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5" r:id="rId6"/>
    <p:sldMasterId id="2147483697" r:id="rId7"/>
  </p:sldMasterIdLst>
  <p:notesMasterIdLst>
    <p:notesMasterId r:id="rId25"/>
  </p:notesMasterIdLst>
  <p:handoutMasterIdLst>
    <p:handoutMasterId r:id="rId26"/>
  </p:handoutMasterIdLst>
  <p:sldIdLst>
    <p:sldId id="393" r:id="rId8"/>
    <p:sldId id="394" r:id="rId9"/>
    <p:sldId id="386" r:id="rId10"/>
    <p:sldId id="396" r:id="rId11"/>
    <p:sldId id="395" r:id="rId12"/>
    <p:sldId id="390" r:id="rId13"/>
    <p:sldId id="398" r:id="rId14"/>
    <p:sldId id="399" r:id="rId15"/>
    <p:sldId id="400" r:id="rId16"/>
    <p:sldId id="401" r:id="rId17"/>
    <p:sldId id="402" r:id="rId18"/>
    <p:sldId id="403" r:id="rId19"/>
    <p:sldId id="404" r:id="rId20"/>
    <p:sldId id="405" r:id="rId21"/>
    <p:sldId id="406" r:id="rId22"/>
    <p:sldId id="407" r:id="rId23"/>
    <p:sldId id="408"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5558" autoAdjust="0"/>
  </p:normalViewPr>
  <p:slideViewPr>
    <p:cSldViewPr>
      <p:cViewPr varScale="1">
        <p:scale>
          <a:sx n="64" d="100"/>
          <a:sy n="64" d="100"/>
        </p:scale>
        <p:origin x="1596" y="60"/>
      </p:cViewPr>
      <p:guideLst>
        <p:guide orient="horz" pos="2160"/>
        <p:guide pos="2880"/>
      </p:guideLst>
    </p:cSldViewPr>
  </p:slideViewPr>
  <p:outlineViewPr>
    <p:cViewPr>
      <p:scale>
        <a:sx n="33" d="100"/>
        <a:sy n="33" d="100"/>
      </p:scale>
      <p:origin x="0" y="1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Soil!$B$3:$C$3</c:f>
              <c:numCache>
                <c:formatCode>General</c:formatCode>
                <c:ptCount val="2"/>
                <c:pt idx="0">
                  <c:v>0</c:v>
                </c:pt>
                <c:pt idx="1">
                  <c:v>28</c:v>
                </c:pt>
              </c:numCache>
            </c:numRef>
          </c:xVal>
          <c:yVal>
            <c:numRef>
              <c:f>Soil!$B$4:$C$4</c:f>
              <c:numCache>
                <c:formatCode>General</c:formatCode>
                <c:ptCount val="2"/>
                <c:pt idx="0">
                  <c:v>100</c:v>
                </c:pt>
                <c:pt idx="1">
                  <c:v>20</c:v>
                </c:pt>
              </c:numCache>
            </c:numRef>
          </c:yVal>
          <c:smooth val="0"/>
        </c:ser>
        <c:dLbls>
          <c:showLegendKey val="0"/>
          <c:showVal val="0"/>
          <c:showCatName val="0"/>
          <c:showSerName val="0"/>
          <c:showPercent val="0"/>
          <c:showBubbleSize val="0"/>
        </c:dLbls>
        <c:axId val="226289632"/>
        <c:axId val="226290024"/>
      </c:scatterChart>
      <c:valAx>
        <c:axId val="2262896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 after application of the chemical</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290024"/>
        <c:crosses val="autoZero"/>
        <c:crossBetween val="midCat"/>
      </c:valAx>
      <c:valAx>
        <c:axId val="226290024"/>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t>
                </a:r>
                <a:r>
                  <a:rPr lang="en-GB" baseline="0"/>
                  <a:t> of applied chemical present</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2896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spPr>
            <a:ln w="25400" cap="rnd">
              <a:noFill/>
              <a:round/>
            </a:ln>
            <a:effectLst/>
          </c:spPr>
          <c:marker>
            <c:symbol val="circle"/>
            <c:size val="5"/>
            <c:spPr>
              <a:solidFill>
                <a:schemeClr val="accent2"/>
              </a:solidFill>
              <a:ln w="9525">
                <a:solidFill>
                  <a:schemeClr val="accent2"/>
                </a:solidFill>
              </a:ln>
              <a:effectLst/>
            </c:spPr>
          </c:marker>
          <c:xVal>
            <c:numRef>
              <c:f>Soil!$B$17:$F$17</c:f>
              <c:numCache>
                <c:formatCode>General</c:formatCode>
                <c:ptCount val="5"/>
                <c:pt idx="0">
                  <c:v>0</c:v>
                </c:pt>
                <c:pt idx="1">
                  <c:v>7</c:v>
                </c:pt>
                <c:pt idx="2">
                  <c:v>14</c:v>
                </c:pt>
                <c:pt idx="3">
                  <c:v>21</c:v>
                </c:pt>
                <c:pt idx="4">
                  <c:v>28</c:v>
                </c:pt>
              </c:numCache>
            </c:numRef>
          </c:xVal>
          <c:yVal>
            <c:numRef>
              <c:f>Soil!$B$18:$F$18</c:f>
              <c:numCache>
                <c:formatCode>General</c:formatCode>
                <c:ptCount val="5"/>
                <c:pt idx="0">
                  <c:v>100</c:v>
                </c:pt>
                <c:pt idx="1">
                  <c:v>60</c:v>
                </c:pt>
                <c:pt idx="2">
                  <c:v>52</c:v>
                </c:pt>
                <c:pt idx="3">
                  <c:v>32</c:v>
                </c:pt>
                <c:pt idx="4">
                  <c:v>27</c:v>
                </c:pt>
              </c:numCache>
            </c:numRef>
          </c:yVal>
          <c:smooth val="0"/>
        </c:ser>
        <c:ser>
          <c:idx val="2"/>
          <c:order val="2"/>
          <c:spPr>
            <a:ln w="25400" cap="rnd">
              <a:solidFill>
                <a:schemeClr val="accent1"/>
              </a:solidFill>
              <a:round/>
            </a:ln>
            <a:effectLst/>
          </c:spPr>
          <c:marker>
            <c:symbol val="none"/>
          </c:marker>
          <c:xVal>
            <c:numRef>
              <c:f>Soil!$M$17:$M$45</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Soil!$N$17:$N$45</c:f>
              <c:numCache>
                <c:formatCode>General</c:formatCode>
                <c:ptCount val="29"/>
                <c:pt idx="0">
                  <c:v>100</c:v>
                </c:pt>
                <c:pt idx="1">
                  <c:v>95.122942450071406</c:v>
                </c:pt>
                <c:pt idx="2">
                  <c:v>90.483741803595947</c:v>
                </c:pt>
                <c:pt idx="3">
                  <c:v>86.070797642505781</c:v>
                </c:pt>
                <c:pt idx="4">
                  <c:v>81.873075307798189</c:v>
                </c:pt>
                <c:pt idx="5">
                  <c:v>77.880078307140494</c:v>
                </c:pt>
                <c:pt idx="6">
                  <c:v>74.081822068171789</c:v>
                </c:pt>
                <c:pt idx="7">
                  <c:v>70.46880897187134</c:v>
                </c:pt>
                <c:pt idx="8">
                  <c:v>67.032004603563934</c:v>
                </c:pt>
                <c:pt idx="9">
                  <c:v>63.762815162177333</c:v>
                </c:pt>
                <c:pt idx="10">
                  <c:v>60.653065971263345</c:v>
                </c:pt>
                <c:pt idx="11">
                  <c:v>57.694981038048667</c:v>
                </c:pt>
                <c:pt idx="12">
                  <c:v>54.881163609402641</c:v>
                </c:pt>
                <c:pt idx="13">
                  <c:v>52.204577676101607</c:v>
                </c:pt>
                <c:pt idx="14">
                  <c:v>49.658530379140949</c:v>
                </c:pt>
                <c:pt idx="15">
                  <c:v>47.236655274101466</c:v>
                </c:pt>
                <c:pt idx="16">
                  <c:v>44.932896411722155</c:v>
                </c:pt>
                <c:pt idx="17">
                  <c:v>42.741493194872668</c:v>
                </c:pt>
                <c:pt idx="18">
                  <c:v>40.656965974059908</c:v>
                </c:pt>
                <c:pt idx="19">
                  <c:v>38.674102345450116</c:v>
                </c:pt>
                <c:pt idx="20">
                  <c:v>36.787944117144235</c:v>
                </c:pt>
                <c:pt idx="21">
                  <c:v>34.99377491111553</c:v>
                </c:pt>
                <c:pt idx="22">
                  <c:v>33.287108369807953</c:v>
                </c:pt>
                <c:pt idx="23">
                  <c:v>31.663676937905315</c:v>
                </c:pt>
                <c:pt idx="24">
                  <c:v>30.119421191220201</c:v>
                </c:pt>
                <c:pt idx="25">
                  <c:v>28.650479686019008</c:v>
                </c:pt>
                <c:pt idx="26">
                  <c:v>27.253179303401261</c:v>
                </c:pt>
                <c:pt idx="27">
                  <c:v>25.92402606458915</c:v>
                </c:pt>
                <c:pt idx="28">
                  <c:v>24.659696394160644</c:v>
                </c:pt>
              </c:numCache>
            </c:numRef>
          </c:yVal>
          <c:smooth val="0"/>
        </c:ser>
        <c:dLbls>
          <c:showLegendKey val="0"/>
          <c:showVal val="0"/>
          <c:showCatName val="0"/>
          <c:showSerName val="0"/>
          <c:showPercent val="0"/>
          <c:showBubbleSize val="0"/>
        </c:dLbls>
        <c:axId val="188344896"/>
        <c:axId val="188345288"/>
        <c:extLst>
          <c:ext xmlns:c15="http://schemas.microsoft.com/office/drawing/2012/chart" uri="{02D57815-91ED-43cb-92C2-25804820EDAC}">
            <c15:filteredScatterSeries>
              <c15:ser>
                <c:idx val="0"/>
                <c:order val="0"/>
                <c:spPr>
                  <a:ln w="1905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Soil!$B$3:$C$3</c15:sqref>
                        </c15:formulaRef>
                      </c:ext>
                    </c:extLst>
                    <c:numCache>
                      <c:formatCode>General</c:formatCode>
                      <c:ptCount val="2"/>
                      <c:pt idx="0">
                        <c:v>0</c:v>
                      </c:pt>
                      <c:pt idx="1">
                        <c:v>28</c:v>
                      </c:pt>
                    </c:numCache>
                  </c:numRef>
                </c:xVal>
                <c:yVal>
                  <c:numRef>
                    <c:extLst>
                      <c:ext uri="{02D57815-91ED-43cb-92C2-25804820EDAC}">
                        <c15:formulaRef>
                          <c15:sqref>Soil!$B$4:$C$4</c15:sqref>
                        </c15:formulaRef>
                      </c:ext>
                    </c:extLst>
                    <c:numCache>
                      <c:formatCode>General</c:formatCode>
                      <c:ptCount val="2"/>
                      <c:pt idx="0">
                        <c:v>100</c:v>
                      </c:pt>
                      <c:pt idx="1">
                        <c:v>20</c:v>
                      </c:pt>
                    </c:numCache>
                  </c:numRef>
                </c:yVal>
                <c:smooth val="0"/>
              </c15:ser>
            </c15:filteredScatterSeries>
          </c:ext>
        </c:extLst>
      </c:scatterChart>
      <c:valAx>
        <c:axId val="188344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Days after application of the chemical</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345288"/>
        <c:crosses val="autoZero"/>
        <c:crossBetween val="midCat"/>
      </c:valAx>
      <c:valAx>
        <c:axId val="188345288"/>
        <c:scaling>
          <c:orientation val="minMax"/>
          <c:max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t>
                </a:r>
                <a:r>
                  <a:rPr lang="en-GB" baseline="0"/>
                  <a:t> of applied chemical present</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3448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711E6-6A0B-423F-A7E9-C77B9DE55B2B}"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DAEA8244-CD0A-47FE-B49D-CBB55DA740E9}">
      <dgm:prSet phldrT="[Text]"/>
      <dgm:spPr/>
      <dgm:t>
        <a:bodyPr/>
        <a:lstStyle/>
        <a:p>
          <a:r>
            <a:rPr lang="en-GB" dirty="0" smtClean="0"/>
            <a:t>Biology</a:t>
          </a:r>
          <a:endParaRPr lang="en-GB" dirty="0"/>
        </a:p>
      </dgm:t>
    </dgm:pt>
    <dgm:pt modelId="{7D117A74-3752-4DB8-A321-58643A959242}" type="parTrans" cxnId="{4139643F-C882-4AAC-9881-499932FCD68E}">
      <dgm:prSet/>
      <dgm:spPr/>
      <dgm:t>
        <a:bodyPr/>
        <a:lstStyle/>
        <a:p>
          <a:endParaRPr lang="en-GB"/>
        </a:p>
      </dgm:t>
    </dgm:pt>
    <dgm:pt modelId="{429FE1D7-3B58-4FC6-8457-4E34AEB101A8}" type="sibTrans" cxnId="{4139643F-C882-4AAC-9881-499932FCD68E}">
      <dgm:prSet/>
      <dgm:spPr/>
      <dgm:t>
        <a:bodyPr/>
        <a:lstStyle/>
        <a:p>
          <a:endParaRPr lang="en-GB" dirty="0"/>
        </a:p>
      </dgm:t>
    </dgm:pt>
    <dgm:pt modelId="{5153421E-AE42-4A8C-9984-C50A7FEE019A}">
      <dgm:prSet phldrT="[Text]"/>
      <dgm:spPr/>
      <dgm:t>
        <a:bodyPr/>
        <a:lstStyle/>
        <a:p>
          <a:r>
            <a:rPr lang="en-GB" dirty="0" smtClean="0"/>
            <a:t>Environment</a:t>
          </a:r>
          <a:endParaRPr lang="en-GB" dirty="0"/>
        </a:p>
      </dgm:t>
    </dgm:pt>
    <dgm:pt modelId="{6D5E2A56-E50B-4E65-9B5E-240915E35A4B}" type="parTrans" cxnId="{662D3C08-2866-49C9-8BBE-3AD69D680F09}">
      <dgm:prSet/>
      <dgm:spPr/>
      <dgm:t>
        <a:bodyPr/>
        <a:lstStyle/>
        <a:p>
          <a:endParaRPr lang="en-GB"/>
        </a:p>
      </dgm:t>
    </dgm:pt>
    <dgm:pt modelId="{0284497C-3700-4C4F-B0AF-CF81C9409A7E}" type="sibTrans" cxnId="{662D3C08-2866-49C9-8BBE-3AD69D680F09}">
      <dgm:prSet/>
      <dgm:spPr/>
      <dgm:t>
        <a:bodyPr/>
        <a:lstStyle/>
        <a:p>
          <a:endParaRPr lang="en-GB" dirty="0"/>
        </a:p>
      </dgm:t>
    </dgm:pt>
    <dgm:pt modelId="{E94FFC2C-5E7F-4124-B526-CD7841C6B8C1}">
      <dgm:prSet phldrT="[Text]" custT="1"/>
      <dgm:spPr/>
      <dgm:t>
        <a:bodyPr/>
        <a:lstStyle/>
        <a:p>
          <a:r>
            <a:rPr lang="en-GB" sz="1500" dirty="0" smtClean="0"/>
            <a:t>Chemistry</a:t>
          </a:r>
        </a:p>
      </dgm:t>
    </dgm:pt>
    <dgm:pt modelId="{E6F43D0A-D87C-490D-BF19-C5676E59A927}" type="parTrans" cxnId="{1AB5A1F5-BA99-4FC5-A056-8222510B538F}">
      <dgm:prSet/>
      <dgm:spPr/>
      <dgm:t>
        <a:bodyPr/>
        <a:lstStyle/>
        <a:p>
          <a:endParaRPr lang="en-GB"/>
        </a:p>
      </dgm:t>
    </dgm:pt>
    <dgm:pt modelId="{EC4F4A5D-192F-4C83-845B-99FE9E129BF7}" type="sibTrans" cxnId="{1AB5A1F5-BA99-4FC5-A056-8222510B538F}">
      <dgm:prSet/>
      <dgm:spPr/>
      <dgm:t>
        <a:bodyPr/>
        <a:lstStyle/>
        <a:p>
          <a:endParaRPr lang="en-GB" dirty="0"/>
        </a:p>
      </dgm:t>
    </dgm:pt>
    <dgm:pt modelId="{9CA31C1E-8686-461A-8E61-541199A08811}" type="pres">
      <dgm:prSet presAssocID="{468711E6-6A0B-423F-A7E9-C77B9DE55B2B}" presName="Name0" presStyleCnt="0">
        <dgm:presLayoutVars>
          <dgm:dir/>
          <dgm:resizeHandles val="exact"/>
        </dgm:presLayoutVars>
      </dgm:prSet>
      <dgm:spPr/>
      <dgm:t>
        <a:bodyPr/>
        <a:lstStyle/>
        <a:p>
          <a:endParaRPr lang="en-GB"/>
        </a:p>
      </dgm:t>
    </dgm:pt>
    <dgm:pt modelId="{745A9A56-5D60-4B26-8537-28471000B8F2}" type="pres">
      <dgm:prSet presAssocID="{DAEA8244-CD0A-47FE-B49D-CBB55DA740E9}" presName="node" presStyleLbl="node1" presStyleIdx="0" presStyleCnt="3">
        <dgm:presLayoutVars>
          <dgm:bulletEnabled val="1"/>
        </dgm:presLayoutVars>
      </dgm:prSet>
      <dgm:spPr/>
      <dgm:t>
        <a:bodyPr/>
        <a:lstStyle/>
        <a:p>
          <a:endParaRPr lang="en-GB"/>
        </a:p>
      </dgm:t>
    </dgm:pt>
    <dgm:pt modelId="{B6259399-D235-4EEE-B3D2-425100537DD6}" type="pres">
      <dgm:prSet presAssocID="{429FE1D7-3B58-4FC6-8457-4E34AEB101A8}" presName="sibTrans" presStyleLbl="sibTrans2D1" presStyleIdx="0" presStyleCnt="3" custScaleX="171388" custScaleY="126635" custLinFactNeighborX="17685"/>
      <dgm:spPr/>
      <dgm:t>
        <a:bodyPr/>
        <a:lstStyle/>
        <a:p>
          <a:endParaRPr lang="en-GB"/>
        </a:p>
      </dgm:t>
    </dgm:pt>
    <dgm:pt modelId="{84E1C25E-8571-4BE8-A9B4-58DADF5E1C23}" type="pres">
      <dgm:prSet presAssocID="{429FE1D7-3B58-4FC6-8457-4E34AEB101A8}" presName="connectorText" presStyleLbl="sibTrans2D1" presStyleIdx="0" presStyleCnt="3"/>
      <dgm:spPr/>
      <dgm:t>
        <a:bodyPr/>
        <a:lstStyle/>
        <a:p>
          <a:endParaRPr lang="en-GB"/>
        </a:p>
      </dgm:t>
    </dgm:pt>
    <dgm:pt modelId="{FCBC2065-BC11-4ED4-9FAA-73E1DC78F96A}" type="pres">
      <dgm:prSet presAssocID="{5153421E-AE42-4A8C-9984-C50A7FEE019A}" presName="node" presStyleLbl="node1" presStyleIdx="1" presStyleCnt="3">
        <dgm:presLayoutVars>
          <dgm:bulletEnabled val="1"/>
        </dgm:presLayoutVars>
      </dgm:prSet>
      <dgm:spPr/>
      <dgm:t>
        <a:bodyPr/>
        <a:lstStyle/>
        <a:p>
          <a:endParaRPr lang="en-GB"/>
        </a:p>
      </dgm:t>
    </dgm:pt>
    <dgm:pt modelId="{89D512C9-63B4-4650-A50E-3496575BFBF8}" type="pres">
      <dgm:prSet presAssocID="{0284497C-3700-4C4F-B0AF-CF81C9409A7E}" presName="sibTrans" presStyleLbl="sibTrans2D1" presStyleIdx="1" presStyleCnt="3" custScaleX="118607" custScaleY="145278"/>
      <dgm:spPr/>
      <dgm:t>
        <a:bodyPr/>
        <a:lstStyle/>
        <a:p>
          <a:endParaRPr lang="en-GB"/>
        </a:p>
      </dgm:t>
    </dgm:pt>
    <dgm:pt modelId="{F7012126-97BD-4B5D-9C0E-7C59E84273B7}" type="pres">
      <dgm:prSet presAssocID="{0284497C-3700-4C4F-B0AF-CF81C9409A7E}" presName="connectorText" presStyleLbl="sibTrans2D1" presStyleIdx="1" presStyleCnt="3"/>
      <dgm:spPr/>
      <dgm:t>
        <a:bodyPr/>
        <a:lstStyle/>
        <a:p>
          <a:endParaRPr lang="en-GB"/>
        </a:p>
      </dgm:t>
    </dgm:pt>
    <dgm:pt modelId="{044B2691-1383-4864-B11F-D33E232E6333}" type="pres">
      <dgm:prSet presAssocID="{E94FFC2C-5E7F-4124-B526-CD7841C6B8C1}" presName="node" presStyleLbl="node1" presStyleIdx="2" presStyleCnt="3">
        <dgm:presLayoutVars>
          <dgm:bulletEnabled val="1"/>
        </dgm:presLayoutVars>
      </dgm:prSet>
      <dgm:spPr/>
      <dgm:t>
        <a:bodyPr/>
        <a:lstStyle/>
        <a:p>
          <a:endParaRPr lang="en-GB"/>
        </a:p>
      </dgm:t>
    </dgm:pt>
    <dgm:pt modelId="{4DA5A10B-E706-4876-888B-E6E2C5C7E4B2}" type="pres">
      <dgm:prSet presAssocID="{EC4F4A5D-192F-4C83-845B-99FE9E129BF7}" presName="sibTrans" presStyleLbl="sibTrans2D1" presStyleIdx="2" presStyleCnt="3" custScaleX="170210" custScaleY="132715" custLinFactNeighborX="-16506"/>
      <dgm:spPr/>
      <dgm:t>
        <a:bodyPr/>
        <a:lstStyle/>
        <a:p>
          <a:endParaRPr lang="en-GB"/>
        </a:p>
      </dgm:t>
    </dgm:pt>
    <dgm:pt modelId="{7AA84101-CC78-4431-B2DD-C3473C308DD7}" type="pres">
      <dgm:prSet presAssocID="{EC4F4A5D-192F-4C83-845B-99FE9E129BF7}" presName="connectorText" presStyleLbl="sibTrans2D1" presStyleIdx="2" presStyleCnt="3"/>
      <dgm:spPr/>
      <dgm:t>
        <a:bodyPr/>
        <a:lstStyle/>
        <a:p>
          <a:endParaRPr lang="en-GB"/>
        </a:p>
      </dgm:t>
    </dgm:pt>
  </dgm:ptLst>
  <dgm:cxnLst>
    <dgm:cxn modelId="{144EEF9B-E6A8-48C7-9C7E-BD61705092CB}" type="presOf" srcId="{0284497C-3700-4C4F-B0AF-CF81C9409A7E}" destId="{F7012126-97BD-4B5D-9C0E-7C59E84273B7}" srcOrd="1" destOrd="0" presId="urn:microsoft.com/office/officeart/2005/8/layout/cycle7"/>
    <dgm:cxn modelId="{4139643F-C882-4AAC-9881-499932FCD68E}" srcId="{468711E6-6A0B-423F-A7E9-C77B9DE55B2B}" destId="{DAEA8244-CD0A-47FE-B49D-CBB55DA740E9}" srcOrd="0" destOrd="0" parTransId="{7D117A74-3752-4DB8-A321-58643A959242}" sibTransId="{429FE1D7-3B58-4FC6-8457-4E34AEB101A8}"/>
    <dgm:cxn modelId="{77964468-D2E4-4E6D-B452-AFD6D85D422F}" type="presOf" srcId="{DAEA8244-CD0A-47FE-B49D-CBB55DA740E9}" destId="{745A9A56-5D60-4B26-8537-28471000B8F2}" srcOrd="0" destOrd="0" presId="urn:microsoft.com/office/officeart/2005/8/layout/cycle7"/>
    <dgm:cxn modelId="{1AB5A1F5-BA99-4FC5-A056-8222510B538F}" srcId="{468711E6-6A0B-423F-A7E9-C77B9DE55B2B}" destId="{E94FFC2C-5E7F-4124-B526-CD7841C6B8C1}" srcOrd="2" destOrd="0" parTransId="{E6F43D0A-D87C-490D-BF19-C5676E59A927}" sibTransId="{EC4F4A5D-192F-4C83-845B-99FE9E129BF7}"/>
    <dgm:cxn modelId="{F0DC0E84-A9DC-4FF0-A912-B4124255EA7E}" type="presOf" srcId="{429FE1D7-3B58-4FC6-8457-4E34AEB101A8}" destId="{84E1C25E-8571-4BE8-A9B4-58DADF5E1C23}" srcOrd="1" destOrd="0" presId="urn:microsoft.com/office/officeart/2005/8/layout/cycle7"/>
    <dgm:cxn modelId="{F8152D46-72CF-4CC3-9BF9-E31A95798B1C}" type="presOf" srcId="{468711E6-6A0B-423F-A7E9-C77B9DE55B2B}" destId="{9CA31C1E-8686-461A-8E61-541199A08811}" srcOrd="0" destOrd="0" presId="urn:microsoft.com/office/officeart/2005/8/layout/cycle7"/>
    <dgm:cxn modelId="{EF2260B2-7BD3-4B44-AD49-326FE795295D}" type="presOf" srcId="{E94FFC2C-5E7F-4124-B526-CD7841C6B8C1}" destId="{044B2691-1383-4864-B11F-D33E232E6333}" srcOrd="0" destOrd="0" presId="urn:microsoft.com/office/officeart/2005/8/layout/cycle7"/>
    <dgm:cxn modelId="{FB4059E3-E8DD-4871-A075-2D63831727D1}" type="presOf" srcId="{EC4F4A5D-192F-4C83-845B-99FE9E129BF7}" destId="{4DA5A10B-E706-4876-888B-E6E2C5C7E4B2}" srcOrd="0" destOrd="0" presId="urn:microsoft.com/office/officeart/2005/8/layout/cycle7"/>
    <dgm:cxn modelId="{EA31AC3F-EEF4-4CDE-8264-B6A1758A27D8}" type="presOf" srcId="{429FE1D7-3B58-4FC6-8457-4E34AEB101A8}" destId="{B6259399-D235-4EEE-B3D2-425100537DD6}" srcOrd="0" destOrd="0" presId="urn:microsoft.com/office/officeart/2005/8/layout/cycle7"/>
    <dgm:cxn modelId="{662D3C08-2866-49C9-8BBE-3AD69D680F09}" srcId="{468711E6-6A0B-423F-A7E9-C77B9DE55B2B}" destId="{5153421E-AE42-4A8C-9984-C50A7FEE019A}" srcOrd="1" destOrd="0" parTransId="{6D5E2A56-E50B-4E65-9B5E-240915E35A4B}" sibTransId="{0284497C-3700-4C4F-B0AF-CF81C9409A7E}"/>
    <dgm:cxn modelId="{4B45F87B-CD0D-468A-8CFD-2CB6CBF7BF23}" type="presOf" srcId="{5153421E-AE42-4A8C-9984-C50A7FEE019A}" destId="{FCBC2065-BC11-4ED4-9FAA-73E1DC78F96A}" srcOrd="0" destOrd="0" presId="urn:microsoft.com/office/officeart/2005/8/layout/cycle7"/>
    <dgm:cxn modelId="{DD9ADBFD-EC59-4496-AC2C-034E9B1878A4}" type="presOf" srcId="{0284497C-3700-4C4F-B0AF-CF81C9409A7E}" destId="{89D512C9-63B4-4650-A50E-3496575BFBF8}" srcOrd="0" destOrd="0" presId="urn:microsoft.com/office/officeart/2005/8/layout/cycle7"/>
    <dgm:cxn modelId="{6FF78B5A-49A2-49F1-BBA7-897EDE2538A2}" type="presOf" srcId="{EC4F4A5D-192F-4C83-845B-99FE9E129BF7}" destId="{7AA84101-CC78-4431-B2DD-C3473C308DD7}" srcOrd="1" destOrd="0" presId="urn:microsoft.com/office/officeart/2005/8/layout/cycle7"/>
    <dgm:cxn modelId="{B0EAEEE1-30FC-4DBE-B7A3-E48CE9046F6A}" type="presParOf" srcId="{9CA31C1E-8686-461A-8E61-541199A08811}" destId="{745A9A56-5D60-4B26-8537-28471000B8F2}" srcOrd="0" destOrd="0" presId="urn:microsoft.com/office/officeart/2005/8/layout/cycle7"/>
    <dgm:cxn modelId="{A3E5C012-4208-41E2-B1CD-037DE18B040C}" type="presParOf" srcId="{9CA31C1E-8686-461A-8E61-541199A08811}" destId="{B6259399-D235-4EEE-B3D2-425100537DD6}" srcOrd="1" destOrd="0" presId="urn:microsoft.com/office/officeart/2005/8/layout/cycle7"/>
    <dgm:cxn modelId="{778E5659-2B9D-421A-BCE4-C605BDA21F99}" type="presParOf" srcId="{B6259399-D235-4EEE-B3D2-425100537DD6}" destId="{84E1C25E-8571-4BE8-A9B4-58DADF5E1C23}" srcOrd="0" destOrd="0" presId="urn:microsoft.com/office/officeart/2005/8/layout/cycle7"/>
    <dgm:cxn modelId="{B2EEAE26-02D5-4BDB-BDE0-128B8E34ABB0}" type="presParOf" srcId="{9CA31C1E-8686-461A-8E61-541199A08811}" destId="{FCBC2065-BC11-4ED4-9FAA-73E1DC78F96A}" srcOrd="2" destOrd="0" presId="urn:microsoft.com/office/officeart/2005/8/layout/cycle7"/>
    <dgm:cxn modelId="{AE379136-9346-49BF-BA96-03B7D6EB08C1}" type="presParOf" srcId="{9CA31C1E-8686-461A-8E61-541199A08811}" destId="{89D512C9-63B4-4650-A50E-3496575BFBF8}" srcOrd="3" destOrd="0" presId="urn:microsoft.com/office/officeart/2005/8/layout/cycle7"/>
    <dgm:cxn modelId="{1EC5A77B-6CCF-4658-97F0-D322DD4862E7}" type="presParOf" srcId="{89D512C9-63B4-4650-A50E-3496575BFBF8}" destId="{F7012126-97BD-4B5D-9C0E-7C59E84273B7}" srcOrd="0" destOrd="0" presId="urn:microsoft.com/office/officeart/2005/8/layout/cycle7"/>
    <dgm:cxn modelId="{C35C2E06-A433-4EC5-9DDC-2793A05E684D}" type="presParOf" srcId="{9CA31C1E-8686-461A-8E61-541199A08811}" destId="{044B2691-1383-4864-B11F-D33E232E6333}" srcOrd="4" destOrd="0" presId="urn:microsoft.com/office/officeart/2005/8/layout/cycle7"/>
    <dgm:cxn modelId="{C95BD44E-9C8C-4F46-B662-2EC9AD9A7F45}" type="presParOf" srcId="{9CA31C1E-8686-461A-8E61-541199A08811}" destId="{4DA5A10B-E706-4876-888B-E6E2C5C7E4B2}" srcOrd="5" destOrd="0" presId="urn:microsoft.com/office/officeart/2005/8/layout/cycle7"/>
    <dgm:cxn modelId="{6A77C09C-31B4-458C-9BC1-3064AB9D58B2}" type="presParOf" srcId="{4DA5A10B-E706-4876-888B-E6E2C5C7E4B2}" destId="{7AA84101-CC78-4431-B2DD-C3473C308DD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A9A56-5D60-4B26-8537-28471000B8F2}">
      <dsp:nvSpPr>
        <dsp:cNvPr id="0" name=""/>
        <dsp:cNvSpPr/>
      </dsp:nvSpPr>
      <dsp:spPr>
        <a:xfrm>
          <a:off x="2197496" y="730"/>
          <a:ext cx="1294606" cy="647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Biology</a:t>
          </a:r>
          <a:endParaRPr lang="en-GB" sz="1500" kern="1200" dirty="0"/>
        </a:p>
      </dsp:txBody>
      <dsp:txXfrm>
        <a:off x="2216455" y="19689"/>
        <a:ext cx="1256688" cy="609385"/>
      </dsp:txXfrm>
    </dsp:sp>
    <dsp:sp modelId="{B6259399-D235-4EEE-B3D2-425100537DD6}">
      <dsp:nvSpPr>
        <dsp:cNvPr id="0" name=""/>
        <dsp:cNvSpPr/>
      </dsp:nvSpPr>
      <dsp:spPr>
        <a:xfrm rot="3600000">
          <a:off x="2920481" y="1106642"/>
          <a:ext cx="1156155" cy="28689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3006551" y="1164022"/>
        <a:ext cx="984015" cy="172139"/>
      </dsp:txXfrm>
    </dsp:sp>
    <dsp:sp modelId="{FCBC2065-BC11-4ED4-9FAA-73E1DC78F96A}">
      <dsp:nvSpPr>
        <dsp:cNvPr id="0" name=""/>
        <dsp:cNvSpPr/>
      </dsp:nvSpPr>
      <dsp:spPr>
        <a:xfrm>
          <a:off x="3266414" y="1852150"/>
          <a:ext cx="1294606" cy="647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Environment</a:t>
          </a:r>
          <a:endParaRPr lang="en-GB" sz="1500" kern="1200" dirty="0"/>
        </a:p>
      </dsp:txBody>
      <dsp:txXfrm>
        <a:off x="3285373" y="1871109"/>
        <a:ext cx="1256688" cy="609385"/>
      </dsp:txXfrm>
    </dsp:sp>
    <dsp:sp modelId="{89D512C9-63B4-4650-A50E-3496575BFBF8}">
      <dsp:nvSpPr>
        <dsp:cNvPr id="0" name=""/>
        <dsp:cNvSpPr/>
      </dsp:nvSpPr>
      <dsp:spPr>
        <a:xfrm rot="10800000">
          <a:off x="2444748" y="2011233"/>
          <a:ext cx="800103" cy="32913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rot="10800000">
        <a:off x="2543489" y="2077060"/>
        <a:ext cx="602621" cy="197482"/>
      </dsp:txXfrm>
    </dsp:sp>
    <dsp:sp modelId="{044B2691-1383-4864-B11F-D33E232E6333}">
      <dsp:nvSpPr>
        <dsp:cNvPr id="0" name=""/>
        <dsp:cNvSpPr/>
      </dsp:nvSpPr>
      <dsp:spPr>
        <a:xfrm>
          <a:off x="1128579" y="1852150"/>
          <a:ext cx="1294606" cy="6473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smtClean="0"/>
            <a:t>Chemistry</a:t>
          </a:r>
        </a:p>
      </dsp:txBody>
      <dsp:txXfrm>
        <a:off x="1147538" y="1871109"/>
        <a:ext cx="1256688" cy="609385"/>
      </dsp:txXfrm>
    </dsp:sp>
    <dsp:sp modelId="{4DA5A10B-E706-4876-888B-E6E2C5C7E4B2}">
      <dsp:nvSpPr>
        <dsp:cNvPr id="0" name=""/>
        <dsp:cNvSpPr/>
      </dsp:nvSpPr>
      <dsp:spPr>
        <a:xfrm rot="18000000">
          <a:off x="1624889" y="1099755"/>
          <a:ext cx="1148208" cy="3006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dirty="0"/>
        </a:p>
      </dsp:txBody>
      <dsp:txXfrm>
        <a:off x="1715091" y="1159890"/>
        <a:ext cx="967804" cy="180403"/>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r>
              <a:rPr lang="en-GB" smtClean="0"/>
              <a:t>Practical Statistics For Manufacturing - Pt 2</a:t>
            </a: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8C6275B-50F1-428F-81D4-6275ABDC8380}" type="datetimeFigureOut">
              <a:rPr lang="en-GB" smtClean="0"/>
              <a:t>18/10/2016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66C41B0-5976-4112-9493-06D40AF44310}" type="slidenum">
              <a:rPr lang="en-GB" smtClean="0"/>
              <a:t>‹#›</a:t>
            </a:fld>
            <a:endParaRPr lang="en-GB"/>
          </a:p>
        </p:txBody>
      </p:sp>
    </p:spTree>
    <p:extLst>
      <p:ext uri="{BB962C8B-B14F-4D97-AF65-F5344CB8AC3E}">
        <p14:creationId xmlns:p14="http://schemas.microsoft.com/office/powerpoint/2010/main" val="32360626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r>
              <a:rPr lang="en-GB" smtClean="0"/>
              <a:t>Practical Statistics For Manufacturing - Pt 2</a:t>
            </a: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E8E6140-DDBF-4946-B049-35F44961C7DB}" type="datetimeFigureOut">
              <a:rPr lang="en-US" smtClean="0"/>
              <a:pPr/>
              <a:t>10/18/2016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AA91EE0-6D44-4301-A32A-8648634AC29D}" type="slidenum">
              <a:rPr lang="en-GB" smtClean="0"/>
              <a:pPr/>
              <a:t>‹#›</a:t>
            </a:fld>
            <a:endParaRPr lang="en-GB"/>
          </a:p>
        </p:txBody>
      </p:sp>
    </p:spTree>
    <p:extLst>
      <p:ext uri="{BB962C8B-B14F-4D97-AF65-F5344CB8AC3E}">
        <p14:creationId xmlns:p14="http://schemas.microsoft.com/office/powerpoint/2010/main" val="61907023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1</a:t>
            </a:fld>
            <a:endParaRPr lang="de-CH"/>
          </a:p>
        </p:txBody>
      </p:sp>
    </p:spTree>
    <p:extLst>
      <p:ext uri="{BB962C8B-B14F-4D97-AF65-F5344CB8AC3E}">
        <p14:creationId xmlns:p14="http://schemas.microsoft.com/office/powerpoint/2010/main" val="824401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pPr marL="171450" indent="-171450">
              <a:buFontTx/>
              <a:buChar char="-"/>
            </a:pPr>
            <a:r>
              <a:rPr lang="en-US" dirty="0" smtClean="0"/>
              <a:t>To</a:t>
            </a:r>
            <a:r>
              <a:rPr lang="en-US" baseline="0" dirty="0" smtClean="0"/>
              <a:t> achieve global food security we must recognize the imperative of yield gain but also go beyond it, to encompass all the resources involved.</a:t>
            </a:r>
          </a:p>
          <a:p>
            <a:pPr marL="171450" indent="-171450">
              <a:buFontTx/>
              <a:buChar char="-"/>
            </a:pPr>
            <a:r>
              <a:rPr lang="en-US" baseline="0" dirty="0" smtClean="0"/>
              <a:t>Our ambition is to bring greater food security in an environmentally </a:t>
            </a:r>
            <a:r>
              <a:rPr lang="en-US" sz="1200" kern="1200" dirty="0" smtClean="0">
                <a:solidFill>
                  <a:schemeClr val="tx1"/>
                </a:solidFill>
                <a:effectLst/>
                <a:latin typeface="+mn-lt"/>
                <a:ea typeface="+mn-ea"/>
                <a:cs typeface="+mn-cs"/>
              </a:rPr>
              <a:t>sustainable way.</a:t>
            </a:r>
          </a:p>
          <a:p>
            <a:pPr marL="171450" indent="-171450">
              <a:buFontTx/>
              <a:buChar char="-"/>
            </a:pPr>
            <a:r>
              <a:rPr lang="en-US" sz="1200" kern="1200" dirty="0" smtClean="0">
                <a:solidFill>
                  <a:schemeClr val="tx1"/>
                </a:solidFill>
                <a:effectLst/>
                <a:latin typeface="+mn-lt"/>
                <a:ea typeface="+mn-ea"/>
                <a:cs typeface="+mn-cs"/>
              </a:rPr>
              <a:t>That calls for a step-change in productivity and resource efficiency – on both the world’s eight million large farms and its 450 million smallholdings. </a:t>
            </a:r>
          </a:p>
          <a:p>
            <a:pPr marL="171450" indent="-171450">
              <a:buFontTx/>
              <a:buChar char="-"/>
            </a:pPr>
            <a:r>
              <a:rPr lang="en-US" sz="1200" kern="1200" dirty="0" smtClean="0">
                <a:solidFill>
                  <a:schemeClr val="tx1"/>
                </a:solidFill>
                <a:effectLst/>
                <a:latin typeface="+mn-lt"/>
                <a:ea typeface="+mn-ea"/>
                <a:cs typeface="+mn-cs"/>
              </a:rPr>
              <a:t>Every farmer has a part to play.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3</a:t>
            </a:fld>
            <a:endParaRPr lang="de-CH"/>
          </a:p>
        </p:txBody>
      </p:sp>
    </p:spTree>
    <p:extLst>
      <p:ext uri="{BB962C8B-B14F-4D97-AF65-F5344CB8AC3E}">
        <p14:creationId xmlns:p14="http://schemas.microsoft.com/office/powerpoint/2010/main" val="420361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de-CH" b="1" dirty="0" smtClean="0"/>
              <a:t>Notes:</a:t>
            </a:r>
          </a:p>
          <a:p>
            <a:pPr marL="171450" indent="-171450">
              <a:buFont typeface="Symbol" panose="05050102010706020507" pitchFamily="18" charset="2"/>
              <a:buChar char="-"/>
            </a:pPr>
            <a:r>
              <a:rPr lang="de-CH" sz="1200" b="0" i="0" u="none" strike="noStrike" kern="1200" baseline="0" dirty="0" smtClean="0">
                <a:solidFill>
                  <a:schemeClr val="tx1"/>
                </a:solidFill>
                <a:latin typeface="+mn-lt"/>
                <a:ea typeface="+mn-ea"/>
                <a:cs typeface="+mn-cs"/>
              </a:rPr>
              <a:t>Our planet is facing </a:t>
            </a:r>
            <a:r>
              <a:rPr lang="en-US" sz="1200" b="0" i="0" u="none" strike="noStrike" kern="1200" baseline="0" dirty="0" smtClean="0">
                <a:solidFill>
                  <a:schemeClr val="tx1"/>
                </a:solidFill>
                <a:latin typeface="+mn-lt"/>
                <a:ea typeface="+mn-ea"/>
                <a:cs typeface="+mn-cs"/>
              </a:rPr>
              <a:t>the challenge of feeding 9 billion by 2050, and our resources are ever more stretched. So Syngenta has made six commitments to help grow more food using fewer resources, while protecting nature, and at the same time helping people in rural </a:t>
            </a:r>
            <a:r>
              <a:rPr lang="de-CH" sz="1200" b="0" i="0" u="none" strike="noStrike" kern="1200" baseline="0" dirty="0" smtClean="0">
                <a:solidFill>
                  <a:schemeClr val="tx1"/>
                </a:solidFill>
                <a:latin typeface="+mn-lt"/>
                <a:ea typeface="+mn-ea"/>
                <a:cs typeface="+mn-cs"/>
              </a:rPr>
              <a:t>communities live better lives. </a:t>
            </a:r>
          </a:p>
          <a:p>
            <a:pPr marL="171450" indent="-171450">
              <a:buFont typeface="Symbol" panose="05050102010706020507" pitchFamily="18" charset="2"/>
              <a:buChar char="-"/>
            </a:pPr>
            <a:r>
              <a:rPr lang="en-US" sz="1200" b="0" i="0" u="none" strike="noStrike" kern="1200" baseline="0" dirty="0" smtClean="0">
                <a:solidFill>
                  <a:schemeClr val="tx1"/>
                </a:solidFill>
                <a:latin typeface="+mn-lt"/>
                <a:ea typeface="+mn-ea"/>
                <a:cs typeface="+mn-cs"/>
              </a:rPr>
              <a:t>We call this The Good Growth Plan.</a:t>
            </a:r>
          </a:p>
          <a:p>
            <a:pPr marL="171450" indent="-171450">
              <a:buFont typeface="Symbol" panose="05050102010706020507" pitchFamily="18" charset="2"/>
              <a:buChar char="-"/>
            </a:pPr>
            <a:endParaRPr lang="en-US" sz="1200" b="0" i="0" u="none" strike="noStrike" kern="1200" baseline="0" dirty="0" smtClean="0">
              <a:solidFill>
                <a:schemeClr val="tx1"/>
              </a:solidFill>
              <a:latin typeface="+mn-lt"/>
              <a:ea typeface="+mn-ea"/>
              <a:cs typeface="+mn-cs"/>
            </a:endParaRPr>
          </a:p>
          <a:p>
            <a:pPr marL="171450" indent="-171450">
              <a:buFont typeface="Symbol" panose="05050102010706020507" pitchFamily="18" charset="2"/>
              <a:buChar char="-"/>
            </a:pPr>
            <a:r>
              <a:rPr lang="en-US" sz="1200" b="1" kern="1200" dirty="0" smtClean="0">
                <a:solidFill>
                  <a:schemeClr val="tx1"/>
                </a:solidFill>
                <a:effectLst/>
                <a:latin typeface="+mn-lt"/>
                <a:ea typeface="+mn-ea"/>
                <a:cs typeface="+mn-cs"/>
              </a:rPr>
              <a:t>Make crops more efficient.  </a:t>
            </a:r>
            <a:r>
              <a:rPr lang="en-US" sz="1200" kern="1200" dirty="0" smtClean="0">
                <a:solidFill>
                  <a:schemeClr val="tx1"/>
                </a:solidFill>
                <a:effectLst/>
                <a:latin typeface="+mn-lt"/>
                <a:ea typeface="+mn-ea"/>
                <a:cs typeface="+mn-cs"/>
              </a:rPr>
              <a:t>Syngenta will increase the average productivity of the world’s major crops by 20 percent without using more land, water or inputs.  That means that we will grow more food without increasing the land area under cultivation.  Yield will increase. The volume of water and pesticides used will not.</a:t>
            </a:r>
          </a:p>
          <a:p>
            <a:pPr marL="171450" indent="-171450">
              <a:buFont typeface="Symbol" panose="05050102010706020507" pitchFamily="18" charset="2"/>
              <a:buChar char="-"/>
            </a:pPr>
            <a:endParaRPr lang="de-CH" sz="1200" kern="1200" dirty="0" smtClean="0">
              <a:solidFill>
                <a:schemeClr val="tx1"/>
              </a:solidFill>
              <a:effectLst/>
              <a:latin typeface="+mn-lt"/>
              <a:ea typeface="+mn-ea"/>
              <a:cs typeface="+mn-cs"/>
            </a:endParaRPr>
          </a:p>
          <a:p>
            <a:pPr marL="171450" indent="-171450">
              <a:buFont typeface="Symbol" panose="05050102010706020507" pitchFamily="18" charset="2"/>
              <a:buChar char="-"/>
            </a:pPr>
            <a:r>
              <a:rPr lang="en-US" sz="1200" b="1" kern="1200" dirty="0" smtClean="0">
                <a:solidFill>
                  <a:schemeClr val="tx1"/>
                </a:solidFill>
                <a:effectLst/>
                <a:latin typeface="+mn-lt"/>
                <a:ea typeface="+mn-ea"/>
                <a:cs typeface="+mn-cs"/>
              </a:rPr>
              <a:t>Rescue more farmland and help biodiversity flourish</a:t>
            </a:r>
            <a:r>
              <a:rPr lang="en-US" sz="1200" kern="1200" dirty="0" smtClean="0">
                <a:solidFill>
                  <a:schemeClr val="tx1"/>
                </a:solidFill>
                <a:effectLst/>
                <a:latin typeface="+mn-lt"/>
                <a:ea typeface="+mn-ea"/>
                <a:cs typeface="+mn-cs"/>
              </a:rPr>
              <a:t>.  Syngenta will improve the fertility of 10 million hectares of farmland currently on the brink of degradation through practices such as minimum tillage and crop rotation.  And we will enhance the biodiversity on five million hectares of farmland with the introduction of buffer strips and species protection programs.</a:t>
            </a:r>
          </a:p>
          <a:p>
            <a:pPr marL="171450" indent="-171450">
              <a:buFont typeface="Symbol" panose="05050102010706020507" pitchFamily="18" charset="2"/>
              <a:buChar char="-"/>
            </a:pPr>
            <a:endParaRPr lang="de-CH" sz="1200" kern="1200" dirty="0" smtClean="0">
              <a:solidFill>
                <a:schemeClr val="tx1"/>
              </a:solidFill>
              <a:effectLst/>
              <a:latin typeface="+mn-lt"/>
              <a:ea typeface="+mn-ea"/>
              <a:cs typeface="+mn-cs"/>
            </a:endParaRPr>
          </a:p>
          <a:p>
            <a:pPr marL="171450" indent="-171450">
              <a:buFont typeface="Symbol" panose="05050102010706020507" pitchFamily="18" charset="2"/>
              <a:buChar char="-"/>
            </a:pPr>
            <a:r>
              <a:rPr lang="en-US" sz="1200" b="1" kern="1200" dirty="0" smtClean="0">
                <a:solidFill>
                  <a:schemeClr val="tx1"/>
                </a:solidFill>
                <a:effectLst/>
                <a:latin typeface="+mn-lt"/>
                <a:ea typeface="+mn-ea"/>
                <a:cs typeface="+mn-cs"/>
              </a:rPr>
              <a:t>Improve health and reduce poverty among smallholder farmers, and improve worker safety</a:t>
            </a:r>
            <a:r>
              <a:rPr lang="en-US" sz="1200" kern="1200" dirty="0" smtClean="0">
                <a:solidFill>
                  <a:schemeClr val="tx1"/>
                </a:solidFill>
                <a:effectLst/>
                <a:latin typeface="+mn-lt"/>
                <a:ea typeface="+mn-ea"/>
                <a:cs typeface="+mn-cs"/>
              </a:rPr>
              <a:t>.  Over the next seven years Syngenta aims to reach 20 million smallholders and to enable them to increase productivity by 50 percent.  Syngenta will train 20 million farm workers, especially in developing countries, on labor safety.  And Syngenta aims to look after every worker by striving for fair labor conditions throughout our entire supply chain network.  </a:t>
            </a:r>
            <a:endParaRPr lang="de-CH" sz="1200" kern="1200" dirty="0" smtClean="0">
              <a:solidFill>
                <a:schemeClr val="tx1"/>
              </a:solidFill>
              <a:effectLst/>
              <a:latin typeface="+mn-lt"/>
              <a:ea typeface="+mn-ea"/>
              <a:cs typeface="+mn-cs"/>
            </a:endParaRPr>
          </a:p>
          <a:p>
            <a:endParaRPr lang="de-CH"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4</a:t>
            </a:fld>
            <a:endParaRPr lang="de-CH"/>
          </a:p>
        </p:txBody>
      </p:sp>
    </p:spTree>
    <p:extLst>
      <p:ext uri="{BB962C8B-B14F-4D97-AF65-F5344CB8AC3E}">
        <p14:creationId xmlns:p14="http://schemas.microsoft.com/office/powerpoint/2010/main" val="280514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txBox="1">
            <a:spLocks noGrp="1" noChangeArrowheads="1"/>
          </p:cNvSpPr>
          <p:nvPr/>
        </p:nvSpPr>
        <p:spPr bwMode="auto">
          <a:xfrm>
            <a:off x="3852016" y="9431477"/>
            <a:ext cx="2947233" cy="498446"/>
          </a:xfrm>
          <a:prstGeom prst="rect">
            <a:avLst/>
          </a:prstGeom>
          <a:noFill/>
          <a:ln w="9525">
            <a:noFill/>
            <a:miter lim="800000"/>
            <a:headEnd/>
            <a:tailEnd/>
          </a:ln>
        </p:spPr>
        <p:txBody>
          <a:bodyPr lIns="18870" tIns="0" rIns="18870" bIns="0" anchor="b"/>
          <a:lstStyle/>
          <a:p>
            <a:pPr algn="r" defTabSz="939748"/>
            <a:fld id="{D919E725-15F0-4B34-9A86-DB9AC89B74CF}" type="slidenum">
              <a:rPr lang="en-US" i="1">
                <a:solidFill>
                  <a:srgbClr val="000000"/>
                </a:solidFill>
                <a:latin typeface="Times New Roman" pitchFamily="18" charset="0"/>
              </a:rPr>
              <a:pPr algn="r" defTabSz="939748"/>
              <a:t>5</a:t>
            </a:fld>
            <a:endParaRPr lang="en-US" i="1" dirty="0">
              <a:solidFill>
                <a:srgbClr val="000000"/>
              </a:solidFill>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CA" dirty="0" smtClean="0">
              <a:latin typeface="Arial" pitchFamily="34" charset="0"/>
            </a:endParaRPr>
          </a:p>
        </p:txBody>
      </p:sp>
    </p:spTree>
    <p:extLst>
      <p:ext uri="{BB962C8B-B14F-4D97-AF65-F5344CB8AC3E}">
        <p14:creationId xmlns:p14="http://schemas.microsoft.com/office/powerpoint/2010/main" val="3367921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screen"/>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itelbild neu"/>
          <p:cNvPicPr>
            <a:picLocks noChangeAspect="1" noChangeArrowheads="1"/>
          </p:cNvPicPr>
          <p:nvPr/>
        </p:nvPicPr>
        <p:blipFill>
          <a:blip r:embed="rId2" cstate="screen"/>
          <a:srcRect/>
          <a:stretch>
            <a:fillRect/>
          </a:stretch>
        </p:blipFill>
        <p:spPr bwMode="auto">
          <a:xfrm>
            <a:off x="0" y="0"/>
            <a:ext cx="9144000" cy="6858000"/>
          </a:xfrm>
          <a:prstGeom prst="rect">
            <a:avLst/>
          </a:prstGeom>
          <a:noFill/>
          <a:ln w="9525">
            <a:noFill/>
            <a:miter lim="800000"/>
            <a:headEnd/>
            <a:tailEnd/>
          </a:ln>
        </p:spPr>
      </p:pic>
      <p:pic>
        <p:nvPicPr>
          <p:cNvPr id="5" name="Picture 5" descr="Logo neu"/>
          <p:cNvPicPr>
            <a:picLocks noChangeArrowheads="1"/>
          </p:cNvPicPr>
          <p:nvPr/>
        </p:nvPicPr>
        <p:blipFill>
          <a:blip r:embed="rId3" cstate="screen"/>
          <a:srcRect/>
          <a:stretch>
            <a:fillRect/>
          </a:stretch>
        </p:blipFill>
        <p:spPr bwMode="auto">
          <a:xfrm>
            <a:off x="6340475" y="2949575"/>
            <a:ext cx="1363663" cy="406400"/>
          </a:xfrm>
          <a:prstGeom prst="rect">
            <a:avLst/>
          </a:prstGeom>
          <a:noFill/>
          <a:ln w="9525">
            <a:noFill/>
            <a:miter lim="800000"/>
            <a:headEnd/>
            <a:tailEnd/>
          </a:ln>
        </p:spPr>
      </p:pic>
      <p:sp>
        <p:nvSpPr>
          <p:cNvPr id="5122" name="Rectangle 2"/>
          <p:cNvSpPr>
            <a:spLocks noGrp="1" noChangeArrowheads="1"/>
          </p:cNvSpPr>
          <p:nvPr>
            <p:ph type="subTitle" sz="quarter" idx="1"/>
          </p:nvPr>
        </p:nvSpPr>
        <p:spPr>
          <a:xfrm>
            <a:off x="685801" y="5927725"/>
            <a:ext cx="4212000" cy="360363"/>
          </a:xfrm>
        </p:spPr>
        <p:txBody>
          <a:bodyPr wrap="none">
            <a:normAutofit/>
          </a:bodyPr>
          <a:lstStyle>
            <a:lvl1pPr marL="0" indent="0">
              <a:buFont typeface="Arial" charset="0"/>
              <a:buNone/>
              <a:defRPr sz="1200">
                <a:solidFill>
                  <a:schemeClr val="bg1"/>
                </a:solidFill>
              </a:defRPr>
            </a:lvl1pPr>
          </a:lstStyle>
          <a:p>
            <a:r>
              <a:rPr lang="en-US" smtClean="0"/>
              <a:t>Click to edit Master subtitle style</a:t>
            </a:r>
            <a:endParaRPr lang="de-DE" dirty="0"/>
          </a:p>
        </p:txBody>
      </p:sp>
      <p:sp>
        <p:nvSpPr>
          <p:cNvPr id="5123" name="Rectangle 3"/>
          <p:cNvSpPr>
            <a:spLocks noGrp="1" noChangeArrowheads="1"/>
          </p:cNvSpPr>
          <p:nvPr>
            <p:ph type="ctrTitle" sz="quarter"/>
          </p:nvPr>
        </p:nvSpPr>
        <p:spPr>
          <a:xfrm>
            <a:off x="687388" y="4035425"/>
            <a:ext cx="7197725" cy="422275"/>
          </a:xfrm>
        </p:spPr>
        <p:txBody>
          <a:bodyPr anchor="t">
            <a:normAutofit/>
          </a:bodyPr>
          <a:lstStyle>
            <a:lvl1pPr>
              <a:defRPr sz="2800">
                <a:solidFill>
                  <a:schemeClr val="bg1"/>
                </a:solidFill>
              </a:defRPr>
            </a:lvl1pPr>
          </a:lstStyle>
          <a:p>
            <a:r>
              <a:rPr lang="en-US" smtClean="0"/>
              <a:t>Click to edit Master title style</a:t>
            </a:r>
            <a:endParaRPr lang="en-US" dirty="0"/>
          </a:p>
        </p:txBody>
      </p:sp>
      <p:sp>
        <p:nvSpPr>
          <p:cNvPr id="7"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bg1"/>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Footer Placeholder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8"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10" name="Rectangle 4"/>
          <p:cNvSpPr>
            <a:spLocks noGrp="1" noChangeArrowheads="1"/>
          </p:cNvSpPr>
          <p:nvPr>
            <p:ph type="ftr" sz="quarter" idx="10"/>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5" name="Footer Placeholder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endParaRPr lang="en-GB"/>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6"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8" name="Rectangle 4"/>
          <p:cNvSpPr>
            <a:spLocks noGrp="1" noChangeArrowheads="1"/>
          </p:cNvSpPr>
          <p:nvPr>
            <p:ph type="ftr" sz="quarter" idx="10"/>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INTERNAL USE ONLY</a:t>
            </a:r>
            <a:endParaRPr lang="en-US" dirty="0">
              <a:solidFill>
                <a:srgbClr val="5F7800">
                  <a:lumMod val="75000"/>
                </a:srgbClr>
              </a:solidFill>
            </a:endParaRPr>
          </a:p>
        </p:txBody>
      </p:sp>
    </p:spTree>
    <p:extLst>
      <p:ext uri="{BB962C8B-B14F-4D97-AF65-F5344CB8AC3E}">
        <p14:creationId xmlns:p14="http://schemas.microsoft.com/office/powerpoint/2010/main" val="151585822"/>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28493318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89418279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831489367"/>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2273977546"/>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62339473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26296722"/>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43019311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800823272"/>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240009826"/>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585504799"/>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solidFill>
                  <a:srgbClr val="5F7800">
                    <a:lumMod val="75000"/>
                  </a:srgbClr>
                </a:solidFill>
              </a:rPr>
              <a:t>Classification: INTERNAL USE ONLY</a:t>
            </a:r>
            <a:endParaRPr lang="en-US" dirty="0">
              <a:solidFill>
                <a:srgbClr val="5F7800">
                  <a:lumMod val="75000"/>
                </a:srgbClr>
              </a:solidFill>
            </a:endParaRPr>
          </a:p>
        </p:txBody>
      </p:sp>
    </p:spTree>
    <p:extLst>
      <p:ext uri="{BB962C8B-B14F-4D97-AF65-F5344CB8AC3E}">
        <p14:creationId xmlns:p14="http://schemas.microsoft.com/office/powerpoint/2010/main" val="3924770730"/>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040184518"/>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521676071"/>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909783529"/>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solidFill>
                  <a:srgbClr val="626469"/>
                </a:solidFill>
              </a:rPr>
              <a:t>Classification: INTERNAL USE ONLY</a:t>
            </a:r>
            <a:endParaRPr lang="en-US" dirty="0">
              <a:solidFill>
                <a:srgbClr val="626469"/>
              </a:solidFill>
            </a:endParaRPr>
          </a:p>
        </p:txBody>
      </p:sp>
    </p:spTree>
    <p:extLst>
      <p:ext uri="{BB962C8B-B14F-4D97-AF65-F5344CB8AC3E}">
        <p14:creationId xmlns:p14="http://schemas.microsoft.com/office/powerpoint/2010/main" val="414195864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221540146"/>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878829731"/>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3474032711"/>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4177933678"/>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1272203100"/>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626469"/>
                </a:solidFill>
              </a:rPr>
              <a:t>Classification: INTERNAL USE ONLY</a:t>
            </a:r>
            <a:endParaRPr lang="en-US">
              <a:solidFill>
                <a:srgbClr val="626469"/>
              </a:solidFill>
            </a:endParaRPr>
          </a:p>
        </p:txBody>
      </p:sp>
    </p:spTree>
    <p:extLst>
      <p:ext uri="{BB962C8B-B14F-4D97-AF65-F5344CB8AC3E}">
        <p14:creationId xmlns:p14="http://schemas.microsoft.com/office/powerpoint/2010/main" val="28209437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screen"/>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endParaRPr lang="en-GB"/>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pPr eaLnBrk="0" hangingPunct="0">
                <a:spcAft>
                  <a:spcPts val="600"/>
                </a:spcAft>
                <a:tabLst>
                  <a:tab pos="441325" algn="l"/>
                </a:tabLst>
                <a:defRPr/>
              </a:pPr>
              <a:t>‹#›</a:t>
            </a:fld>
            <a:r>
              <a:rPr lang="en-US" sz="1200" dirty="0"/>
              <a:t>	</a:t>
            </a:r>
          </a:p>
        </p:txBody>
      </p:sp>
      <p:pic>
        <p:nvPicPr>
          <p:cNvPr id="3079" name="Picture 8" descr="new logo"/>
          <p:cNvPicPr>
            <a:picLocks noChangeAspect="1" noChangeArrowheads="1"/>
          </p:cNvPicPr>
          <p:nvPr/>
        </p:nvPicPr>
        <p:blipFill>
          <a:blip r:embed="rId14" cstate="screen"/>
          <a:srcRect/>
          <a:stretch>
            <a:fillRect/>
          </a:stretch>
        </p:blipFill>
        <p:spPr bwMode="auto">
          <a:xfrm>
            <a:off x="7489825" y="6403975"/>
            <a:ext cx="1174750" cy="350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4098" name="Picture 6" descr="Folienbild neu"/>
          <p:cNvPicPr>
            <a:picLocks noChangeAspect="1" noChangeArrowheads="1"/>
          </p:cNvPicPr>
          <p:nvPr/>
        </p:nvPicPr>
        <p:blipFill>
          <a:blip r:embed="rId14" cstate="screen"/>
          <a:srcRect/>
          <a:stretch>
            <a:fillRect/>
          </a:stretch>
        </p:blipFill>
        <p:spPr bwMode="auto">
          <a:xfrm>
            <a:off x="0" y="6167438"/>
            <a:ext cx="9144000" cy="704850"/>
          </a:xfrm>
          <a:prstGeom prst="rect">
            <a:avLst/>
          </a:prstGeom>
          <a:noFill/>
          <a:ln w="9525">
            <a:noFill/>
            <a:miter lim="800000"/>
            <a:headEnd/>
            <a:tailEnd/>
          </a:ln>
        </p:spPr>
      </p:pic>
      <p:sp>
        <p:nvSpPr>
          <p:cNvPr id="4099" name="Rectangle 2"/>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
        <p:nvSpPr>
          <p:cNvPr id="4101" name="Rectangle 5"/>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3041ACBF-2812-49E3-B521-BE89A2E4D0C5}" type="slidenum">
              <a:rPr lang="en-US" sz="1200">
                <a:solidFill>
                  <a:srgbClr val="FFFFFF"/>
                </a:solidFill>
              </a:rPr>
              <a:pPr eaLnBrk="0" hangingPunct="0">
                <a:spcAft>
                  <a:spcPts val="600"/>
                </a:spcAft>
                <a:tabLst>
                  <a:tab pos="441325" algn="l"/>
                </a:tabLst>
                <a:defRPr/>
              </a:pPr>
              <a:t>‹#›</a:t>
            </a:fld>
            <a:r>
              <a:rPr lang="en-US" sz="1200" dirty="0">
                <a:solidFill>
                  <a:srgbClr val="FFFFFF"/>
                </a:solidFill>
              </a:rPr>
              <a:t>	</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fontAlgn="base">
              <a:spcBef>
                <a:spcPct val="0"/>
              </a:spcBef>
              <a:defRPr/>
            </a:pPr>
            <a:r>
              <a:rPr lang="en-US" dirty="0" smtClean="0">
                <a:solidFill>
                  <a:srgbClr val="626469"/>
                </a:solidFill>
              </a:rPr>
              <a:t>Classification: INTERNAL USE ONLY</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fontAlgn="base" hangingPunct="0">
              <a:spcBef>
                <a:spcPct val="0"/>
              </a:spcBef>
              <a:spcAft>
                <a:spcPts val="600"/>
              </a:spcAft>
              <a:tabLst>
                <a:tab pos="441325" algn="l"/>
              </a:tabLst>
              <a:defRPr/>
            </a:pPr>
            <a:fld id="{974B40FB-612E-435B-B627-187A21F7DD64}" type="slidenum">
              <a:rPr lang="en-US" sz="1200">
                <a:solidFill>
                  <a:srgbClr val="626469"/>
                </a:solidFill>
              </a:rPr>
              <a:pPr eaLnBrk="0" fontAlgn="base" hangingPunct="0">
                <a:spcBef>
                  <a:spcPct val="0"/>
                </a:spcBef>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23004935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fontAlgn="base">
              <a:spcBef>
                <a:spcPct val="0"/>
              </a:spcBef>
              <a:defRPr/>
            </a:pPr>
            <a:r>
              <a:rPr lang="en-US" dirty="0" smtClean="0">
                <a:solidFill>
                  <a:srgbClr val="626469"/>
                </a:solidFill>
              </a:rPr>
              <a:t>Classification: INTERNAL USE ONLY</a:t>
            </a:r>
            <a:endParaRPr lang="en-US" dirty="0">
              <a:solidFill>
                <a:srgbClr val="626469"/>
              </a:solidFill>
            </a:endParaRPr>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fontAlgn="base" hangingPunct="0">
              <a:spcBef>
                <a:spcPct val="0"/>
              </a:spcBef>
              <a:spcAft>
                <a:spcPts val="600"/>
              </a:spcAft>
              <a:tabLst>
                <a:tab pos="441325" algn="l"/>
              </a:tabLst>
              <a:defRPr/>
            </a:pPr>
            <a:fld id="{974B40FB-612E-435B-B627-187A21F7DD64}" type="slidenum">
              <a:rPr lang="en-US" sz="1200">
                <a:solidFill>
                  <a:srgbClr val="626469"/>
                </a:solidFill>
              </a:rPr>
              <a:pPr eaLnBrk="0" fontAlgn="base" hangingPunct="0">
                <a:spcBef>
                  <a:spcPct val="0"/>
                </a:spcBef>
                <a:spcAft>
                  <a:spcPts val="600"/>
                </a:spcAft>
                <a:tabLst>
                  <a:tab pos="441325" algn="l"/>
                </a:tabLst>
                <a:defRPr/>
              </a:pPr>
              <a:t>‹#›</a:t>
            </a:fld>
            <a:r>
              <a:rPr lang="en-US" sz="1200" dirty="0">
                <a:solidFill>
                  <a:srgbClr val="626469"/>
                </a:solidFill>
              </a:rPr>
              <a:t>	</a:t>
            </a:r>
          </a:p>
        </p:txBody>
      </p:sp>
      <p:pic>
        <p:nvPicPr>
          <p:cNvPr id="3079"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extLst>
      <p:ext uri="{BB962C8B-B14F-4D97-AF65-F5344CB8AC3E}">
        <p14:creationId xmlns:p14="http://schemas.microsoft.com/office/powerpoint/2010/main" val="23457134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4.xml"/><Relationship Id="rId26" Type="http://schemas.openxmlformats.org/officeDocument/2006/relationships/image" Target="../media/image24.jpeg"/><Relationship Id="rId3" Type="http://schemas.openxmlformats.org/officeDocument/2006/relationships/tags" Target="../tags/tag3.xml"/><Relationship Id="rId21" Type="http://schemas.openxmlformats.org/officeDocument/2006/relationships/image" Target="../media/image19.jpeg"/><Relationship Id="rId34" Type="http://schemas.openxmlformats.org/officeDocument/2006/relationships/image" Target="../media/image32.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7.xml"/><Relationship Id="rId25" Type="http://schemas.openxmlformats.org/officeDocument/2006/relationships/image" Target="../media/image23.jpeg"/><Relationship Id="rId33" Type="http://schemas.openxmlformats.org/officeDocument/2006/relationships/image" Target="../media/image31.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18.jpeg"/><Relationship Id="rId29" Type="http://schemas.openxmlformats.org/officeDocument/2006/relationships/image" Target="../media/image27.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22.jpeg"/><Relationship Id="rId32" Type="http://schemas.openxmlformats.org/officeDocument/2006/relationships/image" Target="../media/image30.png"/><Relationship Id="rId37" Type="http://schemas.openxmlformats.org/officeDocument/2006/relationships/image" Target="../media/image35.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tags" Target="../tags/tag10.xml"/><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png"/><Relationship Id="rId35"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diagramLayout" Target="../diagrams/layout1.xml"/><Relationship Id="rId7" Type="http://schemas.openxmlformats.org/officeDocument/2006/relationships/image" Target="../media/image36.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39.png"/><Relationship Id="rId4" Type="http://schemas.openxmlformats.org/officeDocument/2006/relationships/diagramQuickStyle" Target="../diagrams/quickStyle1.xml"/><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3.jpeg"/><Relationship Id="rId4"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sz="quarter" idx="1"/>
          </p:nvPr>
        </p:nvSpPr>
        <p:spPr/>
        <p:txBody>
          <a:bodyPr>
            <a:normAutofit/>
          </a:bodyPr>
          <a:lstStyle/>
          <a:p>
            <a:r>
              <a:rPr lang="de-CH" dirty="0" smtClean="0"/>
              <a:t>October 2015</a:t>
            </a:r>
            <a:endParaRPr lang="de-CH" dirty="0"/>
          </a:p>
        </p:txBody>
      </p:sp>
      <p:sp>
        <p:nvSpPr>
          <p:cNvPr id="3" name="Titel 2"/>
          <p:cNvSpPr>
            <a:spLocks noGrp="1"/>
          </p:cNvSpPr>
          <p:nvPr>
            <p:ph type="ctrTitle" sz="quarter"/>
          </p:nvPr>
        </p:nvSpPr>
        <p:spPr/>
        <p:txBody>
          <a:bodyPr>
            <a:normAutofit/>
          </a:bodyPr>
          <a:lstStyle/>
          <a:p>
            <a:r>
              <a:rPr lang="en-US" dirty="0" smtClean="0"/>
              <a:t>Introduction to Syngenta</a:t>
            </a:r>
            <a:endParaRPr lang="de-CH" dirty="0">
              <a:solidFill>
                <a:srgbClr val="FF0000"/>
              </a:solidFill>
            </a:endParaRPr>
          </a:p>
        </p:txBody>
      </p:sp>
      <p:sp>
        <p:nvSpPr>
          <p:cNvPr id="4" name="Fußzeilenplatzhalter 3"/>
          <p:cNvSpPr>
            <a:spLocks noGrp="1"/>
          </p:cNvSpPr>
          <p:nvPr>
            <p:ph type="ftr" sz="quarter" idx="10"/>
          </p:nvPr>
        </p:nvSpPr>
        <p:spPr/>
        <p:txBody>
          <a:bodyPr>
            <a:normAutofit/>
          </a:bodyPr>
          <a:lstStyle/>
          <a:p>
            <a:pPr defTabSz="957263" eaLnBrk="1" hangingPunct="1">
              <a:spcAft>
                <a:spcPct val="25000"/>
              </a:spcAft>
              <a:buClr>
                <a:schemeClr val="tx2"/>
              </a:buClr>
              <a:defRPr/>
            </a:pPr>
            <a:r>
              <a:rPr lang="en-US" dirty="0" smtClean="0">
                <a:solidFill>
                  <a:schemeClr val="tx2"/>
                </a:solidFill>
                <a:latin typeface="+mn-lt"/>
              </a:rPr>
              <a:t>Classification: PUBLIC </a:t>
            </a:r>
            <a:endParaRPr lang="en-US" dirty="0">
              <a:solidFill>
                <a:srgbClr val="FF0000"/>
              </a:solidFill>
              <a:latin typeface="+mn-lt"/>
            </a:endParaRPr>
          </a:p>
        </p:txBody>
      </p:sp>
    </p:spTree>
    <p:extLst>
      <p:ext uri="{BB962C8B-B14F-4D97-AF65-F5344CB8AC3E}">
        <p14:creationId xmlns:p14="http://schemas.microsoft.com/office/powerpoint/2010/main" val="38832188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Degradation of chemicals in soil</a:t>
            </a:r>
            <a:endParaRPr lang="en-GB" dirty="0"/>
          </a:p>
        </p:txBody>
      </p:sp>
      <p:sp>
        <p:nvSpPr>
          <p:cNvPr id="5" name="Content Placeholder 4"/>
          <p:cNvSpPr>
            <a:spLocks noGrp="1"/>
          </p:cNvSpPr>
          <p:nvPr>
            <p:ph idx="1"/>
          </p:nvPr>
        </p:nvSpPr>
        <p:spPr>
          <a:xfrm>
            <a:off x="4823520" y="836712"/>
            <a:ext cx="4212976" cy="4730750"/>
          </a:xfrm>
        </p:spPr>
        <p:txBody>
          <a:bodyPr/>
          <a:lstStyle/>
          <a:p>
            <a:r>
              <a:rPr lang="en-GB" dirty="0" smtClean="0"/>
              <a:t>Regulatory study</a:t>
            </a:r>
          </a:p>
          <a:p>
            <a:pPr lvl="1"/>
            <a:r>
              <a:rPr lang="en-GB" dirty="0" smtClean="0"/>
              <a:t>Several </a:t>
            </a:r>
            <a:r>
              <a:rPr lang="en-GB" dirty="0" err="1" smtClean="0"/>
              <a:t>timepoints</a:t>
            </a:r>
            <a:endParaRPr lang="en-GB" dirty="0" smtClean="0"/>
          </a:p>
          <a:p>
            <a:pPr lvl="1"/>
            <a:r>
              <a:rPr lang="en-GB" dirty="0" smtClean="0"/>
              <a:t>Replication</a:t>
            </a:r>
          </a:p>
          <a:p>
            <a:pPr lvl="1"/>
            <a:r>
              <a:rPr lang="en-GB" dirty="0" smtClean="0"/>
              <a:t>High measurement precision</a:t>
            </a:r>
          </a:p>
          <a:p>
            <a:pPr lvl="1"/>
            <a:r>
              <a:rPr lang="en-GB" dirty="0" smtClean="0"/>
              <a:t>Results determine regulatory acceptability</a:t>
            </a:r>
            <a:endParaRPr lang="en-GB" dirty="0"/>
          </a:p>
          <a:p>
            <a:pPr lvl="1"/>
            <a:endParaRPr lang="en-GB" dirty="0" smtClean="0"/>
          </a:p>
          <a:p>
            <a:pPr lvl="1"/>
            <a:endParaRPr lang="en-GB" dirty="0"/>
          </a:p>
          <a:p>
            <a:r>
              <a:rPr lang="en-GB" dirty="0" smtClean="0"/>
              <a:t>Screening study</a:t>
            </a:r>
          </a:p>
          <a:p>
            <a:pPr lvl="1"/>
            <a:r>
              <a:rPr lang="en-GB" dirty="0" smtClean="0"/>
              <a:t>Same soil, but different…</a:t>
            </a:r>
          </a:p>
          <a:p>
            <a:pPr lvl="1"/>
            <a:r>
              <a:rPr lang="en-GB" dirty="0" smtClean="0"/>
              <a:t>Different conditions </a:t>
            </a:r>
            <a:r>
              <a:rPr lang="en-GB" sz="1800" dirty="0" smtClean="0"/>
              <a:t>(for simplicity, to reduce test substance needed, to reduce cost)</a:t>
            </a:r>
          </a:p>
          <a:p>
            <a:pPr lvl="1"/>
            <a:r>
              <a:rPr lang="en-GB" dirty="0" smtClean="0"/>
              <a:t>Fewer </a:t>
            </a:r>
            <a:r>
              <a:rPr lang="en-GB" dirty="0" err="1" smtClean="0"/>
              <a:t>timepoints</a:t>
            </a:r>
            <a:endParaRPr lang="en-GB" dirty="0" smtClean="0"/>
          </a:p>
          <a:p>
            <a:pPr lvl="1"/>
            <a:r>
              <a:rPr lang="en-GB" dirty="0" smtClean="0"/>
              <a:t>Less precision</a:t>
            </a:r>
            <a:endParaRPr lang="en-GB" dirty="0"/>
          </a:p>
        </p:txBody>
      </p:sp>
      <p:graphicFrame>
        <p:nvGraphicFramePr>
          <p:cNvPr id="3" name="Chart 2"/>
          <p:cNvGraphicFramePr>
            <a:graphicFrameLocks/>
          </p:cNvGraphicFramePr>
          <p:nvPr>
            <p:extLst>
              <p:ext uri="{D42A27DB-BD31-4B8C-83A1-F6EECF244321}">
                <p14:modId xmlns:p14="http://schemas.microsoft.com/office/powerpoint/2010/main" val="2755327997"/>
              </p:ext>
            </p:extLst>
          </p:nvPr>
        </p:nvGraphicFramePr>
        <p:xfrm>
          <a:off x="251520" y="350100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742080713"/>
              </p:ext>
            </p:extLst>
          </p:nvPr>
        </p:nvGraphicFramePr>
        <p:xfrm>
          <a:off x="251520" y="1052736"/>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155981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new chemicals based on heterogeneous </a:t>
            </a:r>
            <a:r>
              <a:rPr lang="en-US" dirty="0" smtClean="0"/>
              <a:t>data</a:t>
            </a:r>
            <a:endParaRPr lang="en-GB" dirty="0"/>
          </a:p>
        </p:txBody>
      </p:sp>
      <p:sp>
        <p:nvSpPr>
          <p:cNvPr id="3" name="Content Placeholder 2"/>
          <p:cNvSpPr>
            <a:spLocks noGrp="1"/>
          </p:cNvSpPr>
          <p:nvPr>
            <p:ph idx="1"/>
          </p:nvPr>
        </p:nvSpPr>
        <p:spPr>
          <a:xfrm>
            <a:off x="357158" y="1146522"/>
            <a:ext cx="8459787" cy="4730750"/>
          </a:xfrm>
        </p:spPr>
        <p:txBody>
          <a:bodyPr/>
          <a:lstStyle/>
          <a:p>
            <a:r>
              <a:rPr lang="en-GB" dirty="0" smtClean="0"/>
              <a:t>Different herbicide screens: A, B, C</a:t>
            </a:r>
          </a:p>
          <a:p>
            <a:pPr lvl="1"/>
            <a:r>
              <a:rPr lang="en-GB" dirty="0" smtClean="0"/>
              <a:t>Differ in scale, amount of test chemical required, duration</a:t>
            </a:r>
          </a:p>
          <a:p>
            <a:pPr lvl="1"/>
            <a:r>
              <a:rPr lang="en-GB" dirty="0" smtClean="0"/>
              <a:t>Species tested, </a:t>
            </a:r>
            <a:r>
              <a:rPr lang="en-GB" dirty="0" err="1" smtClean="0"/>
              <a:t>eg</a:t>
            </a:r>
            <a:r>
              <a:rPr lang="en-GB" dirty="0" smtClean="0"/>
              <a:t> tropical grasses vs temperate grasses, or broadleaved vs grasses</a:t>
            </a:r>
          </a:p>
          <a:p>
            <a:pPr lvl="1"/>
            <a:r>
              <a:rPr lang="en-GB" dirty="0" smtClean="0"/>
              <a:t>Application timing: seed </a:t>
            </a:r>
            <a:r>
              <a:rPr lang="en-GB" i="1" dirty="0" smtClean="0"/>
              <a:t>i.e</a:t>
            </a:r>
            <a:r>
              <a:rPr lang="en-GB" dirty="0" smtClean="0"/>
              <a:t>. pre-emergence </a:t>
            </a:r>
            <a:r>
              <a:rPr lang="en-GB" b="1" i="1" dirty="0" smtClean="0"/>
              <a:t>vs</a:t>
            </a:r>
            <a:r>
              <a:rPr lang="en-GB" dirty="0" smtClean="0"/>
              <a:t> seedling </a:t>
            </a:r>
            <a:r>
              <a:rPr lang="en-GB" i="1" dirty="0" smtClean="0"/>
              <a:t>i.e</a:t>
            </a:r>
            <a:r>
              <a:rPr lang="en-GB" dirty="0" smtClean="0"/>
              <a:t>. post-emergence</a:t>
            </a:r>
          </a:p>
          <a:p>
            <a:r>
              <a:rPr lang="en-GB" dirty="0" smtClean="0"/>
              <a:t>Each screen incudes several plants of several species</a:t>
            </a:r>
          </a:p>
          <a:p>
            <a:r>
              <a:rPr lang="en-GB" dirty="0" smtClean="0"/>
              <a:t>Each chemical is tested at a few application rates</a:t>
            </a:r>
          </a:p>
          <a:p>
            <a:r>
              <a:rPr lang="en-US" dirty="0" smtClean="0"/>
              <a:t>Chemicals are run through screens in batches</a:t>
            </a:r>
          </a:p>
          <a:p>
            <a:r>
              <a:rPr lang="en-US" dirty="0" smtClean="0"/>
              <a:t>There is run to run variation in results of a screen</a:t>
            </a:r>
          </a:p>
          <a:p>
            <a:r>
              <a:rPr lang="en-US" dirty="0" smtClean="0"/>
              <a:t>The </a:t>
            </a:r>
            <a:r>
              <a:rPr lang="en-US" dirty="0"/>
              <a:t>percent </a:t>
            </a:r>
            <a:r>
              <a:rPr lang="en-US" dirty="0" smtClean="0"/>
              <a:t>control of each species is scored, </a:t>
            </a:r>
            <a:r>
              <a:rPr lang="en-US" dirty="0" err="1"/>
              <a:t>ie</a:t>
            </a:r>
            <a:r>
              <a:rPr lang="en-US" dirty="0"/>
              <a:t> 0% = the chemical did nothing, 100% = the chemical completely killed all plants.  These data are used to fit a logistic regression model and an ED50 (effective dose, 50%) number is calculated</a:t>
            </a:r>
            <a:endParaRPr lang="en-GB" dirty="0" smtClean="0"/>
          </a:p>
          <a:p>
            <a:endParaRPr lang="en-GB" dirty="0"/>
          </a:p>
        </p:txBody>
      </p:sp>
    </p:spTree>
    <p:extLst>
      <p:ext uri="{BB962C8B-B14F-4D97-AF65-F5344CB8AC3E}">
        <p14:creationId xmlns:p14="http://schemas.microsoft.com/office/powerpoint/2010/main" val="188694120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new chemicals based on heterogeneous </a:t>
            </a:r>
            <a:r>
              <a:rPr lang="en-US" dirty="0" smtClean="0"/>
              <a:t>data</a:t>
            </a:r>
            <a:endParaRPr lang="en-GB" dirty="0"/>
          </a:p>
        </p:txBody>
      </p:sp>
      <p:sp>
        <p:nvSpPr>
          <p:cNvPr id="3" name="Content Placeholder 2"/>
          <p:cNvSpPr>
            <a:spLocks noGrp="1"/>
          </p:cNvSpPr>
          <p:nvPr>
            <p:ph idx="1"/>
          </p:nvPr>
        </p:nvSpPr>
        <p:spPr>
          <a:xfrm>
            <a:off x="357158" y="1146522"/>
            <a:ext cx="8459787" cy="4730750"/>
          </a:xfrm>
        </p:spPr>
        <p:txBody>
          <a:bodyPr/>
          <a:lstStyle/>
          <a:p>
            <a:r>
              <a:rPr lang="en-GB" dirty="0" smtClean="0"/>
              <a:t>Results for 1 chemical in 1 screen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11268729"/>
              </p:ext>
            </p:extLst>
          </p:nvPr>
        </p:nvGraphicFramePr>
        <p:xfrm>
          <a:off x="373063" y="1628800"/>
          <a:ext cx="8159379" cy="1584175"/>
        </p:xfrm>
        <a:graphic>
          <a:graphicData uri="http://schemas.openxmlformats.org/drawingml/2006/table">
            <a:tbl>
              <a:tblPr>
                <a:tableStyleId>{5C22544A-7EE6-4342-B048-85BDC9FD1C3A}</a:tableStyleId>
              </a:tblPr>
              <a:tblGrid>
                <a:gridCol w="1220694"/>
                <a:gridCol w="770965"/>
                <a:gridCol w="770965"/>
                <a:gridCol w="770965"/>
                <a:gridCol w="770965"/>
                <a:gridCol w="770965"/>
                <a:gridCol w="770965"/>
                <a:gridCol w="770965"/>
                <a:gridCol w="770965"/>
                <a:gridCol w="770965"/>
              </a:tblGrid>
              <a:tr h="316835">
                <a:tc>
                  <a:txBody>
                    <a:bodyPr/>
                    <a:lstStyle/>
                    <a:p>
                      <a:pPr algn="l" fontAlgn="b"/>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Species</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A</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B</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C</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D</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E</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F</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G</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H</a:t>
                      </a:r>
                      <a:endParaRPr lang="en-GB" sz="1100" b="1" i="0" u="none" strike="noStrike">
                        <a:solidFill>
                          <a:srgbClr val="000000"/>
                        </a:solidFill>
                        <a:effectLst/>
                        <a:latin typeface="Calibri" panose="020F0502020204030204" pitchFamily="34" charset="0"/>
                      </a:endParaRPr>
                    </a:p>
                  </a:txBody>
                  <a:tcPr marL="9525" marR="9525" marT="9525" marB="0" anchor="b"/>
                </a:tc>
              </a:tr>
              <a:tr h="316835">
                <a:tc rowSpan="3">
                  <a:txBody>
                    <a:bodyPr/>
                    <a:lstStyle/>
                    <a:p>
                      <a:pPr algn="ctr" fontAlgn="b"/>
                      <a:r>
                        <a:rPr lang="en-GB" sz="1100" u="none" strike="noStrike">
                          <a:effectLst/>
                        </a:rPr>
                        <a:t>Score at each application rate</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100g/ha</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tc>
              </a:tr>
              <a:tr h="316835">
                <a:tc vMerge="1">
                  <a:txBody>
                    <a:bodyPr/>
                    <a:lstStyle/>
                    <a:p>
                      <a:endParaRPr lang="en-GB"/>
                    </a:p>
                  </a:txBody>
                  <a:tcPr/>
                </a:tc>
                <a:tc>
                  <a:txBody>
                    <a:bodyPr/>
                    <a:lstStyle/>
                    <a:p>
                      <a:pPr algn="ctr" fontAlgn="b"/>
                      <a:r>
                        <a:rPr lang="en-GB" sz="1100" u="none" strike="noStrike">
                          <a:effectLst/>
                        </a:rPr>
                        <a:t>500g/ha</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40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80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20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0</a:t>
                      </a:r>
                      <a:endParaRPr lang="en-GB" sz="1100" b="0" i="0" u="none" strike="noStrike">
                        <a:solidFill>
                          <a:srgbClr val="000000"/>
                        </a:solidFill>
                        <a:effectLst/>
                        <a:latin typeface="Calibri" panose="020F0502020204030204" pitchFamily="34" charset="0"/>
                      </a:endParaRPr>
                    </a:p>
                  </a:txBody>
                  <a:tcPr marL="9525" marR="9525" marT="9525" marB="0" anchor="b"/>
                </a:tc>
              </a:tr>
              <a:tr h="316835">
                <a:tc vMerge="1">
                  <a:txBody>
                    <a:bodyPr/>
                    <a:lstStyle/>
                    <a:p>
                      <a:endParaRPr lang="en-GB"/>
                    </a:p>
                  </a:txBody>
                  <a:tcPr/>
                </a:tc>
                <a:tc>
                  <a:txBody>
                    <a:bodyPr/>
                    <a:lstStyle/>
                    <a:p>
                      <a:pPr algn="ctr" fontAlgn="b"/>
                      <a:r>
                        <a:rPr lang="en-GB" sz="1100" u="none" strike="noStrike">
                          <a:effectLst/>
                        </a:rPr>
                        <a:t>1000g/ha</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30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90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75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100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40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10</a:t>
                      </a:r>
                      <a:endParaRPr lang="en-GB" sz="1100" b="0" i="0" u="none" strike="noStrike">
                        <a:solidFill>
                          <a:srgbClr val="000000"/>
                        </a:solidFill>
                        <a:effectLst/>
                        <a:latin typeface="Calibri" panose="020F0502020204030204" pitchFamily="34" charset="0"/>
                      </a:endParaRPr>
                    </a:p>
                  </a:txBody>
                  <a:tcPr marL="9525" marR="9525" marT="9525" marB="0" anchor="b"/>
                </a:tc>
              </a:tr>
              <a:tr h="316835">
                <a:tc>
                  <a:txBody>
                    <a:bodyPr/>
                    <a:lstStyle/>
                    <a:p>
                      <a:pPr algn="l" fontAlgn="b"/>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ED50</a:t>
                      </a:r>
                      <a:endParaRPr lang="en-GB"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1500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600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750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&gt;1000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280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1000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a:effectLst/>
                        </a:rPr>
                        <a:t>1200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100" u="none" strike="noStrike" dirty="0">
                          <a:effectLst/>
                        </a:rPr>
                        <a:t>&gt;1000</a:t>
                      </a:r>
                      <a:endParaRPr lang="en-GB"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401252119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new chemicals based on heterogeneous </a:t>
            </a:r>
            <a:r>
              <a:rPr lang="en-US" dirty="0" smtClean="0"/>
              <a:t>data</a:t>
            </a:r>
            <a:endParaRPr lang="en-GB" dirty="0"/>
          </a:p>
        </p:txBody>
      </p:sp>
      <p:pic>
        <p:nvPicPr>
          <p:cNvPr id="6" name="Picture 5"/>
          <p:cNvPicPr>
            <a:picLocks noChangeAspect="1"/>
          </p:cNvPicPr>
          <p:nvPr/>
        </p:nvPicPr>
        <p:blipFill>
          <a:blip r:embed="rId2"/>
          <a:stretch>
            <a:fillRect/>
          </a:stretch>
        </p:blipFill>
        <p:spPr>
          <a:xfrm>
            <a:off x="2483768" y="866868"/>
            <a:ext cx="3888432" cy="5177840"/>
          </a:xfrm>
          <a:prstGeom prst="rect">
            <a:avLst/>
          </a:prstGeom>
        </p:spPr>
      </p:pic>
    </p:spTree>
    <p:extLst>
      <p:ext uri="{BB962C8B-B14F-4D97-AF65-F5344CB8AC3E}">
        <p14:creationId xmlns:p14="http://schemas.microsoft.com/office/powerpoint/2010/main" val="156784500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new chemicals based on heterogeneous </a:t>
            </a:r>
            <a:r>
              <a:rPr lang="en-US" dirty="0" smtClean="0"/>
              <a:t>data</a:t>
            </a:r>
            <a:endParaRPr lang="en-GB" dirty="0"/>
          </a:p>
        </p:txBody>
      </p:sp>
      <p:sp>
        <p:nvSpPr>
          <p:cNvPr id="3" name="Content Placeholder 2"/>
          <p:cNvSpPr>
            <a:spLocks noGrp="1"/>
          </p:cNvSpPr>
          <p:nvPr>
            <p:ph idx="1"/>
          </p:nvPr>
        </p:nvSpPr>
        <p:spPr>
          <a:xfrm>
            <a:off x="4427984" y="901700"/>
            <a:ext cx="4388961" cy="5043472"/>
          </a:xfrm>
        </p:spPr>
        <p:txBody>
          <a:bodyPr/>
          <a:lstStyle/>
          <a:p>
            <a:r>
              <a:rPr lang="en-GB" dirty="0" smtClean="0"/>
              <a:t>Traditional approach</a:t>
            </a:r>
          </a:p>
          <a:p>
            <a:pPr lvl="1"/>
            <a:r>
              <a:rPr lang="en-GB" dirty="0" smtClean="0"/>
              <a:t>Pairwise comparisons with “best”</a:t>
            </a:r>
          </a:p>
          <a:p>
            <a:pPr lvl="1"/>
            <a:r>
              <a:rPr lang="en-GB" dirty="0" smtClean="0"/>
              <a:t>If better than the “best” then you have a new winner</a:t>
            </a:r>
          </a:p>
          <a:p>
            <a:r>
              <a:rPr lang="en-GB" dirty="0" smtClean="0"/>
              <a:t>But now we want to rank all chemicals tested</a:t>
            </a:r>
          </a:p>
          <a:p>
            <a:pPr lvl="1"/>
            <a:r>
              <a:rPr lang="en-GB" dirty="0" smtClean="0"/>
              <a:t>To spot trends</a:t>
            </a:r>
          </a:p>
          <a:p>
            <a:pPr lvl="1"/>
            <a:r>
              <a:rPr lang="en-GB" dirty="0" smtClean="0"/>
              <a:t>To better understand chemical space</a:t>
            </a:r>
          </a:p>
          <a:p>
            <a:pPr lvl="1"/>
            <a:r>
              <a:rPr lang="en-GB" dirty="0" smtClean="0"/>
              <a:t>To direct chemistry towards better areas</a:t>
            </a:r>
            <a:endParaRPr lang="en-GB" dirty="0"/>
          </a:p>
        </p:txBody>
      </p:sp>
      <p:pic>
        <p:nvPicPr>
          <p:cNvPr id="6" name="Picture 5"/>
          <p:cNvPicPr>
            <a:picLocks noChangeAspect="1"/>
          </p:cNvPicPr>
          <p:nvPr/>
        </p:nvPicPr>
        <p:blipFill>
          <a:blip r:embed="rId2"/>
          <a:stretch>
            <a:fillRect/>
          </a:stretch>
        </p:blipFill>
        <p:spPr>
          <a:xfrm>
            <a:off x="373063" y="764704"/>
            <a:ext cx="3888432" cy="5177840"/>
          </a:xfrm>
          <a:prstGeom prst="rect">
            <a:avLst/>
          </a:prstGeom>
        </p:spPr>
      </p:pic>
    </p:spTree>
    <p:extLst>
      <p:ext uri="{BB962C8B-B14F-4D97-AF65-F5344CB8AC3E}">
        <p14:creationId xmlns:p14="http://schemas.microsoft.com/office/powerpoint/2010/main" val="283798438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descr="rolling hills1.jpg"/>
          <p:cNvPicPr>
            <a:picLocks noGrp="1" noChangeAspect="1"/>
          </p:cNvPicPr>
          <p:nvPr>
            <p:ph idx="1"/>
          </p:nvPr>
        </p:nvPicPr>
        <p:blipFill>
          <a:blip r:embed="rId2" cstate="print"/>
          <a:stretch>
            <a:fillRect/>
          </a:stretch>
        </p:blipFill>
        <p:spPr>
          <a:xfrm>
            <a:off x="665180" y="2185991"/>
            <a:ext cx="3478192" cy="2314579"/>
          </a:xfrm>
        </p:spPr>
      </p:pic>
      <p:pic>
        <p:nvPicPr>
          <p:cNvPr id="7" name="Picture 6" descr="activity cliffs1.jpg"/>
          <p:cNvPicPr>
            <a:picLocks noChangeAspect="1"/>
          </p:cNvPicPr>
          <p:nvPr/>
        </p:nvPicPr>
        <p:blipFill>
          <a:blip r:embed="rId3" cstate="print"/>
          <a:stretch>
            <a:fillRect/>
          </a:stretch>
        </p:blipFill>
        <p:spPr>
          <a:xfrm>
            <a:off x="4400771" y="714356"/>
            <a:ext cx="3528816" cy="2643206"/>
          </a:xfrm>
          <a:prstGeom prst="rect">
            <a:avLst/>
          </a:prstGeom>
        </p:spPr>
      </p:pic>
      <p:pic>
        <p:nvPicPr>
          <p:cNvPr id="8" name="Picture 7" descr="activity cliffs2.bmp"/>
          <p:cNvPicPr>
            <a:picLocks noChangeAspect="1"/>
          </p:cNvPicPr>
          <p:nvPr/>
        </p:nvPicPr>
        <p:blipFill>
          <a:blip r:embed="rId4" cstate="print"/>
          <a:stretch>
            <a:fillRect/>
          </a:stretch>
        </p:blipFill>
        <p:spPr>
          <a:xfrm>
            <a:off x="4400769" y="3500438"/>
            <a:ext cx="3528817" cy="2643206"/>
          </a:xfrm>
          <a:prstGeom prst="rect">
            <a:avLst/>
          </a:prstGeom>
        </p:spPr>
      </p:pic>
      <p:sp>
        <p:nvSpPr>
          <p:cNvPr id="9" name="TextBox 8"/>
          <p:cNvSpPr txBox="1"/>
          <p:nvPr/>
        </p:nvSpPr>
        <p:spPr>
          <a:xfrm>
            <a:off x="571472" y="1428736"/>
            <a:ext cx="3286148" cy="914400"/>
          </a:xfrm>
          <a:prstGeom prst="rect">
            <a:avLst/>
          </a:prstGeom>
          <a:noFill/>
        </p:spPr>
        <p:txBody>
          <a:bodyPr wrap="none" rtlCol="0">
            <a:normAutofit/>
          </a:bodyPr>
          <a:lstStyle/>
          <a:p>
            <a:pPr>
              <a:spcBef>
                <a:spcPts val="0"/>
              </a:spcBef>
              <a:spcAft>
                <a:spcPts val="600"/>
              </a:spcAft>
            </a:pPr>
            <a:r>
              <a:rPr lang="en-GB" sz="2000" dirty="0" smtClean="0"/>
              <a:t>Normally models assume  that</a:t>
            </a:r>
          </a:p>
          <a:p>
            <a:pPr>
              <a:spcBef>
                <a:spcPts val="0"/>
              </a:spcBef>
              <a:spcAft>
                <a:spcPts val="600"/>
              </a:spcAft>
            </a:pPr>
            <a:r>
              <a:rPr lang="en-GB" sz="2000" dirty="0" smtClean="0"/>
              <a:t>chemical space looks like this</a:t>
            </a:r>
          </a:p>
        </p:txBody>
      </p:sp>
      <p:sp>
        <p:nvSpPr>
          <p:cNvPr id="11" name="TextBox 10"/>
          <p:cNvSpPr txBox="1"/>
          <p:nvPr/>
        </p:nvSpPr>
        <p:spPr>
          <a:xfrm>
            <a:off x="4500562" y="0"/>
            <a:ext cx="3286148" cy="914400"/>
          </a:xfrm>
          <a:prstGeom prst="rect">
            <a:avLst/>
          </a:prstGeom>
          <a:noFill/>
        </p:spPr>
        <p:txBody>
          <a:bodyPr wrap="none" rtlCol="0">
            <a:normAutofit/>
          </a:bodyPr>
          <a:lstStyle/>
          <a:p>
            <a:pPr>
              <a:spcBef>
                <a:spcPts val="0"/>
              </a:spcBef>
              <a:spcAft>
                <a:spcPts val="600"/>
              </a:spcAft>
            </a:pPr>
            <a:r>
              <a:rPr lang="en-GB" sz="2000" dirty="0" smtClean="0"/>
              <a:t>But sometimes parts of </a:t>
            </a:r>
          </a:p>
          <a:p>
            <a:pPr>
              <a:spcBef>
                <a:spcPts val="0"/>
              </a:spcBef>
              <a:spcAft>
                <a:spcPts val="600"/>
              </a:spcAft>
            </a:pPr>
            <a:r>
              <a:rPr lang="en-GB" sz="2000" dirty="0" smtClean="0"/>
              <a:t>chemical space look like this</a:t>
            </a:r>
          </a:p>
        </p:txBody>
      </p:sp>
      <p:sp>
        <p:nvSpPr>
          <p:cNvPr id="12" name="TextBox 11"/>
          <p:cNvSpPr txBox="1"/>
          <p:nvPr/>
        </p:nvSpPr>
        <p:spPr>
          <a:xfrm>
            <a:off x="3500430" y="5443558"/>
            <a:ext cx="1000132" cy="914400"/>
          </a:xfrm>
          <a:prstGeom prst="rect">
            <a:avLst/>
          </a:prstGeom>
          <a:noFill/>
        </p:spPr>
        <p:txBody>
          <a:bodyPr wrap="none" rtlCol="0">
            <a:normAutofit/>
          </a:bodyPr>
          <a:lstStyle/>
          <a:p>
            <a:pPr>
              <a:spcBef>
                <a:spcPts val="0"/>
              </a:spcBef>
              <a:spcAft>
                <a:spcPts val="600"/>
              </a:spcAft>
            </a:pPr>
            <a:r>
              <a:rPr lang="en-GB" sz="2000" dirty="0" smtClean="0"/>
              <a:t>or this</a:t>
            </a:r>
          </a:p>
        </p:txBody>
      </p:sp>
    </p:spTree>
    <p:extLst>
      <p:ext uri="{BB962C8B-B14F-4D97-AF65-F5344CB8AC3E}">
        <p14:creationId xmlns:p14="http://schemas.microsoft.com/office/powerpoint/2010/main" val="30533145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Formulation toxicity</a:t>
            </a:r>
            <a:endParaRPr lang="en-GB" dirty="0"/>
          </a:p>
        </p:txBody>
      </p:sp>
      <p:sp>
        <p:nvSpPr>
          <p:cNvPr id="6" name="Content Placeholder 5"/>
          <p:cNvSpPr>
            <a:spLocks noGrp="1"/>
          </p:cNvSpPr>
          <p:nvPr>
            <p:ph idx="1"/>
          </p:nvPr>
        </p:nvSpPr>
        <p:spPr>
          <a:xfrm>
            <a:off x="357158" y="4091800"/>
            <a:ext cx="8459787" cy="1853371"/>
          </a:xfrm>
        </p:spPr>
        <p:txBody>
          <a:bodyPr/>
          <a:lstStyle/>
          <a:p>
            <a:r>
              <a:rPr lang="en-GB" dirty="0" smtClean="0"/>
              <a:t>We know the toxicity of all the formulations</a:t>
            </a:r>
          </a:p>
          <a:p>
            <a:r>
              <a:rPr lang="en-GB" dirty="0" smtClean="0"/>
              <a:t>We can assume additive toxicity for formulation ingredients </a:t>
            </a:r>
          </a:p>
          <a:p>
            <a:r>
              <a:rPr lang="en-GB" dirty="0" smtClean="0"/>
              <a:t>We know the toxicity of some ingredients tested singly</a:t>
            </a:r>
          </a:p>
          <a:p>
            <a:r>
              <a:rPr lang="en-GB" dirty="0" smtClean="0"/>
              <a:t>How can be back out toxicity estimates for as many ingredients as possible?</a:t>
            </a:r>
          </a:p>
          <a:p>
            <a:r>
              <a:rPr lang="en-GB" dirty="0" smtClean="0"/>
              <a:t>How can we spot non-additive effects?</a:t>
            </a:r>
            <a:endParaRPr lang="en-GB" dirty="0"/>
          </a:p>
        </p:txBody>
      </p:sp>
      <p:pic>
        <p:nvPicPr>
          <p:cNvPr id="5" name="Picture 4"/>
          <p:cNvPicPr>
            <a:picLocks noChangeAspect="1"/>
          </p:cNvPicPr>
          <p:nvPr/>
        </p:nvPicPr>
        <p:blipFill>
          <a:blip r:embed="rId2"/>
          <a:stretch>
            <a:fillRect/>
          </a:stretch>
        </p:blipFill>
        <p:spPr>
          <a:xfrm>
            <a:off x="107504" y="1052736"/>
            <a:ext cx="8879103" cy="2888029"/>
          </a:xfrm>
          <a:prstGeom prst="rect">
            <a:avLst/>
          </a:prstGeom>
        </p:spPr>
      </p:pic>
    </p:spTree>
    <p:extLst>
      <p:ext uri="{BB962C8B-B14F-4D97-AF65-F5344CB8AC3E}">
        <p14:creationId xmlns:p14="http://schemas.microsoft.com/office/powerpoint/2010/main" val="178250276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Scheduling seed production</a:t>
            </a:r>
            <a:endParaRPr lang="en-GB" dirty="0"/>
          </a:p>
        </p:txBody>
      </p:sp>
      <p:sp>
        <p:nvSpPr>
          <p:cNvPr id="3" name="Content Placeholder 2"/>
          <p:cNvSpPr>
            <a:spLocks noGrp="1"/>
          </p:cNvSpPr>
          <p:nvPr>
            <p:ph idx="1"/>
          </p:nvPr>
        </p:nvSpPr>
        <p:spPr>
          <a:xfrm>
            <a:off x="357158" y="642466"/>
            <a:ext cx="8459787" cy="4730750"/>
          </a:xfrm>
        </p:spPr>
        <p:txBody>
          <a:bodyPr/>
          <a:lstStyle/>
          <a:p>
            <a:pPr marL="0" indent="0">
              <a:buNone/>
            </a:pPr>
            <a:r>
              <a:rPr lang="en-GB" dirty="0" smtClean="0"/>
              <a:t>You need to grow varieties in 2017 to harvest seed you can sell for farmers to grow in 2018, so you need to plan what to do now!</a:t>
            </a:r>
          </a:p>
          <a:p>
            <a:r>
              <a:rPr lang="en-GB" dirty="0" smtClean="0"/>
              <a:t>You have 50 varieties you need to produce, each with a production target, some more profitable than others</a:t>
            </a:r>
          </a:p>
          <a:p>
            <a:r>
              <a:rPr lang="en-GB" dirty="0" smtClean="0"/>
              <a:t>You have 17 growing areas in which you can grow your varieties</a:t>
            </a:r>
          </a:p>
          <a:p>
            <a:r>
              <a:rPr lang="en-GB" dirty="0" smtClean="0"/>
              <a:t>Each growing area has a limited number of fields available to you</a:t>
            </a:r>
          </a:p>
          <a:p>
            <a:r>
              <a:rPr lang="en-GB" dirty="0" smtClean="0"/>
              <a:t>Each year some growing areas have higher average yields and some lower</a:t>
            </a:r>
          </a:p>
          <a:p>
            <a:r>
              <a:rPr lang="en-GB" dirty="0" smtClean="0"/>
              <a:t>Yield is very uncertain, especially at the individual field level</a:t>
            </a:r>
          </a:p>
          <a:p>
            <a:r>
              <a:rPr lang="en-GB" dirty="0" smtClean="0"/>
              <a:t>Average yield and variability of yield differ for each variety</a:t>
            </a:r>
          </a:p>
          <a:p>
            <a:r>
              <a:rPr lang="en-GB" dirty="0" smtClean="0"/>
              <a:t>There is a chance of losing all yield for any individual field, and also for a whole growing area</a:t>
            </a:r>
          </a:p>
          <a:p>
            <a:r>
              <a:rPr lang="en-GB" dirty="0" smtClean="0"/>
              <a:t>If you overproduce you lose money, if you </a:t>
            </a:r>
            <a:r>
              <a:rPr lang="en-GB" dirty="0" err="1" smtClean="0"/>
              <a:t>underproduce</a:t>
            </a:r>
            <a:r>
              <a:rPr lang="en-GB" dirty="0" smtClean="0"/>
              <a:t> you lose money</a:t>
            </a:r>
          </a:p>
          <a:p>
            <a:r>
              <a:rPr lang="en-GB" dirty="0" smtClean="0"/>
              <a:t>The most important factor is spatial variation in yield in 2017, which you cannot know, but we do now the pattern for the last 30 years</a:t>
            </a:r>
          </a:p>
          <a:p>
            <a:pPr marL="0" indent="0">
              <a:buNone/>
            </a:pPr>
            <a:r>
              <a:rPr lang="en-GB" dirty="0" smtClean="0"/>
              <a:t>(The newspaper seller problem is relevant)</a:t>
            </a:r>
            <a:endParaRPr lang="en-GB" dirty="0"/>
          </a:p>
        </p:txBody>
      </p:sp>
    </p:spTree>
    <p:extLst>
      <p:ext uri="{BB962C8B-B14F-4D97-AF65-F5344CB8AC3E}">
        <p14:creationId xmlns:p14="http://schemas.microsoft.com/office/powerpoint/2010/main" val="74750254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Syngenta</a:t>
            </a:r>
            <a:endParaRPr lang="en-GB" dirty="0"/>
          </a:p>
        </p:txBody>
      </p:sp>
      <p:sp>
        <p:nvSpPr>
          <p:cNvPr id="3" name="Content Placeholder 2"/>
          <p:cNvSpPr>
            <a:spLocks noGrp="1"/>
          </p:cNvSpPr>
          <p:nvPr>
            <p:ph idx="1"/>
          </p:nvPr>
        </p:nvSpPr>
        <p:spPr/>
        <p:txBody>
          <a:bodyPr/>
          <a:lstStyle/>
          <a:p>
            <a:r>
              <a:rPr lang="en-GB" dirty="0" smtClean="0"/>
              <a:t>Based in Basel</a:t>
            </a:r>
          </a:p>
          <a:p>
            <a:r>
              <a:rPr lang="en-GB" dirty="0" smtClean="0"/>
              <a:t>Biggest pesticide company in the world</a:t>
            </a:r>
          </a:p>
          <a:p>
            <a:pPr lvl="1"/>
            <a:r>
              <a:rPr lang="en-GB" dirty="0" smtClean="0"/>
              <a:t>Very similar business to pharmaceuticals</a:t>
            </a:r>
          </a:p>
          <a:p>
            <a:pPr lvl="2"/>
            <a:r>
              <a:rPr lang="en-GB" dirty="0" smtClean="0"/>
              <a:t>Chemicals with intended biological effects</a:t>
            </a:r>
          </a:p>
          <a:p>
            <a:pPr lvl="2"/>
            <a:r>
              <a:rPr lang="en-GB" dirty="0" smtClean="0"/>
              <a:t>Huge R&amp;D costs, long time to market</a:t>
            </a:r>
          </a:p>
          <a:p>
            <a:pPr lvl="2"/>
            <a:r>
              <a:rPr lang="en-GB" dirty="0" smtClean="0"/>
              <a:t>Highly regulated</a:t>
            </a:r>
          </a:p>
          <a:p>
            <a:r>
              <a:rPr lang="en-GB" dirty="0" smtClean="0"/>
              <a:t>Third biggest crop breeding company in the world</a:t>
            </a:r>
          </a:p>
          <a:p>
            <a:pPr lvl="1"/>
            <a:r>
              <a:rPr lang="en-GB" dirty="0" smtClean="0"/>
              <a:t>Mostly conventional breeding</a:t>
            </a:r>
          </a:p>
          <a:p>
            <a:pPr lvl="1"/>
            <a:r>
              <a:rPr lang="en-GB" dirty="0" smtClean="0"/>
              <a:t>Some GM crops</a:t>
            </a:r>
          </a:p>
          <a:p>
            <a:r>
              <a:rPr lang="en-GB" dirty="0" smtClean="0"/>
              <a:t>Being bought by </a:t>
            </a:r>
            <a:r>
              <a:rPr lang="en-GB" dirty="0" err="1" smtClean="0"/>
              <a:t>ChemChina</a:t>
            </a:r>
            <a:r>
              <a:rPr lang="en-GB" dirty="0" smtClean="0"/>
              <a:t> for $42 billion</a:t>
            </a:r>
            <a:endParaRPr lang="en-GB" dirty="0"/>
          </a:p>
        </p:txBody>
      </p:sp>
    </p:spTree>
    <p:extLst>
      <p:ext uri="{BB962C8B-B14F-4D97-AF65-F5344CB8AC3E}">
        <p14:creationId xmlns:p14="http://schemas.microsoft.com/office/powerpoint/2010/main" val="6861677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69273" y="3200400"/>
            <a:ext cx="3630507" cy="2438400"/>
          </a:xfrm>
          <a:prstGeom prst="rect">
            <a:avLst/>
          </a:prstGeom>
          <a:noFill/>
          <a:ln w="9525">
            <a:noFill/>
            <a:miter lim="800000"/>
            <a:headEnd/>
            <a:tailEnd/>
          </a:ln>
          <a:effectLst/>
        </p:spPr>
      </p:pic>
      <p:pic>
        <p:nvPicPr>
          <p:cNvPr id="21" name="Picture 20" descr="smallholder.png"/>
          <p:cNvPicPr>
            <a:picLocks noChangeAspect="1"/>
          </p:cNvPicPr>
          <p:nvPr/>
        </p:nvPicPr>
        <p:blipFill>
          <a:blip r:embed="rId4" cstate="print">
            <a:extLst>
              <a:ext uri="{28A0092B-C50C-407E-A947-70E740481C1C}">
                <a14:useLocalDpi xmlns:a14="http://schemas.microsoft.com/office/drawing/2010/main" val="0"/>
              </a:ext>
            </a:extLst>
          </a:blip>
          <a:srcRect l="20639" t="26568" b="9225"/>
          <a:stretch>
            <a:fillRect/>
          </a:stretch>
        </p:blipFill>
        <p:spPr>
          <a:xfrm>
            <a:off x="4884651" y="1187335"/>
            <a:ext cx="3878349" cy="2089265"/>
          </a:xfrm>
          <a:prstGeom prst="rect">
            <a:avLst/>
          </a:prstGeom>
        </p:spPr>
      </p:pic>
      <p:sp>
        <p:nvSpPr>
          <p:cNvPr id="2" name="Title 1"/>
          <p:cNvSpPr>
            <a:spLocks noGrp="1"/>
          </p:cNvSpPr>
          <p:nvPr>
            <p:ph type="title"/>
          </p:nvPr>
        </p:nvSpPr>
        <p:spPr/>
        <p:txBody>
          <a:bodyPr/>
          <a:lstStyle/>
          <a:p>
            <a:r>
              <a:rPr lang="en-GB" dirty="0" smtClean="0"/>
              <a:t>Helping small and large farms meet the challenges of global food security</a:t>
            </a:r>
            <a:endParaRPr lang="en-US" dirty="0"/>
          </a:p>
        </p:txBody>
      </p:sp>
      <p:sp>
        <p:nvSpPr>
          <p:cNvPr id="7" name="Content Placeholder 6"/>
          <p:cNvSpPr>
            <a:spLocks noGrp="1"/>
          </p:cNvSpPr>
          <p:nvPr>
            <p:ph idx="1"/>
          </p:nvPr>
        </p:nvSpPr>
        <p:spPr>
          <a:xfrm>
            <a:off x="357159" y="1524000"/>
            <a:ext cx="4672041" cy="3659172"/>
          </a:xfrm>
        </p:spPr>
        <p:txBody>
          <a:bodyPr/>
          <a:lstStyle/>
          <a:p>
            <a:pPr>
              <a:spcAft>
                <a:spcPts val="0"/>
              </a:spcAft>
              <a:buNone/>
            </a:pPr>
            <a:r>
              <a:rPr lang="en-US" sz="4000" dirty="0" smtClean="0">
                <a:solidFill>
                  <a:schemeClr val="accent2"/>
                </a:solidFill>
              </a:rPr>
              <a:t>Our ambition</a:t>
            </a:r>
            <a:endParaRPr lang="en-US" sz="1000" dirty="0" smtClean="0">
              <a:solidFill>
                <a:schemeClr val="accent2"/>
              </a:solidFill>
            </a:endParaRPr>
          </a:p>
          <a:p>
            <a:pPr marL="0" indent="0">
              <a:lnSpc>
                <a:spcPct val="150000"/>
              </a:lnSpc>
              <a:spcAft>
                <a:spcPts val="0"/>
              </a:spcAft>
              <a:buNone/>
            </a:pPr>
            <a:r>
              <a:rPr lang="de-CH" sz="1000" dirty="0" smtClean="0"/>
              <a:t>      </a:t>
            </a:r>
            <a:r>
              <a:rPr lang="de-CH" sz="1600" dirty="0" smtClean="0"/>
              <a:t>is to bring greater</a:t>
            </a:r>
            <a:r>
              <a:rPr lang="de-CH" dirty="0" smtClean="0"/>
              <a:t> </a:t>
            </a:r>
            <a:r>
              <a:rPr lang="de-CH" sz="2400" dirty="0" smtClean="0"/>
              <a:t>food security </a:t>
            </a:r>
            <a:r>
              <a:rPr lang="de-CH" sz="1600" dirty="0" smtClean="0"/>
              <a:t>in an environmentally </a:t>
            </a:r>
            <a:r>
              <a:rPr lang="de-CH" sz="2400" dirty="0" smtClean="0"/>
              <a:t>sustainable </a:t>
            </a:r>
            <a:r>
              <a:rPr lang="de-CH" sz="1600" dirty="0" smtClean="0"/>
              <a:t>way </a:t>
            </a:r>
          </a:p>
          <a:p>
            <a:pPr marL="0" indent="0">
              <a:lnSpc>
                <a:spcPct val="150000"/>
              </a:lnSpc>
              <a:spcAft>
                <a:spcPts val="0"/>
              </a:spcAft>
              <a:buNone/>
            </a:pPr>
            <a:r>
              <a:rPr lang="de-CH" sz="1600" dirty="0" smtClean="0"/>
              <a:t>                to an increasingly populous world</a:t>
            </a:r>
          </a:p>
          <a:p>
            <a:pPr marL="0" indent="0">
              <a:lnSpc>
                <a:spcPct val="150000"/>
              </a:lnSpc>
              <a:spcAft>
                <a:spcPts val="0"/>
              </a:spcAft>
              <a:buNone/>
            </a:pPr>
            <a:r>
              <a:rPr lang="de-CH" sz="1600" dirty="0" smtClean="0"/>
              <a:t>      by creating a </a:t>
            </a:r>
            <a:r>
              <a:rPr lang="de-CH" sz="2400" dirty="0" smtClean="0"/>
              <a:t>worldwide </a:t>
            </a:r>
            <a:r>
              <a:rPr lang="de-CH" sz="1600" dirty="0" smtClean="0"/>
              <a:t>step-change</a:t>
            </a:r>
          </a:p>
          <a:p>
            <a:pPr marL="0" indent="0">
              <a:lnSpc>
                <a:spcPct val="150000"/>
              </a:lnSpc>
              <a:spcAft>
                <a:spcPts val="0"/>
              </a:spcAft>
              <a:buNone/>
            </a:pPr>
            <a:r>
              <a:rPr lang="de-CH" sz="1600" dirty="0" smtClean="0"/>
              <a:t>                          in farm</a:t>
            </a:r>
            <a:r>
              <a:rPr lang="de-CH" dirty="0" smtClean="0"/>
              <a:t> </a:t>
            </a:r>
            <a:r>
              <a:rPr lang="de-CH" sz="2400" dirty="0" smtClean="0"/>
              <a:t>productivity</a:t>
            </a:r>
            <a:endParaRPr lang="en-US" sz="2400" dirty="0" smtClean="0"/>
          </a:p>
          <a:p>
            <a:endParaRPr lang="en-US" dirty="0" smtClean="0"/>
          </a:p>
          <a:p>
            <a:endParaRPr lang="en-US" dirty="0" smtClean="0"/>
          </a:p>
          <a:p>
            <a:endParaRPr lang="en-US" dirty="0"/>
          </a:p>
        </p:txBody>
      </p:sp>
      <p:grpSp>
        <p:nvGrpSpPr>
          <p:cNvPr id="13" name="Group 12"/>
          <p:cNvGrpSpPr>
            <a:grpSpLocks noChangeAspect="1"/>
          </p:cNvGrpSpPr>
          <p:nvPr/>
        </p:nvGrpSpPr>
        <p:grpSpPr>
          <a:xfrm>
            <a:off x="6705600" y="3733800"/>
            <a:ext cx="2152625" cy="2196000"/>
            <a:chOff x="4857752" y="2352676"/>
            <a:chExt cx="2600103" cy="2652494"/>
          </a:xfrm>
        </p:grpSpPr>
        <p:sp>
          <p:nvSpPr>
            <p:cNvPr id="14" name="Oval 13"/>
            <p:cNvSpPr/>
            <p:nvPr/>
          </p:nvSpPr>
          <p:spPr bwMode="auto">
            <a:xfrm>
              <a:off x="4857752" y="2352676"/>
              <a:ext cx="2600103" cy="2652494"/>
            </a:xfrm>
            <a:prstGeom prst="ellipse">
              <a:avLst/>
            </a:prstGeom>
            <a:solidFill>
              <a:schemeClr val="accent2"/>
            </a:solidFill>
            <a:ln w="6350" cap="flat" cmpd="sng" algn="ctr">
              <a:noFill/>
              <a:prstDash val="solid"/>
              <a:round/>
              <a:headEnd type="none" w="sm" len="sm"/>
              <a:tailEnd type="none" w="sm" len="sm"/>
            </a:ln>
            <a:effectLst/>
          </p:spPr>
          <p:txBody>
            <a:bodyPr vert="horz" wrap="square" lIns="26120" tIns="13060" rIns="26120" bIns="13060" numCol="1" rtlCol="0" anchor="t" anchorCtr="0" compatLnSpc="1">
              <a:prstTxWarp prst="textNoShape">
                <a:avLst/>
              </a:prstTxWarp>
            </a:bodyPr>
            <a:lstStyle/>
            <a:p>
              <a:pPr defTabSz="261197" eaLnBrk="0" hangingPunct="0">
                <a:spcAft>
                  <a:spcPts val="172"/>
                </a:spcAft>
              </a:pPr>
              <a:endParaRPr lang="en-GB" sz="400" dirty="0" smtClean="0"/>
            </a:p>
          </p:txBody>
        </p:sp>
        <p:sp>
          <p:nvSpPr>
            <p:cNvPr id="15" name="Title 4"/>
            <p:cNvSpPr txBox="1">
              <a:spLocks/>
            </p:cNvSpPr>
            <p:nvPr/>
          </p:nvSpPr>
          <p:spPr bwMode="auto">
            <a:xfrm>
              <a:off x="4993843" y="3088997"/>
              <a:ext cx="2249995" cy="90057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6030757" rtl="0" eaLnBrk="1" fontAlgn="base" hangingPunct="1">
                <a:lnSpc>
                  <a:spcPct val="90000"/>
                </a:lnSpc>
                <a:spcBef>
                  <a:spcPct val="0"/>
                </a:spcBef>
                <a:spcAft>
                  <a:spcPct val="0"/>
                </a:spcAft>
                <a:defRPr sz="23000" b="0">
                  <a:solidFill>
                    <a:schemeClr val="accent5"/>
                  </a:solidFill>
                  <a:latin typeface="+mn-lt"/>
                  <a:ea typeface="+mj-ea"/>
                  <a:cs typeface="+mj-cs"/>
                </a:defRPr>
              </a:lvl1pPr>
              <a:lvl2pPr algn="l" defTabSz="6030757" rtl="0" eaLnBrk="1" fontAlgn="base" hangingPunct="1">
                <a:lnSpc>
                  <a:spcPct val="90000"/>
                </a:lnSpc>
                <a:spcBef>
                  <a:spcPct val="0"/>
                </a:spcBef>
                <a:spcAft>
                  <a:spcPct val="0"/>
                </a:spcAft>
                <a:defRPr sz="13900" b="1">
                  <a:solidFill>
                    <a:schemeClr val="tx2"/>
                  </a:solidFill>
                  <a:latin typeface="Arial" charset="0"/>
                </a:defRPr>
              </a:lvl2pPr>
              <a:lvl3pPr algn="l" defTabSz="6030757" rtl="0" eaLnBrk="1" fontAlgn="base" hangingPunct="1">
                <a:lnSpc>
                  <a:spcPct val="90000"/>
                </a:lnSpc>
                <a:spcBef>
                  <a:spcPct val="0"/>
                </a:spcBef>
                <a:spcAft>
                  <a:spcPct val="0"/>
                </a:spcAft>
                <a:defRPr sz="13900" b="1">
                  <a:solidFill>
                    <a:schemeClr val="tx2"/>
                  </a:solidFill>
                  <a:latin typeface="Arial" charset="0"/>
                </a:defRPr>
              </a:lvl3pPr>
              <a:lvl4pPr algn="l" defTabSz="6030757" rtl="0" eaLnBrk="1" fontAlgn="base" hangingPunct="1">
                <a:lnSpc>
                  <a:spcPct val="90000"/>
                </a:lnSpc>
                <a:spcBef>
                  <a:spcPct val="0"/>
                </a:spcBef>
                <a:spcAft>
                  <a:spcPct val="0"/>
                </a:spcAft>
                <a:defRPr sz="13900" b="1">
                  <a:solidFill>
                    <a:schemeClr val="tx2"/>
                  </a:solidFill>
                  <a:latin typeface="Arial" charset="0"/>
                </a:defRPr>
              </a:lvl4pPr>
              <a:lvl5pPr algn="l" defTabSz="6030757" rtl="0" eaLnBrk="1" fontAlgn="base" hangingPunct="1">
                <a:lnSpc>
                  <a:spcPct val="90000"/>
                </a:lnSpc>
                <a:spcBef>
                  <a:spcPct val="0"/>
                </a:spcBef>
                <a:spcAft>
                  <a:spcPct val="0"/>
                </a:spcAft>
                <a:defRPr sz="13900" b="1">
                  <a:solidFill>
                    <a:schemeClr val="tx2"/>
                  </a:solidFill>
                  <a:latin typeface="Arial" charset="0"/>
                </a:defRPr>
              </a:lvl5pPr>
              <a:lvl6pPr marL="2880360" algn="l" defTabSz="6030757" rtl="0" eaLnBrk="1" fontAlgn="base" hangingPunct="1">
                <a:lnSpc>
                  <a:spcPct val="90000"/>
                </a:lnSpc>
                <a:spcBef>
                  <a:spcPct val="0"/>
                </a:spcBef>
                <a:spcAft>
                  <a:spcPct val="0"/>
                </a:spcAft>
                <a:defRPr sz="13900" b="1">
                  <a:solidFill>
                    <a:schemeClr val="tx2"/>
                  </a:solidFill>
                  <a:latin typeface="Arial" charset="0"/>
                </a:defRPr>
              </a:lvl6pPr>
              <a:lvl7pPr marL="5760720" algn="l" defTabSz="6030757" rtl="0" eaLnBrk="1" fontAlgn="base" hangingPunct="1">
                <a:lnSpc>
                  <a:spcPct val="90000"/>
                </a:lnSpc>
                <a:spcBef>
                  <a:spcPct val="0"/>
                </a:spcBef>
                <a:spcAft>
                  <a:spcPct val="0"/>
                </a:spcAft>
                <a:defRPr sz="13900" b="1">
                  <a:solidFill>
                    <a:schemeClr val="tx2"/>
                  </a:solidFill>
                  <a:latin typeface="Arial" charset="0"/>
                </a:defRPr>
              </a:lvl7pPr>
              <a:lvl8pPr marL="8641080" algn="l" defTabSz="6030757" rtl="0" eaLnBrk="1" fontAlgn="base" hangingPunct="1">
                <a:lnSpc>
                  <a:spcPct val="90000"/>
                </a:lnSpc>
                <a:spcBef>
                  <a:spcPct val="0"/>
                </a:spcBef>
                <a:spcAft>
                  <a:spcPct val="0"/>
                </a:spcAft>
                <a:defRPr sz="13900" b="1">
                  <a:solidFill>
                    <a:schemeClr val="tx2"/>
                  </a:solidFill>
                  <a:latin typeface="Arial" charset="0"/>
                </a:defRPr>
              </a:lvl8pPr>
              <a:lvl9pPr marL="11521440" algn="l" defTabSz="6030757" rtl="0" eaLnBrk="1" fontAlgn="base" hangingPunct="1">
                <a:lnSpc>
                  <a:spcPct val="90000"/>
                </a:lnSpc>
                <a:spcBef>
                  <a:spcPct val="0"/>
                </a:spcBef>
                <a:spcAft>
                  <a:spcPct val="0"/>
                </a:spcAft>
                <a:defRPr sz="13900" b="1">
                  <a:solidFill>
                    <a:schemeClr val="tx2"/>
                  </a:solidFill>
                  <a:latin typeface="Arial" charset="0"/>
                </a:defRPr>
              </a:lvl9pPr>
            </a:lstStyle>
            <a:p>
              <a:pPr algn="ctr">
                <a:lnSpc>
                  <a:spcPct val="85000"/>
                </a:lnSpc>
              </a:pPr>
              <a:r>
                <a:rPr lang="en-GB" sz="5700" dirty="0" smtClean="0">
                  <a:solidFill>
                    <a:schemeClr val="bg1"/>
                  </a:solidFill>
                </a:rPr>
                <a:t>450M</a:t>
              </a:r>
            </a:p>
          </p:txBody>
        </p:sp>
        <p:sp>
          <p:nvSpPr>
            <p:cNvPr id="16" name="Title 4"/>
            <p:cNvSpPr txBox="1">
              <a:spLocks/>
            </p:cNvSpPr>
            <p:nvPr/>
          </p:nvSpPr>
          <p:spPr bwMode="auto">
            <a:xfrm>
              <a:off x="5362414" y="3958847"/>
              <a:ext cx="1477711" cy="4447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6030757" rtl="0" eaLnBrk="1" fontAlgn="base" hangingPunct="1">
                <a:lnSpc>
                  <a:spcPct val="90000"/>
                </a:lnSpc>
                <a:spcBef>
                  <a:spcPct val="0"/>
                </a:spcBef>
                <a:spcAft>
                  <a:spcPct val="0"/>
                </a:spcAft>
                <a:defRPr sz="23000" b="0">
                  <a:solidFill>
                    <a:schemeClr val="accent5"/>
                  </a:solidFill>
                  <a:latin typeface="+mn-lt"/>
                  <a:ea typeface="+mj-ea"/>
                  <a:cs typeface="+mj-cs"/>
                </a:defRPr>
              </a:lvl1pPr>
              <a:lvl2pPr algn="l" defTabSz="6030757" rtl="0" eaLnBrk="1" fontAlgn="base" hangingPunct="1">
                <a:lnSpc>
                  <a:spcPct val="90000"/>
                </a:lnSpc>
                <a:spcBef>
                  <a:spcPct val="0"/>
                </a:spcBef>
                <a:spcAft>
                  <a:spcPct val="0"/>
                </a:spcAft>
                <a:defRPr sz="13900" b="1">
                  <a:solidFill>
                    <a:schemeClr val="tx2"/>
                  </a:solidFill>
                  <a:latin typeface="Arial" charset="0"/>
                </a:defRPr>
              </a:lvl2pPr>
              <a:lvl3pPr algn="l" defTabSz="6030757" rtl="0" eaLnBrk="1" fontAlgn="base" hangingPunct="1">
                <a:lnSpc>
                  <a:spcPct val="90000"/>
                </a:lnSpc>
                <a:spcBef>
                  <a:spcPct val="0"/>
                </a:spcBef>
                <a:spcAft>
                  <a:spcPct val="0"/>
                </a:spcAft>
                <a:defRPr sz="13900" b="1">
                  <a:solidFill>
                    <a:schemeClr val="tx2"/>
                  </a:solidFill>
                  <a:latin typeface="Arial" charset="0"/>
                </a:defRPr>
              </a:lvl3pPr>
              <a:lvl4pPr algn="l" defTabSz="6030757" rtl="0" eaLnBrk="1" fontAlgn="base" hangingPunct="1">
                <a:lnSpc>
                  <a:spcPct val="90000"/>
                </a:lnSpc>
                <a:spcBef>
                  <a:spcPct val="0"/>
                </a:spcBef>
                <a:spcAft>
                  <a:spcPct val="0"/>
                </a:spcAft>
                <a:defRPr sz="13900" b="1">
                  <a:solidFill>
                    <a:schemeClr val="tx2"/>
                  </a:solidFill>
                  <a:latin typeface="Arial" charset="0"/>
                </a:defRPr>
              </a:lvl4pPr>
              <a:lvl5pPr algn="l" defTabSz="6030757" rtl="0" eaLnBrk="1" fontAlgn="base" hangingPunct="1">
                <a:lnSpc>
                  <a:spcPct val="90000"/>
                </a:lnSpc>
                <a:spcBef>
                  <a:spcPct val="0"/>
                </a:spcBef>
                <a:spcAft>
                  <a:spcPct val="0"/>
                </a:spcAft>
                <a:defRPr sz="13900" b="1">
                  <a:solidFill>
                    <a:schemeClr val="tx2"/>
                  </a:solidFill>
                  <a:latin typeface="Arial" charset="0"/>
                </a:defRPr>
              </a:lvl5pPr>
              <a:lvl6pPr marL="2880360" algn="l" defTabSz="6030757" rtl="0" eaLnBrk="1" fontAlgn="base" hangingPunct="1">
                <a:lnSpc>
                  <a:spcPct val="90000"/>
                </a:lnSpc>
                <a:spcBef>
                  <a:spcPct val="0"/>
                </a:spcBef>
                <a:spcAft>
                  <a:spcPct val="0"/>
                </a:spcAft>
                <a:defRPr sz="13900" b="1">
                  <a:solidFill>
                    <a:schemeClr val="tx2"/>
                  </a:solidFill>
                  <a:latin typeface="Arial" charset="0"/>
                </a:defRPr>
              </a:lvl6pPr>
              <a:lvl7pPr marL="5760720" algn="l" defTabSz="6030757" rtl="0" eaLnBrk="1" fontAlgn="base" hangingPunct="1">
                <a:lnSpc>
                  <a:spcPct val="90000"/>
                </a:lnSpc>
                <a:spcBef>
                  <a:spcPct val="0"/>
                </a:spcBef>
                <a:spcAft>
                  <a:spcPct val="0"/>
                </a:spcAft>
                <a:defRPr sz="13900" b="1">
                  <a:solidFill>
                    <a:schemeClr val="tx2"/>
                  </a:solidFill>
                  <a:latin typeface="Arial" charset="0"/>
                </a:defRPr>
              </a:lvl7pPr>
              <a:lvl8pPr marL="8641080" algn="l" defTabSz="6030757" rtl="0" eaLnBrk="1" fontAlgn="base" hangingPunct="1">
                <a:lnSpc>
                  <a:spcPct val="90000"/>
                </a:lnSpc>
                <a:spcBef>
                  <a:spcPct val="0"/>
                </a:spcBef>
                <a:spcAft>
                  <a:spcPct val="0"/>
                </a:spcAft>
                <a:defRPr sz="13900" b="1">
                  <a:solidFill>
                    <a:schemeClr val="tx2"/>
                  </a:solidFill>
                  <a:latin typeface="Arial" charset="0"/>
                </a:defRPr>
              </a:lvl8pPr>
              <a:lvl9pPr marL="11521440" algn="l" defTabSz="6030757" rtl="0" eaLnBrk="1" fontAlgn="base" hangingPunct="1">
                <a:lnSpc>
                  <a:spcPct val="90000"/>
                </a:lnSpc>
                <a:spcBef>
                  <a:spcPct val="0"/>
                </a:spcBef>
                <a:spcAft>
                  <a:spcPct val="0"/>
                </a:spcAft>
                <a:defRPr sz="13900" b="1">
                  <a:solidFill>
                    <a:schemeClr val="tx2"/>
                  </a:solidFill>
                  <a:latin typeface="Arial" charset="0"/>
                </a:defRPr>
              </a:lvl9pPr>
            </a:lstStyle>
            <a:p>
              <a:pPr algn="ctr">
                <a:lnSpc>
                  <a:spcPct val="85000"/>
                </a:lnSpc>
              </a:pPr>
              <a:r>
                <a:rPr lang="en-GB" sz="1700" dirty="0" smtClean="0">
                  <a:solidFill>
                    <a:schemeClr val="bg1"/>
                  </a:solidFill>
                </a:rPr>
                <a:t>smallholder farms</a:t>
              </a:r>
            </a:p>
          </p:txBody>
        </p:sp>
        <p:sp>
          <p:nvSpPr>
            <p:cNvPr id="17" name="Title 4"/>
            <p:cNvSpPr txBox="1">
              <a:spLocks/>
            </p:cNvSpPr>
            <p:nvPr/>
          </p:nvSpPr>
          <p:spPr bwMode="auto">
            <a:xfrm>
              <a:off x="5362414" y="4514298"/>
              <a:ext cx="1477711" cy="2369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6030757" rtl="0" eaLnBrk="1" fontAlgn="base" hangingPunct="1">
                <a:lnSpc>
                  <a:spcPct val="90000"/>
                </a:lnSpc>
                <a:spcBef>
                  <a:spcPct val="0"/>
                </a:spcBef>
                <a:spcAft>
                  <a:spcPct val="0"/>
                </a:spcAft>
                <a:defRPr sz="23000" b="0">
                  <a:solidFill>
                    <a:schemeClr val="accent5"/>
                  </a:solidFill>
                  <a:latin typeface="+mn-lt"/>
                  <a:ea typeface="+mj-ea"/>
                  <a:cs typeface="+mj-cs"/>
                </a:defRPr>
              </a:lvl1pPr>
              <a:lvl2pPr algn="l" defTabSz="6030757" rtl="0" eaLnBrk="1" fontAlgn="base" hangingPunct="1">
                <a:lnSpc>
                  <a:spcPct val="90000"/>
                </a:lnSpc>
                <a:spcBef>
                  <a:spcPct val="0"/>
                </a:spcBef>
                <a:spcAft>
                  <a:spcPct val="0"/>
                </a:spcAft>
                <a:defRPr sz="13900" b="1">
                  <a:solidFill>
                    <a:schemeClr val="tx2"/>
                  </a:solidFill>
                  <a:latin typeface="Arial" charset="0"/>
                </a:defRPr>
              </a:lvl2pPr>
              <a:lvl3pPr algn="l" defTabSz="6030757" rtl="0" eaLnBrk="1" fontAlgn="base" hangingPunct="1">
                <a:lnSpc>
                  <a:spcPct val="90000"/>
                </a:lnSpc>
                <a:spcBef>
                  <a:spcPct val="0"/>
                </a:spcBef>
                <a:spcAft>
                  <a:spcPct val="0"/>
                </a:spcAft>
                <a:defRPr sz="13900" b="1">
                  <a:solidFill>
                    <a:schemeClr val="tx2"/>
                  </a:solidFill>
                  <a:latin typeface="Arial" charset="0"/>
                </a:defRPr>
              </a:lvl3pPr>
              <a:lvl4pPr algn="l" defTabSz="6030757" rtl="0" eaLnBrk="1" fontAlgn="base" hangingPunct="1">
                <a:lnSpc>
                  <a:spcPct val="90000"/>
                </a:lnSpc>
                <a:spcBef>
                  <a:spcPct val="0"/>
                </a:spcBef>
                <a:spcAft>
                  <a:spcPct val="0"/>
                </a:spcAft>
                <a:defRPr sz="13900" b="1">
                  <a:solidFill>
                    <a:schemeClr val="tx2"/>
                  </a:solidFill>
                  <a:latin typeface="Arial" charset="0"/>
                </a:defRPr>
              </a:lvl4pPr>
              <a:lvl5pPr algn="l" defTabSz="6030757" rtl="0" eaLnBrk="1" fontAlgn="base" hangingPunct="1">
                <a:lnSpc>
                  <a:spcPct val="90000"/>
                </a:lnSpc>
                <a:spcBef>
                  <a:spcPct val="0"/>
                </a:spcBef>
                <a:spcAft>
                  <a:spcPct val="0"/>
                </a:spcAft>
                <a:defRPr sz="13900" b="1">
                  <a:solidFill>
                    <a:schemeClr val="tx2"/>
                  </a:solidFill>
                  <a:latin typeface="Arial" charset="0"/>
                </a:defRPr>
              </a:lvl5pPr>
              <a:lvl6pPr marL="2880360" algn="l" defTabSz="6030757" rtl="0" eaLnBrk="1" fontAlgn="base" hangingPunct="1">
                <a:lnSpc>
                  <a:spcPct val="90000"/>
                </a:lnSpc>
                <a:spcBef>
                  <a:spcPct val="0"/>
                </a:spcBef>
                <a:spcAft>
                  <a:spcPct val="0"/>
                </a:spcAft>
                <a:defRPr sz="13900" b="1">
                  <a:solidFill>
                    <a:schemeClr val="tx2"/>
                  </a:solidFill>
                  <a:latin typeface="Arial" charset="0"/>
                </a:defRPr>
              </a:lvl6pPr>
              <a:lvl7pPr marL="5760720" algn="l" defTabSz="6030757" rtl="0" eaLnBrk="1" fontAlgn="base" hangingPunct="1">
                <a:lnSpc>
                  <a:spcPct val="90000"/>
                </a:lnSpc>
                <a:spcBef>
                  <a:spcPct val="0"/>
                </a:spcBef>
                <a:spcAft>
                  <a:spcPct val="0"/>
                </a:spcAft>
                <a:defRPr sz="13900" b="1">
                  <a:solidFill>
                    <a:schemeClr val="tx2"/>
                  </a:solidFill>
                  <a:latin typeface="Arial" charset="0"/>
                </a:defRPr>
              </a:lvl7pPr>
              <a:lvl8pPr marL="8641080" algn="l" defTabSz="6030757" rtl="0" eaLnBrk="1" fontAlgn="base" hangingPunct="1">
                <a:lnSpc>
                  <a:spcPct val="90000"/>
                </a:lnSpc>
                <a:spcBef>
                  <a:spcPct val="0"/>
                </a:spcBef>
                <a:spcAft>
                  <a:spcPct val="0"/>
                </a:spcAft>
                <a:defRPr sz="13900" b="1">
                  <a:solidFill>
                    <a:schemeClr val="tx2"/>
                  </a:solidFill>
                  <a:latin typeface="Arial" charset="0"/>
                </a:defRPr>
              </a:lvl8pPr>
              <a:lvl9pPr marL="11521440" algn="l" defTabSz="6030757" rtl="0" eaLnBrk="1" fontAlgn="base" hangingPunct="1">
                <a:lnSpc>
                  <a:spcPct val="90000"/>
                </a:lnSpc>
                <a:spcBef>
                  <a:spcPct val="0"/>
                </a:spcBef>
                <a:spcAft>
                  <a:spcPct val="0"/>
                </a:spcAft>
                <a:defRPr sz="13900" b="1">
                  <a:solidFill>
                    <a:schemeClr val="tx2"/>
                  </a:solidFill>
                  <a:latin typeface="Arial" charset="0"/>
                </a:defRPr>
              </a:lvl9pPr>
            </a:lstStyle>
            <a:p>
              <a:pPr algn="ctr">
                <a:lnSpc>
                  <a:spcPct val="85000"/>
                </a:lnSpc>
              </a:pPr>
              <a:r>
                <a:rPr lang="en-GB" sz="1500" dirty="0" smtClean="0">
                  <a:solidFill>
                    <a:schemeClr val="bg1"/>
                  </a:solidFill>
                </a:rPr>
                <a:t>~</a:t>
              </a:r>
              <a:r>
                <a:rPr lang="en-GB" sz="1500" dirty="0">
                  <a:solidFill>
                    <a:schemeClr val="bg1"/>
                  </a:solidFill>
                </a:rPr>
                <a:t>2</a:t>
              </a:r>
              <a:r>
                <a:rPr lang="en-GB" sz="1500" dirty="0" smtClean="0">
                  <a:solidFill>
                    <a:schemeClr val="bg1"/>
                  </a:solidFill>
                </a:rPr>
                <a:t>.0 Ha</a:t>
              </a:r>
            </a:p>
          </p:txBody>
        </p:sp>
      </p:grpSp>
      <p:grpSp>
        <p:nvGrpSpPr>
          <p:cNvPr id="8" name="Group 7"/>
          <p:cNvGrpSpPr/>
          <p:nvPr/>
        </p:nvGrpSpPr>
        <p:grpSpPr>
          <a:xfrm>
            <a:off x="6705600" y="609600"/>
            <a:ext cx="2151933" cy="2195294"/>
            <a:chOff x="1215771" y="2352676"/>
            <a:chExt cx="2600103" cy="2652494"/>
          </a:xfrm>
        </p:grpSpPr>
        <p:sp>
          <p:nvSpPr>
            <p:cNvPr id="9" name="Oval 8"/>
            <p:cNvSpPr/>
            <p:nvPr/>
          </p:nvSpPr>
          <p:spPr bwMode="auto">
            <a:xfrm>
              <a:off x="1215771" y="2352676"/>
              <a:ext cx="2600103" cy="2652494"/>
            </a:xfrm>
            <a:prstGeom prst="ellipse">
              <a:avLst/>
            </a:prstGeom>
            <a:solidFill>
              <a:schemeClr val="accent2"/>
            </a:solidFill>
            <a:ln w="6350" cap="flat" cmpd="sng" algn="ctr">
              <a:noFill/>
              <a:prstDash val="solid"/>
              <a:round/>
              <a:headEnd type="none" w="sm" len="sm"/>
              <a:tailEnd type="none" w="sm" len="sm"/>
            </a:ln>
            <a:effectLst/>
          </p:spPr>
          <p:txBody>
            <a:bodyPr vert="horz" wrap="square" lIns="26120" tIns="13060" rIns="26120" bIns="13060" numCol="1" rtlCol="0" anchor="t" anchorCtr="0" compatLnSpc="1">
              <a:prstTxWarp prst="textNoShape">
                <a:avLst/>
              </a:prstTxWarp>
            </a:bodyPr>
            <a:lstStyle/>
            <a:p>
              <a:pPr defTabSz="261197" eaLnBrk="0" hangingPunct="0">
                <a:spcAft>
                  <a:spcPts val="172"/>
                </a:spcAft>
              </a:pPr>
              <a:endParaRPr lang="en-GB" sz="400" dirty="0" smtClean="0"/>
            </a:p>
          </p:txBody>
        </p:sp>
        <p:sp>
          <p:nvSpPr>
            <p:cNvPr id="10" name="Title 4"/>
            <p:cNvSpPr txBox="1">
              <a:spLocks/>
            </p:cNvSpPr>
            <p:nvPr/>
          </p:nvSpPr>
          <p:spPr bwMode="auto">
            <a:xfrm>
              <a:off x="1605316" y="3089234"/>
              <a:ext cx="1733734" cy="74558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6030757" rtl="0" eaLnBrk="1" fontAlgn="base" hangingPunct="1">
                <a:lnSpc>
                  <a:spcPct val="90000"/>
                </a:lnSpc>
                <a:spcBef>
                  <a:spcPct val="0"/>
                </a:spcBef>
                <a:spcAft>
                  <a:spcPct val="0"/>
                </a:spcAft>
                <a:defRPr sz="23000" b="0">
                  <a:solidFill>
                    <a:schemeClr val="accent5"/>
                  </a:solidFill>
                  <a:latin typeface="+mn-lt"/>
                  <a:ea typeface="+mj-ea"/>
                  <a:cs typeface="+mj-cs"/>
                </a:defRPr>
              </a:lvl1pPr>
              <a:lvl2pPr algn="l" defTabSz="6030757" rtl="0" eaLnBrk="1" fontAlgn="base" hangingPunct="1">
                <a:lnSpc>
                  <a:spcPct val="90000"/>
                </a:lnSpc>
                <a:spcBef>
                  <a:spcPct val="0"/>
                </a:spcBef>
                <a:spcAft>
                  <a:spcPct val="0"/>
                </a:spcAft>
                <a:defRPr sz="13900" b="1">
                  <a:solidFill>
                    <a:schemeClr val="tx2"/>
                  </a:solidFill>
                  <a:latin typeface="Arial" charset="0"/>
                </a:defRPr>
              </a:lvl2pPr>
              <a:lvl3pPr algn="l" defTabSz="6030757" rtl="0" eaLnBrk="1" fontAlgn="base" hangingPunct="1">
                <a:lnSpc>
                  <a:spcPct val="90000"/>
                </a:lnSpc>
                <a:spcBef>
                  <a:spcPct val="0"/>
                </a:spcBef>
                <a:spcAft>
                  <a:spcPct val="0"/>
                </a:spcAft>
                <a:defRPr sz="13900" b="1">
                  <a:solidFill>
                    <a:schemeClr val="tx2"/>
                  </a:solidFill>
                  <a:latin typeface="Arial" charset="0"/>
                </a:defRPr>
              </a:lvl3pPr>
              <a:lvl4pPr algn="l" defTabSz="6030757" rtl="0" eaLnBrk="1" fontAlgn="base" hangingPunct="1">
                <a:lnSpc>
                  <a:spcPct val="90000"/>
                </a:lnSpc>
                <a:spcBef>
                  <a:spcPct val="0"/>
                </a:spcBef>
                <a:spcAft>
                  <a:spcPct val="0"/>
                </a:spcAft>
                <a:defRPr sz="13900" b="1">
                  <a:solidFill>
                    <a:schemeClr val="tx2"/>
                  </a:solidFill>
                  <a:latin typeface="Arial" charset="0"/>
                </a:defRPr>
              </a:lvl4pPr>
              <a:lvl5pPr algn="l" defTabSz="6030757" rtl="0" eaLnBrk="1" fontAlgn="base" hangingPunct="1">
                <a:lnSpc>
                  <a:spcPct val="90000"/>
                </a:lnSpc>
                <a:spcBef>
                  <a:spcPct val="0"/>
                </a:spcBef>
                <a:spcAft>
                  <a:spcPct val="0"/>
                </a:spcAft>
                <a:defRPr sz="13900" b="1">
                  <a:solidFill>
                    <a:schemeClr val="tx2"/>
                  </a:solidFill>
                  <a:latin typeface="Arial" charset="0"/>
                </a:defRPr>
              </a:lvl5pPr>
              <a:lvl6pPr marL="2880360" algn="l" defTabSz="6030757" rtl="0" eaLnBrk="1" fontAlgn="base" hangingPunct="1">
                <a:lnSpc>
                  <a:spcPct val="90000"/>
                </a:lnSpc>
                <a:spcBef>
                  <a:spcPct val="0"/>
                </a:spcBef>
                <a:spcAft>
                  <a:spcPct val="0"/>
                </a:spcAft>
                <a:defRPr sz="13900" b="1">
                  <a:solidFill>
                    <a:schemeClr val="tx2"/>
                  </a:solidFill>
                  <a:latin typeface="Arial" charset="0"/>
                </a:defRPr>
              </a:lvl6pPr>
              <a:lvl7pPr marL="5760720" algn="l" defTabSz="6030757" rtl="0" eaLnBrk="1" fontAlgn="base" hangingPunct="1">
                <a:lnSpc>
                  <a:spcPct val="90000"/>
                </a:lnSpc>
                <a:spcBef>
                  <a:spcPct val="0"/>
                </a:spcBef>
                <a:spcAft>
                  <a:spcPct val="0"/>
                </a:spcAft>
                <a:defRPr sz="13900" b="1">
                  <a:solidFill>
                    <a:schemeClr val="tx2"/>
                  </a:solidFill>
                  <a:latin typeface="Arial" charset="0"/>
                </a:defRPr>
              </a:lvl7pPr>
              <a:lvl8pPr marL="8641080" algn="l" defTabSz="6030757" rtl="0" eaLnBrk="1" fontAlgn="base" hangingPunct="1">
                <a:lnSpc>
                  <a:spcPct val="90000"/>
                </a:lnSpc>
                <a:spcBef>
                  <a:spcPct val="0"/>
                </a:spcBef>
                <a:spcAft>
                  <a:spcPct val="0"/>
                </a:spcAft>
                <a:defRPr sz="13900" b="1">
                  <a:solidFill>
                    <a:schemeClr val="tx2"/>
                  </a:solidFill>
                  <a:latin typeface="Arial" charset="0"/>
                </a:defRPr>
              </a:lvl8pPr>
              <a:lvl9pPr marL="11521440" algn="l" defTabSz="6030757" rtl="0" eaLnBrk="1" fontAlgn="base" hangingPunct="1">
                <a:lnSpc>
                  <a:spcPct val="90000"/>
                </a:lnSpc>
                <a:spcBef>
                  <a:spcPct val="0"/>
                </a:spcBef>
                <a:spcAft>
                  <a:spcPct val="0"/>
                </a:spcAft>
                <a:defRPr sz="13900" b="1">
                  <a:solidFill>
                    <a:schemeClr val="tx2"/>
                  </a:solidFill>
                  <a:latin typeface="Arial" charset="0"/>
                </a:defRPr>
              </a:lvl9pPr>
            </a:lstStyle>
            <a:p>
              <a:pPr algn="ctr">
                <a:lnSpc>
                  <a:spcPct val="85000"/>
                </a:lnSpc>
              </a:pPr>
              <a:r>
                <a:rPr lang="en-GB" sz="5700" dirty="0" smtClean="0">
                  <a:solidFill>
                    <a:schemeClr val="bg1"/>
                  </a:solidFill>
                </a:rPr>
                <a:t>8M</a:t>
              </a:r>
            </a:p>
          </p:txBody>
        </p:sp>
        <p:sp>
          <p:nvSpPr>
            <p:cNvPr id="11" name="Title 4"/>
            <p:cNvSpPr txBox="1">
              <a:spLocks/>
            </p:cNvSpPr>
            <p:nvPr/>
          </p:nvSpPr>
          <p:spPr bwMode="auto">
            <a:xfrm>
              <a:off x="1720431" y="3905457"/>
              <a:ext cx="1477710" cy="44473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6030757" rtl="0" eaLnBrk="1" fontAlgn="base" hangingPunct="1">
                <a:lnSpc>
                  <a:spcPct val="90000"/>
                </a:lnSpc>
                <a:spcBef>
                  <a:spcPct val="0"/>
                </a:spcBef>
                <a:spcAft>
                  <a:spcPct val="0"/>
                </a:spcAft>
                <a:defRPr sz="23000" b="0">
                  <a:solidFill>
                    <a:schemeClr val="accent5"/>
                  </a:solidFill>
                  <a:latin typeface="+mn-lt"/>
                  <a:ea typeface="+mj-ea"/>
                  <a:cs typeface="+mj-cs"/>
                </a:defRPr>
              </a:lvl1pPr>
              <a:lvl2pPr algn="l" defTabSz="6030757" rtl="0" eaLnBrk="1" fontAlgn="base" hangingPunct="1">
                <a:lnSpc>
                  <a:spcPct val="90000"/>
                </a:lnSpc>
                <a:spcBef>
                  <a:spcPct val="0"/>
                </a:spcBef>
                <a:spcAft>
                  <a:spcPct val="0"/>
                </a:spcAft>
                <a:defRPr sz="13900" b="1">
                  <a:solidFill>
                    <a:schemeClr val="tx2"/>
                  </a:solidFill>
                  <a:latin typeface="Arial" charset="0"/>
                </a:defRPr>
              </a:lvl2pPr>
              <a:lvl3pPr algn="l" defTabSz="6030757" rtl="0" eaLnBrk="1" fontAlgn="base" hangingPunct="1">
                <a:lnSpc>
                  <a:spcPct val="90000"/>
                </a:lnSpc>
                <a:spcBef>
                  <a:spcPct val="0"/>
                </a:spcBef>
                <a:spcAft>
                  <a:spcPct val="0"/>
                </a:spcAft>
                <a:defRPr sz="13900" b="1">
                  <a:solidFill>
                    <a:schemeClr val="tx2"/>
                  </a:solidFill>
                  <a:latin typeface="Arial" charset="0"/>
                </a:defRPr>
              </a:lvl3pPr>
              <a:lvl4pPr algn="l" defTabSz="6030757" rtl="0" eaLnBrk="1" fontAlgn="base" hangingPunct="1">
                <a:lnSpc>
                  <a:spcPct val="90000"/>
                </a:lnSpc>
                <a:spcBef>
                  <a:spcPct val="0"/>
                </a:spcBef>
                <a:spcAft>
                  <a:spcPct val="0"/>
                </a:spcAft>
                <a:defRPr sz="13900" b="1">
                  <a:solidFill>
                    <a:schemeClr val="tx2"/>
                  </a:solidFill>
                  <a:latin typeface="Arial" charset="0"/>
                </a:defRPr>
              </a:lvl4pPr>
              <a:lvl5pPr algn="l" defTabSz="6030757" rtl="0" eaLnBrk="1" fontAlgn="base" hangingPunct="1">
                <a:lnSpc>
                  <a:spcPct val="90000"/>
                </a:lnSpc>
                <a:spcBef>
                  <a:spcPct val="0"/>
                </a:spcBef>
                <a:spcAft>
                  <a:spcPct val="0"/>
                </a:spcAft>
                <a:defRPr sz="13900" b="1">
                  <a:solidFill>
                    <a:schemeClr val="tx2"/>
                  </a:solidFill>
                  <a:latin typeface="Arial" charset="0"/>
                </a:defRPr>
              </a:lvl5pPr>
              <a:lvl6pPr marL="2880360" algn="l" defTabSz="6030757" rtl="0" eaLnBrk="1" fontAlgn="base" hangingPunct="1">
                <a:lnSpc>
                  <a:spcPct val="90000"/>
                </a:lnSpc>
                <a:spcBef>
                  <a:spcPct val="0"/>
                </a:spcBef>
                <a:spcAft>
                  <a:spcPct val="0"/>
                </a:spcAft>
                <a:defRPr sz="13900" b="1">
                  <a:solidFill>
                    <a:schemeClr val="tx2"/>
                  </a:solidFill>
                  <a:latin typeface="Arial" charset="0"/>
                </a:defRPr>
              </a:lvl6pPr>
              <a:lvl7pPr marL="5760720" algn="l" defTabSz="6030757" rtl="0" eaLnBrk="1" fontAlgn="base" hangingPunct="1">
                <a:lnSpc>
                  <a:spcPct val="90000"/>
                </a:lnSpc>
                <a:spcBef>
                  <a:spcPct val="0"/>
                </a:spcBef>
                <a:spcAft>
                  <a:spcPct val="0"/>
                </a:spcAft>
                <a:defRPr sz="13900" b="1">
                  <a:solidFill>
                    <a:schemeClr val="tx2"/>
                  </a:solidFill>
                  <a:latin typeface="Arial" charset="0"/>
                </a:defRPr>
              </a:lvl7pPr>
              <a:lvl8pPr marL="8641080" algn="l" defTabSz="6030757" rtl="0" eaLnBrk="1" fontAlgn="base" hangingPunct="1">
                <a:lnSpc>
                  <a:spcPct val="90000"/>
                </a:lnSpc>
                <a:spcBef>
                  <a:spcPct val="0"/>
                </a:spcBef>
                <a:spcAft>
                  <a:spcPct val="0"/>
                </a:spcAft>
                <a:defRPr sz="13900" b="1">
                  <a:solidFill>
                    <a:schemeClr val="tx2"/>
                  </a:solidFill>
                  <a:latin typeface="Arial" charset="0"/>
                </a:defRPr>
              </a:lvl8pPr>
              <a:lvl9pPr marL="11521440" algn="l" defTabSz="6030757" rtl="0" eaLnBrk="1" fontAlgn="base" hangingPunct="1">
                <a:lnSpc>
                  <a:spcPct val="90000"/>
                </a:lnSpc>
                <a:spcBef>
                  <a:spcPct val="0"/>
                </a:spcBef>
                <a:spcAft>
                  <a:spcPct val="0"/>
                </a:spcAft>
                <a:defRPr sz="13900" b="1">
                  <a:solidFill>
                    <a:schemeClr val="tx2"/>
                  </a:solidFill>
                  <a:latin typeface="Arial" charset="0"/>
                </a:defRPr>
              </a:lvl9pPr>
            </a:lstStyle>
            <a:p>
              <a:pPr algn="ctr">
                <a:lnSpc>
                  <a:spcPct val="85000"/>
                </a:lnSpc>
              </a:pPr>
              <a:r>
                <a:rPr lang="en-GB" sz="1700" dirty="0">
                  <a:solidFill>
                    <a:schemeClr val="bg1"/>
                  </a:solidFill>
                </a:rPr>
                <a:t>l</a:t>
              </a:r>
              <a:r>
                <a:rPr lang="en-GB" sz="1700" dirty="0" smtClean="0">
                  <a:solidFill>
                    <a:schemeClr val="bg1"/>
                  </a:solidFill>
                </a:rPr>
                <a:t>arge-scale farms</a:t>
              </a:r>
            </a:p>
          </p:txBody>
        </p:sp>
        <p:sp>
          <p:nvSpPr>
            <p:cNvPr id="12" name="Title 4"/>
            <p:cNvSpPr txBox="1">
              <a:spLocks/>
            </p:cNvSpPr>
            <p:nvPr/>
          </p:nvSpPr>
          <p:spPr bwMode="auto">
            <a:xfrm>
              <a:off x="1720431" y="4459651"/>
              <a:ext cx="1477710" cy="19620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6030757" rtl="0" eaLnBrk="1" fontAlgn="base" hangingPunct="1">
                <a:lnSpc>
                  <a:spcPct val="90000"/>
                </a:lnSpc>
                <a:spcBef>
                  <a:spcPct val="0"/>
                </a:spcBef>
                <a:spcAft>
                  <a:spcPct val="0"/>
                </a:spcAft>
                <a:defRPr sz="23000" b="0">
                  <a:solidFill>
                    <a:schemeClr val="accent5"/>
                  </a:solidFill>
                  <a:latin typeface="+mn-lt"/>
                  <a:ea typeface="+mj-ea"/>
                  <a:cs typeface="+mj-cs"/>
                </a:defRPr>
              </a:lvl1pPr>
              <a:lvl2pPr algn="l" defTabSz="6030757" rtl="0" eaLnBrk="1" fontAlgn="base" hangingPunct="1">
                <a:lnSpc>
                  <a:spcPct val="90000"/>
                </a:lnSpc>
                <a:spcBef>
                  <a:spcPct val="0"/>
                </a:spcBef>
                <a:spcAft>
                  <a:spcPct val="0"/>
                </a:spcAft>
                <a:defRPr sz="13900" b="1">
                  <a:solidFill>
                    <a:schemeClr val="tx2"/>
                  </a:solidFill>
                  <a:latin typeface="Arial" charset="0"/>
                </a:defRPr>
              </a:lvl2pPr>
              <a:lvl3pPr algn="l" defTabSz="6030757" rtl="0" eaLnBrk="1" fontAlgn="base" hangingPunct="1">
                <a:lnSpc>
                  <a:spcPct val="90000"/>
                </a:lnSpc>
                <a:spcBef>
                  <a:spcPct val="0"/>
                </a:spcBef>
                <a:spcAft>
                  <a:spcPct val="0"/>
                </a:spcAft>
                <a:defRPr sz="13900" b="1">
                  <a:solidFill>
                    <a:schemeClr val="tx2"/>
                  </a:solidFill>
                  <a:latin typeface="Arial" charset="0"/>
                </a:defRPr>
              </a:lvl3pPr>
              <a:lvl4pPr algn="l" defTabSz="6030757" rtl="0" eaLnBrk="1" fontAlgn="base" hangingPunct="1">
                <a:lnSpc>
                  <a:spcPct val="90000"/>
                </a:lnSpc>
                <a:spcBef>
                  <a:spcPct val="0"/>
                </a:spcBef>
                <a:spcAft>
                  <a:spcPct val="0"/>
                </a:spcAft>
                <a:defRPr sz="13900" b="1">
                  <a:solidFill>
                    <a:schemeClr val="tx2"/>
                  </a:solidFill>
                  <a:latin typeface="Arial" charset="0"/>
                </a:defRPr>
              </a:lvl4pPr>
              <a:lvl5pPr algn="l" defTabSz="6030757" rtl="0" eaLnBrk="1" fontAlgn="base" hangingPunct="1">
                <a:lnSpc>
                  <a:spcPct val="90000"/>
                </a:lnSpc>
                <a:spcBef>
                  <a:spcPct val="0"/>
                </a:spcBef>
                <a:spcAft>
                  <a:spcPct val="0"/>
                </a:spcAft>
                <a:defRPr sz="13900" b="1">
                  <a:solidFill>
                    <a:schemeClr val="tx2"/>
                  </a:solidFill>
                  <a:latin typeface="Arial" charset="0"/>
                </a:defRPr>
              </a:lvl5pPr>
              <a:lvl6pPr marL="2880360" algn="l" defTabSz="6030757" rtl="0" eaLnBrk="1" fontAlgn="base" hangingPunct="1">
                <a:lnSpc>
                  <a:spcPct val="90000"/>
                </a:lnSpc>
                <a:spcBef>
                  <a:spcPct val="0"/>
                </a:spcBef>
                <a:spcAft>
                  <a:spcPct val="0"/>
                </a:spcAft>
                <a:defRPr sz="13900" b="1">
                  <a:solidFill>
                    <a:schemeClr val="tx2"/>
                  </a:solidFill>
                  <a:latin typeface="Arial" charset="0"/>
                </a:defRPr>
              </a:lvl6pPr>
              <a:lvl7pPr marL="5760720" algn="l" defTabSz="6030757" rtl="0" eaLnBrk="1" fontAlgn="base" hangingPunct="1">
                <a:lnSpc>
                  <a:spcPct val="90000"/>
                </a:lnSpc>
                <a:spcBef>
                  <a:spcPct val="0"/>
                </a:spcBef>
                <a:spcAft>
                  <a:spcPct val="0"/>
                </a:spcAft>
                <a:defRPr sz="13900" b="1">
                  <a:solidFill>
                    <a:schemeClr val="tx2"/>
                  </a:solidFill>
                  <a:latin typeface="Arial" charset="0"/>
                </a:defRPr>
              </a:lvl7pPr>
              <a:lvl8pPr marL="8641080" algn="l" defTabSz="6030757" rtl="0" eaLnBrk="1" fontAlgn="base" hangingPunct="1">
                <a:lnSpc>
                  <a:spcPct val="90000"/>
                </a:lnSpc>
                <a:spcBef>
                  <a:spcPct val="0"/>
                </a:spcBef>
                <a:spcAft>
                  <a:spcPct val="0"/>
                </a:spcAft>
                <a:defRPr sz="13900" b="1">
                  <a:solidFill>
                    <a:schemeClr val="tx2"/>
                  </a:solidFill>
                  <a:latin typeface="Arial" charset="0"/>
                </a:defRPr>
              </a:lvl8pPr>
              <a:lvl9pPr marL="11521440" algn="l" defTabSz="6030757" rtl="0" eaLnBrk="1" fontAlgn="base" hangingPunct="1">
                <a:lnSpc>
                  <a:spcPct val="90000"/>
                </a:lnSpc>
                <a:spcBef>
                  <a:spcPct val="0"/>
                </a:spcBef>
                <a:spcAft>
                  <a:spcPct val="0"/>
                </a:spcAft>
                <a:defRPr sz="13900" b="1">
                  <a:solidFill>
                    <a:schemeClr val="tx2"/>
                  </a:solidFill>
                  <a:latin typeface="Arial" charset="0"/>
                </a:defRPr>
              </a:lvl9pPr>
            </a:lstStyle>
            <a:p>
              <a:pPr algn="ctr">
                <a:lnSpc>
                  <a:spcPct val="85000"/>
                </a:lnSpc>
              </a:pPr>
              <a:r>
                <a:rPr lang="en-GB" sz="1500" dirty="0" smtClean="0">
                  <a:solidFill>
                    <a:schemeClr val="bg1"/>
                  </a:solidFill>
                </a:rPr>
                <a:t>&gt;100 Ha</a:t>
              </a:r>
            </a:p>
          </p:txBody>
        </p:sp>
      </p:grpSp>
      <p:sp>
        <p:nvSpPr>
          <p:cNvPr id="19"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spTree>
    <p:extLst>
      <p:ext uri="{BB962C8B-B14F-4D97-AF65-F5344CB8AC3E}">
        <p14:creationId xmlns:p14="http://schemas.microsoft.com/office/powerpoint/2010/main" val="13871297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Classification: PUBLIC</a:t>
            </a:r>
            <a:endParaRPr lang="en-US" dirty="0"/>
          </a:p>
        </p:txBody>
      </p:sp>
      <p:grpSp>
        <p:nvGrpSpPr>
          <p:cNvPr id="5" name="Group 4"/>
          <p:cNvGrpSpPr/>
          <p:nvPr/>
        </p:nvGrpSpPr>
        <p:grpSpPr>
          <a:xfrm>
            <a:off x="5221957" y="2175234"/>
            <a:ext cx="3498815" cy="3134354"/>
            <a:chOff x="5229908" y="919860"/>
            <a:chExt cx="3498815" cy="313435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908" y="919860"/>
              <a:ext cx="3498815" cy="3134354"/>
            </a:xfrm>
            <a:prstGeom prst="rect">
              <a:avLst/>
            </a:prstGeom>
          </p:spPr>
        </p:pic>
        <p:sp>
          <p:nvSpPr>
            <p:cNvPr id="7" name="TextBox 6"/>
            <p:cNvSpPr txBox="1"/>
            <p:nvPr/>
          </p:nvSpPr>
          <p:spPr>
            <a:xfrm>
              <a:off x="6100231" y="1000645"/>
              <a:ext cx="1778000" cy="529793"/>
            </a:xfrm>
            <a:prstGeom prst="rect">
              <a:avLst/>
            </a:prstGeom>
            <a:noFill/>
          </p:spPr>
          <p:txBody>
            <a:bodyPr wrap="square" rtlCol="0">
              <a:normAutofit/>
            </a:bodyPr>
            <a:lstStyle/>
            <a:p>
              <a:pPr algn="ctr">
                <a:spcBef>
                  <a:spcPts val="0"/>
                </a:spcBef>
                <a:spcAft>
                  <a:spcPts val="0"/>
                </a:spcAft>
              </a:pPr>
              <a:r>
                <a:rPr lang="de-CH" sz="1200" b="1" dirty="0" smtClean="0">
                  <a:solidFill>
                    <a:schemeClr val="bg1"/>
                  </a:solidFill>
                </a:rPr>
                <a:t>More health</a:t>
              </a:r>
            </a:p>
            <a:p>
              <a:pPr algn="ctr">
                <a:spcBef>
                  <a:spcPts val="0"/>
                </a:spcBef>
                <a:spcAft>
                  <a:spcPts val="0"/>
                </a:spcAft>
              </a:pPr>
              <a:r>
                <a:rPr lang="de-CH" sz="1200" b="1" dirty="0" smtClean="0">
                  <a:solidFill>
                    <a:schemeClr val="bg1"/>
                  </a:solidFill>
                </a:rPr>
                <a:t>Less poverty</a:t>
              </a:r>
            </a:p>
          </p:txBody>
        </p:sp>
      </p:grpSp>
      <p:grpSp>
        <p:nvGrpSpPr>
          <p:cNvPr id="8" name="Group 7"/>
          <p:cNvGrpSpPr/>
          <p:nvPr/>
        </p:nvGrpSpPr>
        <p:grpSpPr>
          <a:xfrm>
            <a:off x="2809479" y="2169773"/>
            <a:ext cx="2340000" cy="3143251"/>
            <a:chOff x="2825381" y="914399"/>
            <a:chExt cx="2340000" cy="3240000"/>
          </a:xfrm>
        </p:grpSpPr>
        <p:sp>
          <p:nvSpPr>
            <p:cNvPr id="9" name="Rounded Rectangle 8"/>
            <p:cNvSpPr/>
            <p:nvPr/>
          </p:nvSpPr>
          <p:spPr bwMode="auto">
            <a:xfrm>
              <a:off x="2825381" y="914399"/>
              <a:ext cx="2340000" cy="3240000"/>
            </a:xfrm>
            <a:prstGeom prst="roundRect">
              <a:avLst/>
            </a:prstGeom>
            <a:solidFill>
              <a:schemeClr val="accent3"/>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106381" y="1003300"/>
              <a:ext cx="1778000" cy="546100"/>
            </a:xfrm>
            <a:prstGeom prst="rect">
              <a:avLst/>
            </a:prstGeom>
            <a:noFill/>
          </p:spPr>
          <p:txBody>
            <a:bodyPr wrap="square" rtlCol="0">
              <a:normAutofit/>
            </a:bodyPr>
            <a:lstStyle/>
            <a:p>
              <a:pPr algn="ctr">
                <a:spcBef>
                  <a:spcPts val="0"/>
                </a:spcBef>
                <a:spcAft>
                  <a:spcPts val="0"/>
                </a:spcAft>
              </a:pPr>
              <a:r>
                <a:rPr lang="de-CH" sz="1200" b="1" dirty="0" smtClean="0">
                  <a:solidFill>
                    <a:schemeClr val="bg1"/>
                  </a:solidFill>
                </a:rPr>
                <a:t>More biodiversity</a:t>
              </a:r>
            </a:p>
            <a:p>
              <a:pPr algn="ctr">
                <a:spcBef>
                  <a:spcPts val="0"/>
                </a:spcBef>
                <a:spcAft>
                  <a:spcPts val="0"/>
                </a:spcAft>
              </a:pPr>
              <a:r>
                <a:rPr lang="de-CH" sz="1200" b="1" dirty="0" smtClean="0">
                  <a:solidFill>
                    <a:schemeClr val="bg1"/>
                  </a:solidFill>
                </a:rPr>
                <a:t>Less degradation</a:t>
              </a:r>
            </a:p>
          </p:txBody>
        </p:sp>
      </p:grpSp>
      <p:grpSp>
        <p:nvGrpSpPr>
          <p:cNvPr id="11" name="Group 10"/>
          <p:cNvGrpSpPr/>
          <p:nvPr/>
        </p:nvGrpSpPr>
        <p:grpSpPr>
          <a:xfrm>
            <a:off x="398449" y="2169773"/>
            <a:ext cx="2340000" cy="3143251"/>
            <a:chOff x="398449" y="914399"/>
            <a:chExt cx="2340000" cy="3240000"/>
          </a:xfrm>
        </p:grpSpPr>
        <p:sp>
          <p:nvSpPr>
            <p:cNvPr id="12" name="Rounded Rectangle 11"/>
            <p:cNvSpPr/>
            <p:nvPr/>
          </p:nvSpPr>
          <p:spPr bwMode="auto">
            <a:xfrm>
              <a:off x="398449" y="914399"/>
              <a:ext cx="2340000" cy="3240000"/>
            </a:xfrm>
            <a:prstGeom prst="roundRect">
              <a:avLst/>
            </a:prstGeom>
            <a:solidFill>
              <a:schemeClr val="tx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688974" y="1003300"/>
              <a:ext cx="1778000" cy="546100"/>
            </a:xfrm>
            <a:prstGeom prst="rect">
              <a:avLst/>
            </a:prstGeom>
            <a:noFill/>
          </p:spPr>
          <p:txBody>
            <a:bodyPr wrap="square" rtlCol="0">
              <a:normAutofit/>
            </a:bodyPr>
            <a:lstStyle/>
            <a:p>
              <a:pPr algn="ctr">
                <a:spcBef>
                  <a:spcPts val="0"/>
                </a:spcBef>
                <a:spcAft>
                  <a:spcPts val="0"/>
                </a:spcAft>
              </a:pPr>
              <a:r>
                <a:rPr lang="de-CH" sz="1200" b="1" dirty="0" smtClean="0">
                  <a:solidFill>
                    <a:schemeClr val="bg1"/>
                  </a:solidFill>
                </a:rPr>
                <a:t>More food</a:t>
              </a:r>
            </a:p>
            <a:p>
              <a:pPr algn="ctr">
                <a:spcBef>
                  <a:spcPts val="0"/>
                </a:spcBef>
                <a:spcAft>
                  <a:spcPts val="0"/>
                </a:spcAft>
              </a:pPr>
              <a:r>
                <a:rPr lang="de-CH" sz="1200" b="1" dirty="0" smtClean="0">
                  <a:solidFill>
                    <a:schemeClr val="bg1"/>
                  </a:solidFill>
                </a:rPr>
                <a:t>Less waste</a:t>
              </a:r>
            </a:p>
          </p:txBody>
        </p:sp>
      </p:grpSp>
      <p:sp>
        <p:nvSpPr>
          <p:cNvPr id="14" name="TextBox 13"/>
          <p:cNvSpPr txBox="1"/>
          <p:nvPr/>
        </p:nvSpPr>
        <p:spPr>
          <a:xfrm>
            <a:off x="319335" y="5386049"/>
            <a:ext cx="8426011" cy="393700"/>
          </a:xfrm>
          <a:prstGeom prst="rect">
            <a:avLst/>
          </a:prstGeom>
          <a:noFill/>
        </p:spPr>
        <p:txBody>
          <a:bodyPr wrap="square" rtlCol="0">
            <a:noAutofit/>
          </a:bodyPr>
          <a:lstStyle/>
          <a:p>
            <a:pPr algn="r">
              <a:spcBef>
                <a:spcPts val="0"/>
              </a:spcBef>
              <a:spcAft>
                <a:spcPts val="600"/>
              </a:spcAft>
            </a:pPr>
            <a:r>
              <a:rPr lang="en-US" sz="2000" dirty="0" smtClean="0"/>
              <a:t>One planet. Six commitments.</a:t>
            </a:r>
          </a:p>
        </p:txBody>
      </p:sp>
      <p:grpSp>
        <p:nvGrpSpPr>
          <p:cNvPr id="15" name="Group 14"/>
          <p:cNvGrpSpPr/>
          <p:nvPr/>
        </p:nvGrpSpPr>
        <p:grpSpPr>
          <a:xfrm>
            <a:off x="466724" y="2761775"/>
            <a:ext cx="2203450" cy="2365198"/>
            <a:chOff x="466724" y="1506401"/>
            <a:chExt cx="2203450" cy="2365198"/>
          </a:xfrm>
        </p:grpSpPr>
        <p:grpSp>
          <p:nvGrpSpPr>
            <p:cNvPr id="16" name="Group 15"/>
            <p:cNvGrpSpPr/>
            <p:nvPr/>
          </p:nvGrpSpPr>
          <p:grpSpPr>
            <a:xfrm>
              <a:off x="466724" y="2169799"/>
              <a:ext cx="2203450" cy="1701800"/>
              <a:chOff x="469900" y="-1119501"/>
              <a:chExt cx="2203450" cy="1701800"/>
            </a:xfrm>
          </p:grpSpPr>
          <p:sp>
            <p:nvSpPr>
              <p:cNvPr id="20" name="Rounded Rectangle 19"/>
              <p:cNvSpPr/>
              <p:nvPr/>
            </p:nvSpPr>
            <p:spPr bwMode="auto">
              <a:xfrm>
                <a:off x="469900" y="-1119501"/>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21" name="Rounded Rectangle 20"/>
              <p:cNvSpPr/>
              <p:nvPr/>
            </p:nvSpPr>
            <p:spPr bwMode="auto">
              <a:xfrm>
                <a:off x="1059150" y="-1119501"/>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22" name="Rounded Rectangle 21"/>
              <p:cNvSpPr/>
              <p:nvPr/>
            </p:nvSpPr>
            <p:spPr bwMode="auto">
              <a:xfrm>
                <a:off x="1629350" y="-1119501"/>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sp>
          <p:nvSpPr>
            <p:cNvPr id="17" name="TextBox 16"/>
            <p:cNvSpPr txBox="1"/>
            <p:nvPr/>
          </p:nvSpPr>
          <p:spPr>
            <a:xfrm>
              <a:off x="688974" y="2184400"/>
              <a:ext cx="1778000" cy="546100"/>
            </a:xfrm>
            <a:prstGeom prst="rect">
              <a:avLst/>
            </a:prstGeom>
            <a:noFill/>
          </p:spPr>
          <p:txBody>
            <a:bodyPr wrap="square" rtlCol="0">
              <a:normAutofit/>
            </a:bodyPr>
            <a:lstStyle/>
            <a:p>
              <a:pPr algn="ctr">
                <a:spcBef>
                  <a:spcPts val="0"/>
                </a:spcBef>
                <a:spcAft>
                  <a:spcPts val="0"/>
                </a:spcAft>
              </a:pPr>
              <a:r>
                <a:rPr lang="de-CH" sz="1200" b="1" dirty="0" smtClean="0">
                  <a:solidFill>
                    <a:schemeClr val="tx2"/>
                  </a:solidFill>
                </a:rPr>
                <a:t>Make crops</a:t>
              </a:r>
            </a:p>
            <a:p>
              <a:pPr algn="ctr">
                <a:spcBef>
                  <a:spcPts val="0"/>
                </a:spcBef>
                <a:spcAft>
                  <a:spcPts val="0"/>
                </a:spcAft>
              </a:pPr>
              <a:r>
                <a:rPr lang="de-CH" sz="1200" b="1" dirty="0" smtClean="0">
                  <a:solidFill>
                    <a:schemeClr val="tx2"/>
                  </a:solidFill>
                </a:rPr>
                <a:t>more efficient</a:t>
              </a:r>
            </a:p>
          </p:txBody>
        </p:sp>
        <p:sp>
          <p:nvSpPr>
            <p:cNvPr id="18" name="TextBox 17"/>
            <p:cNvSpPr txBox="1"/>
            <p:nvPr/>
          </p:nvSpPr>
          <p:spPr>
            <a:xfrm>
              <a:off x="558800" y="2705099"/>
              <a:ext cx="2006600" cy="1141099"/>
            </a:xfrm>
            <a:prstGeom prst="rect">
              <a:avLst/>
            </a:prstGeom>
            <a:noFill/>
          </p:spPr>
          <p:txBody>
            <a:bodyPr wrap="square" rtlCol="0">
              <a:normAutofit/>
            </a:bodyPr>
            <a:lstStyle/>
            <a:p>
              <a:pPr algn="ctr">
                <a:spcBef>
                  <a:spcPts val="0"/>
                </a:spcBef>
                <a:spcAft>
                  <a:spcPts val="0"/>
                </a:spcAft>
              </a:pPr>
              <a:r>
                <a:rPr lang="de-CH" sz="1050" dirty="0" smtClean="0"/>
                <a:t>Increase average productivity of the world’s major crops by 20% without using more land, water or inputs</a:t>
              </a:r>
            </a:p>
          </p:txBody>
        </p:sp>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63650" y="1506401"/>
              <a:ext cx="596900" cy="59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2809479" y="2765523"/>
            <a:ext cx="1221416" cy="2361450"/>
            <a:chOff x="2825381" y="1510149"/>
            <a:chExt cx="1221416" cy="2361450"/>
          </a:xfrm>
        </p:grpSpPr>
        <p:sp>
          <p:nvSpPr>
            <p:cNvPr id="24" name="Rounded Rectangle 23"/>
            <p:cNvSpPr/>
            <p:nvPr/>
          </p:nvSpPr>
          <p:spPr bwMode="auto">
            <a:xfrm>
              <a:off x="2899965"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25" name="Group 24"/>
            <p:cNvGrpSpPr/>
            <p:nvPr/>
          </p:nvGrpSpPr>
          <p:grpSpPr>
            <a:xfrm>
              <a:off x="2825381" y="1510149"/>
              <a:ext cx="1221416" cy="2336049"/>
              <a:chOff x="2825381" y="1510149"/>
              <a:chExt cx="1221416" cy="2336049"/>
            </a:xfrm>
          </p:grpSpPr>
          <p:sp>
            <p:nvSpPr>
              <p:cNvPr id="26" name="TextBox 25"/>
              <p:cNvSpPr txBox="1"/>
              <p:nvPr/>
            </p:nvSpPr>
            <p:spPr>
              <a:xfrm>
                <a:off x="2899965" y="2184400"/>
                <a:ext cx="1081484" cy="546100"/>
              </a:xfrm>
              <a:prstGeom prst="rect">
                <a:avLst/>
              </a:prstGeom>
              <a:noFill/>
            </p:spPr>
            <p:txBody>
              <a:bodyPr wrap="square" rtlCol="0">
                <a:normAutofit fontScale="85000" lnSpcReduction="20000"/>
              </a:bodyPr>
              <a:lstStyle/>
              <a:p>
                <a:pPr algn="ctr">
                  <a:spcBef>
                    <a:spcPts val="0"/>
                  </a:spcBef>
                  <a:spcAft>
                    <a:spcPts val="0"/>
                  </a:spcAft>
                </a:pPr>
                <a:r>
                  <a:rPr lang="de-CH" sz="1400" b="1" dirty="0" smtClean="0">
                    <a:solidFill>
                      <a:schemeClr val="accent3"/>
                    </a:solidFill>
                  </a:rPr>
                  <a:t>Rescue more farmland</a:t>
                </a:r>
              </a:p>
            </p:txBody>
          </p:sp>
          <p:sp>
            <p:nvSpPr>
              <p:cNvPr id="27" name="TextBox 26"/>
              <p:cNvSpPr txBox="1"/>
              <p:nvPr/>
            </p:nvSpPr>
            <p:spPr>
              <a:xfrm>
                <a:off x="2825381" y="2705099"/>
                <a:ext cx="1221416" cy="1141099"/>
              </a:xfrm>
              <a:prstGeom prst="rect">
                <a:avLst/>
              </a:prstGeom>
              <a:noFill/>
            </p:spPr>
            <p:txBody>
              <a:bodyPr wrap="square" rtlCol="0">
                <a:normAutofit/>
              </a:bodyPr>
              <a:lstStyle/>
              <a:p>
                <a:pPr algn="ctr">
                  <a:spcBef>
                    <a:spcPts val="0"/>
                  </a:spcBef>
                  <a:spcAft>
                    <a:spcPts val="600"/>
                  </a:spcAft>
                </a:pPr>
                <a:r>
                  <a:rPr lang="de-CH" sz="1050" dirty="0" smtClean="0"/>
                  <a:t>Improve the fertility of 10 million hectares of farmland on the brink of degradation</a:t>
                </a:r>
              </a:p>
            </p:txBody>
          </p:sp>
          <p:pic>
            <p:nvPicPr>
              <p:cNvPr id="28" name="Picture 2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46048" y="1510149"/>
                <a:ext cx="589318" cy="58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9" name="Group 28"/>
          <p:cNvGrpSpPr/>
          <p:nvPr/>
        </p:nvGrpSpPr>
        <p:grpSpPr>
          <a:xfrm>
            <a:off x="7509331" y="2743200"/>
            <a:ext cx="1221416" cy="2383773"/>
            <a:chOff x="7517282" y="1487826"/>
            <a:chExt cx="1221416" cy="2383773"/>
          </a:xfrm>
        </p:grpSpPr>
        <p:sp>
          <p:nvSpPr>
            <p:cNvPr id="30" name="Rounded Rectangle 29"/>
            <p:cNvSpPr/>
            <p:nvPr/>
          </p:nvSpPr>
          <p:spPr bwMode="auto">
            <a:xfrm>
              <a:off x="7614063"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31" name="Group 30"/>
            <p:cNvGrpSpPr/>
            <p:nvPr/>
          </p:nvGrpSpPr>
          <p:grpSpPr>
            <a:xfrm>
              <a:off x="7517282" y="1487826"/>
              <a:ext cx="1221416" cy="2358372"/>
              <a:chOff x="7495806" y="1487826"/>
              <a:chExt cx="1221416" cy="2358372"/>
            </a:xfrm>
          </p:grpSpPr>
          <p:sp>
            <p:nvSpPr>
              <p:cNvPr id="32" name="TextBox 31"/>
              <p:cNvSpPr txBox="1"/>
              <p:nvPr/>
            </p:nvSpPr>
            <p:spPr>
              <a:xfrm>
                <a:off x="7548004" y="2197100"/>
                <a:ext cx="1130668" cy="546100"/>
              </a:xfrm>
              <a:prstGeom prst="rect">
                <a:avLst/>
              </a:prstGeom>
              <a:noFill/>
            </p:spPr>
            <p:txBody>
              <a:bodyPr wrap="square" rtlCol="0">
                <a:normAutofit fontScale="85000" lnSpcReduction="10000"/>
              </a:bodyPr>
              <a:lstStyle/>
              <a:p>
                <a:pPr algn="ctr">
                  <a:spcBef>
                    <a:spcPts val="0"/>
                  </a:spcBef>
                  <a:spcAft>
                    <a:spcPts val="0"/>
                  </a:spcAft>
                </a:pPr>
                <a:r>
                  <a:rPr lang="de-CH" sz="1400" b="1" dirty="0" smtClean="0">
                    <a:solidFill>
                      <a:schemeClr val="accent1"/>
                    </a:solidFill>
                  </a:rPr>
                  <a:t>Look after every worker</a:t>
                </a:r>
              </a:p>
            </p:txBody>
          </p:sp>
          <p:sp>
            <p:nvSpPr>
              <p:cNvPr id="33" name="TextBox 32"/>
              <p:cNvSpPr txBox="1"/>
              <p:nvPr/>
            </p:nvSpPr>
            <p:spPr>
              <a:xfrm>
                <a:off x="7495806" y="2705099"/>
                <a:ext cx="1221416" cy="1141099"/>
              </a:xfrm>
              <a:prstGeom prst="rect">
                <a:avLst/>
              </a:prstGeom>
              <a:noFill/>
            </p:spPr>
            <p:txBody>
              <a:bodyPr wrap="square" rtlCol="0">
                <a:normAutofit/>
              </a:bodyPr>
              <a:lstStyle/>
              <a:p>
                <a:pPr algn="ctr">
                  <a:spcBef>
                    <a:spcPts val="0"/>
                  </a:spcBef>
                  <a:spcAft>
                    <a:spcPts val="600"/>
                  </a:spcAft>
                </a:pPr>
                <a:r>
                  <a:rPr lang="de-CH" sz="1050" dirty="0" smtClean="0"/>
                  <a:t>Strive for fair labor conditions throughout our entire supply chain network</a:t>
                </a:r>
              </a:p>
            </p:txBody>
          </p:sp>
          <p:pic>
            <p:nvPicPr>
              <p:cNvPr id="34" name="Picture 3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92843" y="1487826"/>
                <a:ext cx="627342" cy="62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 name="Group 34"/>
          <p:cNvGrpSpPr/>
          <p:nvPr/>
        </p:nvGrpSpPr>
        <p:grpSpPr>
          <a:xfrm>
            <a:off x="5247946" y="2748242"/>
            <a:ext cx="1183316" cy="2378731"/>
            <a:chOff x="5255897" y="1492868"/>
            <a:chExt cx="1183316" cy="2378731"/>
          </a:xfrm>
        </p:grpSpPr>
        <p:sp>
          <p:nvSpPr>
            <p:cNvPr id="36" name="Rounded Rectangle 35"/>
            <p:cNvSpPr/>
            <p:nvPr/>
          </p:nvSpPr>
          <p:spPr bwMode="auto">
            <a:xfrm>
              <a:off x="5330481"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37" name="Group 36"/>
            <p:cNvGrpSpPr/>
            <p:nvPr/>
          </p:nvGrpSpPr>
          <p:grpSpPr>
            <a:xfrm>
              <a:off x="5255897" y="1492868"/>
              <a:ext cx="1183316" cy="2353330"/>
              <a:chOff x="5255897" y="1492868"/>
              <a:chExt cx="1183316" cy="2353330"/>
            </a:xfrm>
          </p:grpSpPr>
          <p:sp>
            <p:nvSpPr>
              <p:cNvPr id="38" name="TextBox 37"/>
              <p:cNvSpPr txBox="1"/>
              <p:nvPr/>
            </p:nvSpPr>
            <p:spPr>
              <a:xfrm>
                <a:off x="5279681" y="2184400"/>
                <a:ext cx="1146832" cy="546100"/>
              </a:xfrm>
              <a:prstGeom prst="rect">
                <a:avLst/>
              </a:prstGeom>
              <a:noFill/>
            </p:spPr>
            <p:txBody>
              <a:bodyPr wrap="square" rtlCol="0">
                <a:normAutofit fontScale="85000" lnSpcReduction="10000"/>
              </a:bodyPr>
              <a:lstStyle/>
              <a:p>
                <a:pPr algn="ctr">
                  <a:spcBef>
                    <a:spcPts val="0"/>
                  </a:spcBef>
                  <a:spcAft>
                    <a:spcPts val="0"/>
                  </a:spcAft>
                </a:pPr>
                <a:r>
                  <a:rPr lang="de-CH" sz="1400" b="1" dirty="0" smtClean="0">
                    <a:solidFill>
                      <a:schemeClr val="accent1"/>
                    </a:solidFill>
                  </a:rPr>
                  <a:t>Empower smallholders</a:t>
                </a:r>
              </a:p>
            </p:txBody>
          </p:sp>
          <p:sp>
            <p:nvSpPr>
              <p:cNvPr id="39" name="TextBox 38"/>
              <p:cNvSpPr txBox="1"/>
              <p:nvPr/>
            </p:nvSpPr>
            <p:spPr>
              <a:xfrm>
                <a:off x="5255897" y="2705099"/>
                <a:ext cx="1183316" cy="1141099"/>
              </a:xfrm>
              <a:prstGeom prst="rect">
                <a:avLst/>
              </a:prstGeom>
              <a:noFill/>
            </p:spPr>
            <p:txBody>
              <a:bodyPr wrap="square" rtlCol="0">
                <a:noAutofit/>
              </a:bodyPr>
              <a:lstStyle/>
              <a:p>
                <a:pPr algn="ctr">
                  <a:spcBef>
                    <a:spcPts val="0"/>
                  </a:spcBef>
                  <a:spcAft>
                    <a:spcPts val="0"/>
                  </a:spcAft>
                </a:pPr>
                <a:r>
                  <a:rPr lang="de-CH" sz="1050" dirty="0" smtClean="0"/>
                  <a:t>Reach 20 million smallholders and enable them to increase productivity</a:t>
                </a:r>
              </a:p>
              <a:p>
                <a:pPr algn="ctr">
                  <a:spcBef>
                    <a:spcPts val="0"/>
                  </a:spcBef>
                  <a:spcAft>
                    <a:spcPts val="0"/>
                  </a:spcAft>
                </a:pPr>
                <a:r>
                  <a:rPr lang="de-CH" sz="1050" dirty="0" smtClean="0"/>
                  <a:t>by 50%</a:t>
                </a:r>
              </a:p>
            </p:txBody>
          </p:sp>
          <p:pic>
            <p:nvPicPr>
              <p:cNvPr id="40" name="Picture 3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544467" y="1492868"/>
                <a:ext cx="617259" cy="61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1" name="Group 40"/>
          <p:cNvGrpSpPr/>
          <p:nvPr/>
        </p:nvGrpSpPr>
        <p:grpSpPr>
          <a:xfrm>
            <a:off x="4006111" y="2758480"/>
            <a:ext cx="1081484" cy="2368493"/>
            <a:chOff x="4022013" y="1503106"/>
            <a:chExt cx="1081484" cy="2368493"/>
          </a:xfrm>
        </p:grpSpPr>
        <p:sp>
          <p:nvSpPr>
            <p:cNvPr id="42" name="Rounded Rectangle 41"/>
            <p:cNvSpPr/>
            <p:nvPr/>
          </p:nvSpPr>
          <p:spPr bwMode="auto">
            <a:xfrm>
              <a:off x="4046797"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43" name="Group 42"/>
            <p:cNvGrpSpPr/>
            <p:nvPr/>
          </p:nvGrpSpPr>
          <p:grpSpPr>
            <a:xfrm>
              <a:off x="4022013" y="1503106"/>
              <a:ext cx="1081484" cy="2343092"/>
              <a:chOff x="4022013" y="1503106"/>
              <a:chExt cx="1081484" cy="2343092"/>
            </a:xfrm>
          </p:grpSpPr>
          <p:sp>
            <p:nvSpPr>
              <p:cNvPr id="44" name="TextBox 43"/>
              <p:cNvSpPr txBox="1"/>
              <p:nvPr/>
            </p:nvSpPr>
            <p:spPr>
              <a:xfrm>
                <a:off x="4022013" y="2197100"/>
                <a:ext cx="1081484" cy="546100"/>
              </a:xfrm>
              <a:prstGeom prst="rect">
                <a:avLst/>
              </a:prstGeom>
              <a:noFill/>
            </p:spPr>
            <p:txBody>
              <a:bodyPr wrap="square" rtlCol="0">
                <a:normAutofit fontScale="85000" lnSpcReduction="20000"/>
              </a:bodyPr>
              <a:lstStyle/>
              <a:p>
                <a:pPr algn="ctr">
                  <a:spcBef>
                    <a:spcPts val="0"/>
                  </a:spcBef>
                  <a:spcAft>
                    <a:spcPts val="0"/>
                  </a:spcAft>
                </a:pPr>
                <a:r>
                  <a:rPr lang="de-CH" sz="1400" b="1" dirty="0" smtClean="0">
                    <a:solidFill>
                      <a:schemeClr val="accent3"/>
                    </a:solidFill>
                  </a:rPr>
                  <a:t>Help biodiversity flourish</a:t>
                </a:r>
              </a:p>
            </p:txBody>
          </p:sp>
          <p:sp>
            <p:nvSpPr>
              <p:cNvPr id="45" name="TextBox 44"/>
              <p:cNvSpPr txBox="1"/>
              <p:nvPr/>
            </p:nvSpPr>
            <p:spPr>
              <a:xfrm>
                <a:off x="4022013" y="2705099"/>
                <a:ext cx="1081484" cy="1141099"/>
              </a:xfrm>
              <a:prstGeom prst="rect">
                <a:avLst/>
              </a:prstGeom>
              <a:noFill/>
            </p:spPr>
            <p:txBody>
              <a:bodyPr wrap="square" rtlCol="0">
                <a:normAutofit/>
              </a:bodyPr>
              <a:lstStyle/>
              <a:p>
                <a:pPr algn="ctr">
                  <a:spcBef>
                    <a:spcPts val="0"/>
                  </a:spcBef>
                  <a:spcAft>
                    <a:spcPts val="600"/>
                  </a:spcAft>
                </a:pPr>
                <a:r>
                  <a:rPr lang="de-CH" sz="1050" dirty="0" smtClean="0"/>
                  <a:t>Enhance biodiversity on 5 million hectares of farmland</a:t>
                </a:r>
              </a:p>
            </p:txBody>
          </p:sp>
          <p:pic>
            <p:nvPicPr>
              <p:cNvPr id="46" name="Picture 4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267015" y="1503106"/>
                <a:ext cx="603564" cy="59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7" name="Group 46"/>
          <p:cNvGrpSpPr/>
          <p:nvPr/>
        </p:nvGrpSpPr>
        <p:grpSpPr>
          <a:xfrm>
            <a:off x="6370572" y="2730382"/>
            <a:ext cx="1221416" cy="2396591"/>
            <a:chOff x="6381381" y="1475008"/>
            <a:chExt cx="1221416" cy="2396591"/>
          </a:xfrm>
        </p:grpSpPr>
        <p:sp>
          <p:nvSpPr>
            <p:cNvPr id="48" name="Rounded Rectangle 47"/>
            <p:cNvSpPr/>
            <p:nvPr/>
          </p:nvSpPr>
          <p:spPr bwMode="auto">
            <a:xfrm>
              <a:off x="6477313"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49" name="Group 48"/>
            <p:cNvGrpSpPr/>
            <p:nvPr/>
          </p:nvGrpSpPr>
          <p:grpSpPr>
            <a:xfrm>
              <a:off x="6381381" y="1475008"/>
              <a:ext cx="1221416" cy="2371190"/>
              <a:chOff x="6381381" y="1475008"/>
              <a:chExt cx="1221416" cy="2371190"/>
            </a:xfrm>
          </p:grpSpPr>
          <p:sp>
            <p:nvSpPr>
              <p:cNvPr id="50" name="TextBox 49"/>
              <p:cNvSpPr txBox="1"/>
              <p:nvPr/>
            </p:nvSpPr>
            <p:spPr>
              <a:xfrm>
                <a:off x="6467231" y="2184400"/>
                <a:ext cx="1081484" cy="546100"/>
              </a:xfrm>
              <a:prstGeom prst="rect">
                <a:avLst/>
              </a:prstGeom>
              <a:noFill/>
            </p:spPr>
            <p:txBody>
              <a:bodyPr wrap="square" rtlCol="0">
                <a:normAutofit fontScale="85000" lnSpcReduction="10000"/>
              </a:bodyPr>
              <a:lstStyle/>
              <a:p>
                <a:pPr algn="ctr">
                  <a:spcBef>
                    <a:spcPts val="0"/>
                  </a:spcBef>
                  <a:spcAft>
                    <a:spcPts val="0"/>
                  </a:spcAft>
                </a:pPr>
                <a:r>
                  <a:rPr lang="de-CH" sz="1400" b="1" dirty="0" smtClean="0">
                    <a:solidFill>
                      <a:schemeClr val="accent1"/>
                    </a:solidFill>
                  </a:rPr>
                  <a:t>Help people stay safe</a:t>
                </a:r>
              </a:p>
            </p:txBody>
          </p:sp>
          <p:sp>
            <p:nvSpPr>
              <p:cNvPr id="51" name="TextBox 50"/>
              <p:cNvSpPr txBox="1"/>
              <p:nvPr/>
            </p:nvSpPr>
            <p:spPr>
              <a:xfrm>
                <a:off x="6381381" y="2705099"/>
                <a:ext cx="1221416" cy="1141099"/>
              </a:xfrm>
              <a:prstGeom prst="rect">
                <a:avLst/>
              </a:prstGeom>
              <a:noFill/>
            </p:spPr>
            <p:txBody>
              <a:bodyPr wrap="square" rtlCol="0">
                <a:normAutofit lnSpcReduction="10000"/>
              </a:bodyPr>
              <a:lstStyle/>
              <a:p>
                <a:pPr algn="ctr">
                  <a:lnSpc>
                    <a:spcPct val="110000"/>
                  </a:lnSpc>
                  <a:spcBef>
                    <a:spcPts val="0"/>
                  </a:spcBef>
                  <a:spcAft>
                    <a:spcPts val="600"/>
                  </a:spcAft>
                </a:pPr>
                <a:r>
                  <a:rPr lang="de-CH" sz="1050" dirty="0" smtClean="0"/>
                  <a:t>Train 20 million farm workers on labor safety, especially in developing countries</a:t>
                </a:r>
              </a:p>
            </p:txBody>
          </p:sp>
          <p:pic>
            <p:nvPicPr>
              <p:cNvPr id="52" name="Picture 51"/>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8144" y="1475008"/>
                <a:ext cx="642337" cy="63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3" name="Title 3"/>
          <p:cNvSpPr>
            <a:spLocks noGrp="1"/>
          </p:cNvSpPr>
          <p:nvPr>
            <p:ph type="title"/>
          </p:nvPr>
        </p:nvSpPr>
        <p:spPr>
          <a:xfrm>
            <a:off x="373063" y="88900"/>
            <a:ext cx="8453437" cy="812800"/>
          </a:xfrm>
        </p:spPr>
        <p:txBody>
          <a:bodyPr/>
          <a:lstStyle/>
          <a:p>
            <a:r>
              <a:rPr lang="en-US" dirty="0" smtClean="0"/>
              <a:t>The Good Growth Plan</a:t>
            </a:r>
            <a:endParaRPr lang="en-US" dirty="0"/>
          </a:p>
        </p:txBody>
      </p:sp>
      <p:sp>
        <p:nvSpPr>
          <p:cNvPr id="54" name="TextBox 53"/>
          <p:cNvSpPr txBox="1"/>
          <p:nvPr/>
        </p:nvSpPr>
        <p:spPr>
          <a:xfrm>
            <a:off x="373063" y="1066800"/>
            <a:ext cx="8254048" cy="838200"/>
          </a:xfrm>
          <a:prstGeom prst="rect">
            <a:avLst/>
          </a:prstGeom>
          <a:noFill/>
        </p:spPr>
        <p:txBody>
          <a:bodyPr wrap="square" rtlCol="0">
            <a:normAutofit fontScale="92500" lnSpcReduction="20000"/>
          </a:bodyPr>
          <a:lstStyle/>
          <a:p>
            <a:r>
              <a:rPr lang="en-US" sz="2000" dirty="0"/>
              <a:t>W</a:t>
            </a:r>
            <a:r>
              <a:rPr lang="en-US" sz="2000" dirty="0" smtClean="0"/>
              <a:t>e’ve </a:t>
            </a:r>
            <a:r>
              <a:rPr lang="en-US" sz="2000" dirty="0"/>
              <a:t>made six commitments to help grow more </a:t>
            </a:r>
            <a:r>
              <a:rPr lang="en-US" sz="2000" dirty="0" smtClean="0"/>
              <a:t>food using </a:t>
            </a:r>
            <a:r>
              <a:rPr lang="en-US" sz="2000" dirty="0"/>
              <a:t>fewer resources, while protecting nature, and at the same time helping people in rural </a:t>
            </a:r>
            <a:r>
              <a:rPr lang="de-CH" sz="2000" dirty="0"/>
              <a:t>communities live better lives</a:t>
            </a:r>
            <a:endParaRPr lang="de-CH" sz="2000" dirty="0" smtClean="0"/>
          </a:p>
        </p:txBody>
      </p:sp>
    </p:spTree>
    <p:extLst>
      <p:ext uri="{BB962C8B-B14F-4D97-AF65-F5344CB8AC3E}">
        <p14:creationId xmlns:p14="http://schemas.microsoft.com/office/powerpoint/2010/main" val="24881083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1500"/>
                            </p:stCondLst>
                            <p:childTnLst>
                              <p:par>
                                <p:cTn id="22" presetID="22" presetClass="entr" presetSubtype="1" fill="hold" nodeType="afterEffect">
                                  <p:stCondLst>
                                    <p:cond delay="500"/>
                                  </p:stCondLst>
                                  <p:childTnLst>
                                    <p:set>
                                      <p:cBhvr>
                                        <p:cTn id="23" dur="1" fill="hold">
                                          <p:stCondLst>
                                            <p:cond delay="0"/>
                                          </p:stCondLst>
                                        </p:cTn>
                                        <p:tgtEl>
                                          <p:spTgt spid="41"/>
                                        </p:tgtEl>
                                        <p:attrNameLst>
                                          <p:attrName>style.visibility</p:attrName>
                                        </p:attrNameLst>
                                      </p:cBhvr>
                                      <p:to>
                                        <p:strVal val="visible"/>
                                      </p:to>
                                    </p:set>
                                    <p:animEffect transition="in" filter="wipe(up)">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1500"/>
                            </p:stCondLst>
                            <p:childTnLst>
                              <p:par>
                                <p:cTn id="35" presetID="22" presetClass="entr" presetSubtype="1" fill="hold" nodeType="afterEffect">
                                  <p:stCondLst>
                                    <p:cond delay="50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par>
                                <p:cTn id="38" presetID="10" presetClass="entr" presetSubtype="0" fill="hold" grpId="0" nodeType="withEffect">
                                  <p:stCondLst>
                                    <p:cond delay="500"/>
                                  </p:stCondLst>
                                  <p:iterate type="lt">
                                    <p:tmPct val="0"/>
                                  </p:iterate>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par>
                                <p:cTn id="41" presetID="22" presetClass="entr" presetSubtype="1" fill="hold" nodeType="withEffect">
                                  <p:stCondLst>
                                    <p:cond delay="100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785918" y="428604"/>
            <a:ext cx="5083175" cy="506412"/>
          </a:xfrm>
          <a:prstGeom prst="rect">
            <a:avLst/>
          </a:prstGeom>
          <a:noFill/>
          <a:ln w="9525">
            <a:noFill/>
            <a:miter lim="800000"/>
            <a:headEnd/>
            <a:tailEnd/>
          </a:ln>
        </p:spPr>
        <p:txBody>
          <a:bodyPr/>
          <a:lstStyle/>
          <a:p>
            <a:pPr algn="l"/>
            <a:endParaRPr lang="en-US" sz="1000" dirty="0">
              <a:solidFill>
                <a:srgbClr val="404040"/>
              </a:solidFill>
            </a:endParaRPr>
          </a:p>
        </p:txBody>
      </p:sp>
      <p:grpSp>
        <p:nvGrpSpPr>
          <p:cNvPr id="2" name="Group 308"/>
          <p:cNvGrpSpPr>
            <a:grpSpLocks/>
          </p:cNvGrpSpPr>
          <p:nvPr/>
        </p:nvGrpSpPr>
        <p:grpSpPr bwMode="auto">
          <a:xfrm>
            <a:off x="1403154" y="1905262"/>
            <a:ext cx="6634164" cy="3973286"/>
            <a:chOff x="118" y="381"/>
            <a:chExt cx="5520" cy="3306"/>
          </a:xfrm>
          <a:solidFill>
            <a:schemeClr val="bg2">
              <a:lumMod val="40000"/>
              <a:lumOff val="60000"/>
            </a:schemeClr>
          </a:solidFill>
          <a:effectLst>
            <a:outerShdw blurRad="381000" sx="119000" sy="119000" algn="ctr" rotWithShape="0">
              <a:schemeClr val="accent1">
                <a:alpha val="15000"/>
              </a:schemeClr>
            </a:outerShdw>
          </a:effectLst>
        </p:grpSpPr>
        <p:sp>
          <p:nvSpPr>
            <p:cNvPr id="8" name="Freeform 3"/>
            <p:cNvSpPr>
              <a:spLocks/>
            </p:cNvSpPr>
            <p:nvPr/>
          </p:nvSpPr>
          <p:spPr bwMode="auto">
            <a:xfrm>
              <a:off x="5098" y="1393"/>
              <a:ext cx="12" cy="31"/>
            </a:xfrm>
            <a:custGeom>
              <a:avLst/>
              <a:gdLst>
                <a:gd name="T0" fmla="*/ 4 w 10"/>
                <a:gd name="T1" fmla="*/ 27 h 27"/>
                <a:gd name="T2" fmla="*/ 4 w 10"/>
                <a:gd name="T3" fmla="*/ 25 h 27"/>
                <a:gd name="T4" fmla="*/ 2 w 10"/>
                <a:gd name="T5" fmla="*/ 25 h 27"/>
                <a:gd name="T6" fmla="*/ 2 w 10"/>
                <a:gd name="T7" fmla="*/ 23 h 27"/>
                <a:gd name="T8" fmla="*/ 2 w 10"/>
                <a:gd name="T9" fmla="*/ 21 h 27"/>
                <a:gd name="T10" fmla="*/ 2 w 10"/>
                <a:gd name="T11" fmla="*/ 19 h 27"/>
                <a:gd name="T12" fmla="*/ 0 w 10"/>
                <a:gd name="T13" fmla="*/ 19 h 27"/>
                <a:gd name="T14" fmla="*/ 0 w 10"/>
                <a:gd name="T15" fmla="*/ 17 h 27"/>
                <a:gd name="T16" fmla="*/ 0 w 10"/>
                <a:gd name="T17" fmla="*/ 15 h 27"/>
                <a:gd name="T18" fmla="*/ 0 w 10"/>
                <a:gd name="T19" fmla="*/ 13 h 27"/>
                <a:gd name="T20" fmla="*/ 0 w 10"/>
                <a:gd name="T21" fmla="*/ 11 h 27"/>
                <a:gd name="T22" fmla="*/ 0 w 10"/>
                <a:gd name="T23" fmla="*/ 9 h 27"/>
                <a:gd name="T24" fmla="*/ 0 w 10"/>
                <a:gd name="T25" fmla="*/ 7 h 27"/>
                <a:gd name="T26" fmla="*/ 2 w 10"/>
                <a:gd name="T27" fmla="*/ 7 h 27"/>
                <a:gd name="T28" fmla="*/ 2 w 10"/>
                <a:gd name="T29" fmla="*/ 5 h 27"/>
                <a:gd name="T30" fmla="*/ 2 w 10"/>
                <a:gd name="T31" fmla="*/ 3 h 27"/>
                <a:gd name="T32" fmla="*/ 2 w 10"/>
                <a:gd name="T33" fmla="*/ 0 h 27"/>
                <a:gd name="T34" fmla="*/ 4 w 10"/>
                <a:gd name="T35" fmla="*/ 0 h 27"/>
                <a:gd name="T36" fmla="*/ 6 w 10"/>
                <a:gd name="T37" fmla="*/ 0 h 27"/>
                <a:gd name="T38" fmla="*/ 8 w 10"/>
                <a:gd name="T39" fmla="*/ 0 h 27"/>
                <a:gd name="T40" fmla="*/ 8 w 10"/>
                <a:gd name="T41" fmla="*/ 3 h 27"/>
                <a:gd name="T42" fmla="*/ 8 w 10"/>
                <a:gd name="T43" fmla="*/ 5 h 27"/>
                <a:gd name="T44" fmla="*/ 8 w 10"/>
                <a:gd name="T45" fmla="*/ 7 h 27"/>
                <a:gd name="T46" fmla="*/ 10 w 10"/>
                <a:gd name="T47" fmla="*/ 7 h 27"/>
                <a:gd name="T48" fmla="*/ 10 w 10"/>
                <a:gd name="T49" fmla="*/ 9 h 27"/>
                <a:gd name="T50" fmla="*/ 10 w 10"/>
                <a:gd name="T51" fmla="*/ 11 h 27"/>
                <a:gd name="T52" fmla="*/ 10 w 10"/>
                <a:gd name="T53" fmla="*/ 13 h 27"/>
                <a:gd name="T54" fmla="*/ 10 w 10"/>
                <a:gd name="T55" fmla="*/ 15 h 27"/>
                <a:gd name="T56" fmla="*/ 10 w 10"/>
                <a:gd name="T57" fmla="*/ 17 h 27"/>
                <a:gd name="T58" fmla="*/ 10 w 10"/>
                <a:gd name="T59" fmla="*/ 19 h 27"/>
                <a:gd name="T60" fmla="*/ 8 w 10"/>
                <a:gd name="T61" fmla="*/ 19 h 27"/>
                <a:gd name="T62" fmla="*/ 8 w 10"/>
                <a:gd name="T63" fmla="*/ 21 h 27"/>
                <a:gd name="T64" fmla="*/ 8 w 10"/>
                <a:gd name="T65" fmla="*/ 23 h 27"/>
                <a:gd name="T66" fmla="*/ 8 w 10"/>
                <a:gd name="T67" fmla="*/ 25 h 27"/>
                <a:gd name="T68" fmla="*/ 6 w 10"/>
                <a:gd name="T69" fmla="*/ 25 h 27"/>
                <a:gd name="T70" fmla="*/ 6 w 10"/>
                <a:gd name="T71" fmla="*/ 27 h 27"/>
                <a:gd name="T72" fmla="*/ 4 w 10"/>
                <a:gd name="T73"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27">
                  <a:moveTo>
                    <a:pt x="4" y="27"/>
                  </a:moveTo>
                  <a:lnTo>
                    <a:pt x="4" y="25"/>
                  </a:lnTo>
                  <a:lnTo>
                    <a:pt x="2" y="25"/>
                  </a:lnTo>
                  <a:lnTo>
                    <a:pt x="2" y="23"/>
                  </a:lnTo>
                  <a:lnTo>
                    <a:pt x="2" y="21"/>
                  </a:lnTo>
                  <a:lnTo>
                    <a:pt x="2" y="19"/>
                  </a:lnTo>
                  <a:lnTo>
                    <a:pt x="0" y="19"/>
                  </a:lnTo>
                  <a:lnTo>
                    <a:pt x="0" y="17"/>
                  </a:lnTo>
                  <a:lnTo>
                    <a:pt x="0" y="15"/>
                  </a:lnTo>
                  <a:lnTo>
                    <a:pt x="0" y="13"/>
                  </a:lnTo>
                  <a:lnTo>
                    <a:pt x="0" y="11"/>
                  </a:lnTo>
                  <a:lnTo>
                    <a:pt x="0" y="9"/>
                  </a:lnTo>
                  <a:lnTo>
                    <a:pt x="0" y="7"/>
                  </a:lnTo>
                  <a:lnTo>
                    <a:pt x="2" y="7"/>
                  </a:lnTo>
                  <a:lnTo>
                    <a:pt x="2" y="5"/>
                  </a:lnTo>
                  <a:lnTo>
                    <a:pt x="2" y="3"/>
                  </a:lnTo>
                  <a:lnTo>
                    <a:pt x="2" y="0"/>
                  </a:lnTo>
                  <a:lnTo>
                    <a:pt x="4" y="0"/>
                  </a:lnTo>
                  <a:lnTo>
                    <a:pt x="6" y="0"/>
                  </a:lnTo>
                  <a:lnTo>
                    <a:pt x="8" y="0"/>
                  </a:lnTo>
                  <a:lnTo>
                    <a:pt x="8" y="3"/>
                  </a:lnTo>
                  <a:lnTo>
                    <a:pt x="8" y="5"/>
                  </a:lnTo>
                  <a:lnTo>
                    <a:pt x="8" y="7"/>
                  </a:lnTo>
                  <a:lnTo>
                    <a:pt x="10" y="7"/>
                  </a:lnTo>
                  <a:lnTo>
                    <a:pt x="10" y="9"/>
                  </a:lnTo>
                  <a:lnTo>
                    <a:pt x="10" y="11"/>
                  </a:lnTo>
                  <a:lnTo>
                    <a:pt x="10" y="13"/>
                  </a:lnTo>
                  <a:lnTo>
                    <a:pt x="10" y="15"/>
                  </a:lnTo>
                  <a:lnTo>
                    <a:pt x="10" y="17"/>
                  </a:lnTo>
                  <a:lnTo>
                    <a:pt x="10" y="19"/>
                  </a:lnTo>
                  <a:lnTo>
                    <a:pt x="8" y="19"/>
                  </a:lnTo>
                  <a:lnTo>
                    <a:pt x="8" y="21"/>
                  </a:lnTo>
                  <a:lnTo>
                    <a:pt x="8" y="23"/>
                  </a:lnTo>
                  <a:lnTo>
                    <a:pt x="8" y="25"/>
                  </a:lnTo>
                  <a:lnTo>
                    <a:pt x="6" y="25"/>
                  </a:lnTo>
                  <a:lnTo>
                    <a:pt x="6" y="27"/>
                  </a:lnTo>
                  <a:lnTo>
                    <a:pt x="4" y="2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9" name="Freeform 4"/>
            <p:cNvSpPr>
              <a:spLocks/>
            </p:cNvSpPr>
            <p:nvPr/>
          </p:nvSpPr>
          <p:spPr bwMode="auto">
            <a:xfrm>
              <a:off x="5087" y="1428"/>
              <a:ext cx="11" cy="13"/>
            </a:xfrm>
            <a:custGeom>
              <a:avLst/>
              <a:gdLst>
                <a:gd name="T0" fmla="*/ 6 w 11"/>
                <a:gd name="T1" fmla="*/ 11 h 11"/>
                <a:gd name="T2" fmla="*/ 9 w 11"/>
                <a:gd name="T3" fmla="*/ 11 h 11"/>
                <a:gd name="T4" fmla="*/ 9 w 11"/>
                <a:gd name="T5" fmla="*/ 9 h 11"/>
                <a:gd name="T6" fmla="*/ 11 w 11"/>
                <a:gd name="T7" fmla="*/ 9 h 11"/>
                <a:gd name="T8" fmla="*/ 11 w 11"/>
                <a:gd name="T9" fmla="*/ 7 h 11"/>
                <a:gd name="T10" fmla="*/ 11 w 11"/>
                <a:gd name="T11" fmla="*/ 5 h 11"/>
                <a:gd name="T12" fmla="*/ 11 w 11"/>
                <a:gd name="T13" fmla="*/ 3 h 11"/>
                <a:gd name="T14" fmla="*/ 9 w 11"/>
                <a:gd name="T15" fmla="*/ 0 h 11"/>
                <a:gd name="T16" fmla="*/ 6 w 11"/>
                <a:gd name="T17" fmla="*/ 0 h 11"/>
                <a:gd name="T18" fmla="*/ 4 w 11"/>
                <a:gd name="T19" fmla="*/ 0 h 11"/>
                <a:gd name="T20" fmla="*/ 2 w 11"/>
                <a:gd name="T21" fmla="*/ 0 h 11"/>
                <a:gd name="T22" fmla="*/ 2 w 11"/>
                <a:gd name="T23" fmla="*/ 3 h 11"/>
                <a:gd name="T24" fmla="*/ 2 w 11"/>
                <a:gd name="T25" fmla="*/ 5 h 11"/>
                <a:gd name="T26" fmla="*/ 0 w 11"/>
                <a:gd name="T27" fmla="*/ 5 h 11"/>
                <a:gd name="T28" fmla="*/ 2 w 11"/>
                <a:gd name="T29" fmla="*/ 7 h 11"/>
                <a:gd name="T30" fmla="*/ 2 w 11"/>
                <a:gd name="T31" fmla="*/ 9 h 11"/>
                <a:gd name="T32" fmla="*/ 4 w 11"/>
                <a:gd name="T33" fmla="*/ 9 h 11"/>
                <a:gd name="T34" fmla="*/ 4 w 11"/>
                <a:gd name="T35" fmla="*/ 11 h 11"/>
                <a:gd name="T36" fmla="*/ 6 w 11"/>
                <a:gd name="T3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1">
                  <a:moveTo>
                    <a:pt x="6" y="11"/>
                  </a:moveTo>
                  <a:lnTo>
                    <a:pt x="9" y="11"/>
                  </a:lnTo>
                  <a:lnTo>
                    <a:pt x="9" y="9"/>
                  </a:lnTo>
                  <a:lnTo>
                    <a:pt x="11" y="9"/>
                  </a:lnTo>
                  <a:lnTo>
                    <a:pt x="11" y="7"/>
                  </a:lnTo>
                  <a:lnTo>
                    <a:pt x="11" y="5"/>
                  </a:lnTo>
                  <a:lnTo>
                    <a:pt x="11" y="3"/>
                  </a:lnTo>
                  <a:lnTo>
                    <a:pt x="9" y="0"/>
                  </a:lnTo>
                  <a:lnTo>
                    <a:pt x="6" y="0"/>
                  </a:lnTo>
                  <a:lnTo>
                    <a:pt x="4" y="0"/>
                  </a:lnTo>
                  <a:lnTo>
                    <a:pt x="2" y="0"/>
                  </a:lnTo>
                  <a:lnTo>
                    <a:pt x="2" y="3"/>
                  </a:lnTo>
                  <a:lnTo>
                    <a:pt x="2" y="5"/>
                  </a:lnTo>
                  <a:lnTo>
                    <a:pt x="0" y="5"/>
                  </a:lnTo>
                  <a:lnTo>
                    <a:pt x="2" y="7"/>
                  </a:lnTo>
                  <a:lnTo>
                    <a:pt x="2" y="9"/>
                  </a:lnTo>
                  <a:lnTo>
                    <a:pt x="4" y="9"/>
                  </a:lnTo>
                  <a:lnTo>
                    <a:pt x="4" y="11"/>
                  </a:lnTo>
                  <a:lnTo>
                    <a:pt x="6" y="1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 name="Freeform 5"/>
            <p:cNvSpPr>
              <a:spLocks/>
            </p:cNvSpPr>
            <p:nvPr/>
          </p:nvSpPr>
          <p:spPr bwMode="auto">
            <a:xfrm>
              <a:off x="5075" y="1442"/>
              <a:ext cx="7" cy="14"/>
            </a:xfrm>
            <a:custGeom>
              <a:avLst/>
              <a:gdLst>
                <a:gd name="T0" fmla="*/ 4 w 6"/>
                <a:gd name="T1" fmla="*/ 12 h 12"/>
                <a:gd name="T2" fmla="*/ 4 w 6"/>
                <a:gd name="T3" fmla="*/ 10 h 12"/>
                <a:gd name="T4" fmla="*/ 6 w 6"/>
                <a:gd name="T5" fmla="*/ 10 h 12"/>
                <a:gd name="T6" fmla="*/ 6 w 6"/>
                <a:gd name="T7" fmla="*/ 8 h 12"/>
                <a:gd name="T8" fmla="*/ 6 w 6"/>
                <a:gd name="T9" fmla="*/ 6 h 12"/>
                <a:gd name="T10" fmla="*/ 6 w 6"/>
                <a:gd name="T11" fmla="*/ 4 h 12"/>
                <a:gd name="T12" fmla="*/ 6 w 6"/>
                <a:gd name="T13" fmla="*/ 2 h 12"/>
                <a:gd name="T14" fmla="*/ 4 w 6"/>
                <a:gd name="T15" fmla="*/ 2 h 12"/>
                <a:gd name="T16" fmla="*/ 4 w 6"/>
                <a:gd name="T17" fmla="*/ 0 h 12"/>
                <a:gd name="T18" fmla="*/ 2 w 6"/>
                <a:gd name="T19" fmla="*/ 0 h 12"/>
                <a:gd name="T20" fmla="*/ 2 w 6"/>
                <a:gd name="T21" fmla="*/ 2 h 12"/>
                <a:gd name="T22" fmla="*/ 0 w 6"/>
                <a:gd name="T23" fmla="*/ 2 h 12"/>
                <a:gd name="T24" fmla="*/ 0 w 6"/>
                <a:gd name="T25" fmla="*/ 4 h 12"/>
                <a:gd name="T26" fmla="*/ 0 w 6"/>
                <a:gd name="T27" fmla="*/ 6 h 12"/>
                <a:gd name="T28" fmla="*/ 0 w 6"/>
                <a:gd name="T29" fmla="*/ 8 h 12"/>
                <a:gd name="T30" fmla="*/ 0 w 6"/>
                <a:gd name="T31" fmla="*/ 10 h 12"/>
                <a:gd name="T32" fmla="*/ 2 w 6"/>
                <a:gd name="T33" fmla="*/ 10 h 12"/>
                <a:gd name="T34" fmla="*/ 2 w 6"/>
                <a:gd name="T35" fmla="*/ 12 h 12"/>
                <a:gd name="T36" fmla="*/ 4 w 6"/>
                <a:gd name="T3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12">
                  <a:moveTo>
                    <a:pt x="4" y="12"/>
                  </a:moveTo>
                  <a:lnTo>
                    <a:pt x="4" y="10"/>
                  </a:lnTo>
                  <a:lnTo>
                    <a:pt x="6" y="10"/>
                  </a:lnTo>
                  <a:lnTo>
                    <a:pt x="6" y="8"/>
                  </a:lnTo>
                  <a:lnTo>
                    <a:pt x="6" y="6"/>
                  </a:lnTo>
                  <a:lnTo>
                    <a:pt x="6" y="4"/>
                  </a:lnTo>
                  <a:lnTo>
                    <a:pt x="6" y="2"/>
                  </a:lnTo>
                  <a:lnTo>
                    <a:pt x="4" y="2"/>
                  </a:lnTo>
                  <a:lnTo>
                    <a:pt x="4" y="0"/>
                  </a:lnTo>
                  <a:lnTo>
                    <a:pt x="2" y="0"/>
                  </a:lnTo>
                  <a:lnTo>
                    <a:pt x="2" y="2"/>
                  </a:lnTo>
                  <a:lnTo>
                    <a:pt x="0" y="2"/>
                  </a:lnTo>
                  <a:lnTo>
                    <a:pt x="0" y="4"/>
                  </a:lnTo>
                  <a:lnTo>
                    <a:pt x="0" y="6"/>
                  </a:lnTo>
                  <a:lnTo>
                    <a:pt x="0" y="8"/>
                  </a:lnTo>
                  <a:lnTo>
                    <a:pt x="0" y="10"/>
                  </a:lnTo>
                  <a:lnTo>
                    <a:pt x="2" y="10"/>
                  </a:lnTo>
                  <a:lnTo>
                    <a:pt x="2" y="12"/>
                  </a:lnTo>
                  <a:lnTo>
                    <a:pt x="4" y="1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 name="Freeform 6"/>
            <p:cNvSpPr>
              <a:spLocks/>
            </p:cNvSpPr>
            <p:nvPr/>
          </p:nvSpPr>
          <p:spPr bwMode="auto">
            <a:xfrm>
              <a:off x="5064" y="1456"/>
              <a:ext cx="9" cy="15"/>
            </a:xfrm>
            <a:custGeom>
              <a:avLst/>
              <a:gdLst>
                <a:gd name="T0" fmla="*/ 4 w 8"/>
                <a:gd name="T1" fmla="*/ 13 h 13"/>
                <a:gd name="T2" fmla="*/ 6 w 8"/>
                <a:gd name="T3" fmla="*/ 13 h 13"/>
                <a:gd name="T4" fmla="*/ 8 w 8"/>
                <a:gd name="T5" fmla="*/ 13 h 13"/>
                <a:gd name="T6" fmla="*/ 8 w 8"/>
                <a:gd name="T7" fmla="*/ 11 h 13"/>
                <a:gd name="T8" fmla="*/ 8 w 8"/>
                <a:gd name="T9" fmla="*/ 9 h 13"/>
                <a:gd name="T10" fmla="*/ 8 w 8"/>
                <a:gd name="T11" fmla="*/ 6 h 13"/>
                <a:gd name="T12" fmla="*/ 8 w 8"/>
                <a:gd name="T13" fmla="*/ 4 h 13"/>
                <a:gd name="T14" fmla="*/ 8 w 8"/>
                <a:gd name="T15" fmla="*/ 2 h 13"/>
                <a:gd name="T16" fmla="*/ 8 w 8"/>
                <a:gd name="T17" fmla="*/ 0 h 13"/>
                <a:gd name="T18" fmla="*/ 6 w 8"/>
                <a:gd name="T19" fmla="*/ 0 h 13"/>
                <a:gd name="T20" fmla="*/ 4 w 8"/>
                <a:gd name="T21" fmla="*/ 0 h 13"/>
                <a:gd name="T22" fmla="*/ 2 w 8"/>
                <a:gd name="T23" fmla="*/ 0 h 13"/>
                <a:gd name="T24" fmla="*/ 2 w 8"/>
                <a:gd name="T25" fmla="*/ 2 h 13"/>
                <a:gd name="T26" fmla="*/ 0 w 8"/>
                <a:gd name="T27" fmla="*/ 2 h 13"/>
                <a:gd name="T28" fmla="*/ 0 w 8"/>
                <a:gd name="T29" fmla="*/ 4 h 13"/>
                <a:gd name="T30" fmla="*/ 0 w 8"/>
                <a:gd name="T31" fmla="*/ 6 h 13"/>
                <a:gd name="T32" fmla="*/ 0 w 8"/>
                <a:gd name="T33" fmla="*/ 9 h 13"/>
                <a:gd name="T34" fmla="*/ 2 w 8"/>
                <a:gd name="T35" fmla="*/ 9 h 13"/>
                <a:gd name="T36" fmla="*/ 2 w 8"/>
                <a:gd name="T37" fmla="*/ 11 h 13"/>
                <a:gd name="T38" fmla="*/ 2 w 8"/>
                <a:gd name="T39" fmla="*/ 13 h 13"/>
                <a:gd name="T40" fmla="*/ 4 w 8"/>
                <a:gd name="T4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3">
                  <a:moveTo>
                    <a:pt x="4" y="13"/>
                  </a:moveTo>
                  <a:lnTo>
                    <a:pt x="6" y="13"/>
                  </a:lnTo>
                  <a:lnTo>
                    <a:pt x="8" y="13"/>
                  </a:lnTo>
                  <a:lnTo>
                    <a:pt x="8" y="11"/>
                  </a:lnTo>
                  <a:lnTo>
                    <a:pt x="8" y="9"/>
                  </a:lnTo>
                  <a:lnTo>
                    <a:pt x="8" y="6"/>
                  </a:lnTo>
                  <a:lnTo>
                    <a:pt x="8" y="4"/>
                  </a:lnTo>
                  <a:lnTo>
                    <a:pt x="8" y="2"/>
                  </a:lnTo>
                  <a:lnTo>
                    <a:pt x="8" y="0"/>
                  </a:lnTo>
                  <a:lnTo>
                    <a:pt x="6" y="0"/>
                  </a:lnTo>
                  <a:lnTo>
                    <a:pt x="4" y="0"/>
                  </a:lnTo>
                  <a:lnTo>
                    <a:pt x="2" y="0"/>
                  </a:lnTo>
                  <a:lnTo>
                    <a:pt x="2" y="2"/>
                  </a:lnTo>
                  <a:lnTo>
                    <a:pt x="0" y="2"/>
                  </a:lnTo>
                  <a:lnTo>
                    <a:pt x="0" y="4"/>
                  </a:lnTo>
                  <a:lnTo>
                    <a:pt x="0" y="6"/>
                  </a:lnTo>
                  <a:lnTo>
                    <a:pt x="0" y="9"/>
                  </a:lnTo>
                  <a:lnTo>
                    <a:pt x="2" y="9"/>
                  </a:lnTo>
                  <a:lnTo>
                    <a:pt x="2" y="11"/>
                  </a:lnTo>
                  <a:lnTo>
                    <a:pt x="2" y="13"/>
                  </a:lnTo>
                  <a:lnTo>
                    <a:pt x="4" y="1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4" name="Freeform 7"/>
            <p:cNvSpPr>
              <a:spLocks/>
            </p:cNvSpPr>
            <p:nvPr/>
          </p:nvSpPr>
          <p:spPr bwMode="auto">
            <a:xfrm>
              <a:off x="5011" y="1510"/>
              <a:ext cx="16" cy="14"/>
            </a:xfrm>
            <a:custGeom>
              <a:avLst/>
              <a:gdLst>
                <a:gd name="T0" fmla="*/ 8 w 15"/>
                <a:gd name="T1" fmla="*/ 12 h 12"/>
                <a:gd name="T2" fmla="*/ 10 w 15"/>
                <a:gd name="T3" fmla="*/ 12 h 12"/>
                <a:gd name="T4" fmla="*/ 10 w 15"/>
                <a:gd name="T5" fmla="*/ 10 h 12"/>
                <a:gd name="T6" fmla="*/ 12 w 15"/>
                <a:gd name="T7" fmla="*/ 10 h 12"/>
                <a:gd name="T8" fmla="*/ 15 w 15"/>
                <a:gd name="T9" fmla="*/ 10 h 12"/>
                <a:gd name="T10" fmla="*/ 15 w 15"/>
                <a:gd name="T11" fmla="*/ 8 h 12"/>
                <a:gd name="T12" fmla="*/ 15 w 15"/>
                <a:gd name="T13" fmla="*/ 6 h 12"/>
                <a:gd name="T14" fmla="*/ 15 w 15"/>
                <a:gd name="T15" fmla="*/ 4 h 12"/>
                <a:gd name="T16" fmla="*/ 15 w 15"/>
                <a:gd name="T17" fmla="*/ 2 h 12"/>
                <a:gd name="T18" fmla="*/ 12 w 15"/>
                <a:gd name="T19" fmla="*/ 2 h 12"/>
                <a:gd name="T20" fmla="*/ 12 w 15"/>
                <a:gd name="T21" fmla="*/ 0 h 12"/>
                <a:gd name="T22" fmla="*/ 10 w 15"/>
                <a:gd name="T23" fmla="*/ 0 h 12"/>
                <a:gd name="T24" fmla="*/ 8 w 15"/>
                <a:gd name="T25" fmla="*/ 0 h 12"/>
                <a:gd name="T26" fmla="*/ 6 w 15"/>
                <a:gd name="T27" fmla="*/ 0 h 12"/>
                <a:gd name="T28" fmla="*/ 4 w 15"/>
                <a:gd name="T29" fmla="*/ 0 h 12"/>
                <a:gd name="T30" fmla="*/ 4 w 15"/>
                <a:gd name="T31" fmla="*/ 2 h 12"/>
                <a:gd name="T32" fmla="*/ 2 w 15"/>
                <a:gd name="T33" fmla="*/ 2 h 12"/>
                <a:gd name="T34" fmla="*/ 2 w 15"/>
                <a:gd name="T35" fmla="*/ 4 h 12"/>
                <a:gd name="T36" fmla="*/ 0 w 15"/>
                <a:gd name="T37" fmla="*/ 6 h 12"/>
                <a:gd name="T38" fmla="*/ 2 w 15"/>
                <a:gd name="T39" fmla="*/ 6 h 12"/>
                <a:gd name="T40" fmla="*/ 2 w 15"/>
                <a:gd name="T41" fmla="*/ 8 h 12"/>
                <a:gd name="T42" fmla="*/ 2 w 15"/>
                <a:gd name="T43" fmla="*/ 10 h 12"/>
                <a:gd name="T44" fmla="*/ 4 w 15"/>
                <a:gd name="T45" fmla="*/ 10 h 12"/>
                <a:gd name="T46" fmla="*/ 4 w 15"/>
                <a:gd name="T47" fmla="*/ 12 h 12"/>
                <a:gd name="T48" fmla="*/ 6 w 15"/>
                <a:gd name="T49" fmla="*/ 12 h 12"/>
                <a:gd name="T50" fmla="*/ 8 w 15"/>
                <a:gd name="T5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 h="12">
                  <a:moveTo>
                    <a:pt x="8" y="12"/>
                  </a:moveTo>
                  <a:lnTo>
                    <a:pt x="10" y="12"/>
                  </a:lnTo>
                  <a:lnTo>
                    <a:pt x="10" y="10"/>
                  </a:lnTo>
                  <a:lnTo>
                    <a:pt x="12" y="10"/>
                  </a:lnTo>
                  <a:lnTo>
                    <a:pt x="15" y="10"/>
                  </a:lnTo>
                  <a:lnTo>
                    <a:pt x="15" y="8"/>
                  </a:lnTo>
                  <a:lnTo>
                    <a:pt x="15" y="6"/>
                  </a:lnTo>
                  <a:lnTo>
                    <a:pt x="15" y="4"/>
                  </a:lnTo>
                  <a:lnTo>
                    <a:pt x="15" y="2"/>
                  </a:lnTo>
                  <a:lnTo>
                    <a:pt x="12" y="2"/>
                  </a:lnTo>
                  <a:lnTo>
                    <a:pt x="12" y="0"/>
                  </a:lnTo>
                  <a:lnTo>
                    <a:pt x="10" y="0"/>
                  </a:lnTo>
                  <a:lnTo>
                    <a:pt x="8" y="0"/>
                  </a:lnTo>
                  <a:lnTo>
                    <a:pt x="6" y="0"/>
                  </a:lnTo>
                  <a:lnTo>
                    <a:pt x="4" y="0"/>
                  </a:lnTo>
                  <a:lnTo>
                    <a:pt x="4" y="2"/>
                  </a:lnTo>
                  <a:lnTo>
                    <a:pt x="2" y="2"/>
                  </a:lnTo>
                  <a:lnTo>
                    <a:pt x="2" y="4"/>
                  </a:lnTo>
                  <a:lnTo>
                    <a:pt x="0" y="6"/>
                  </a:lnTo>
                  <a:lnTo>
                    <a:pt x="2" y="6"/>
                  </a:lnTo>
                  <a:lnTo>
                    <a:pt x="2" y="8"/>
                  </a:lnTo>
                  <a:lnTo>
                    <a:pt x="2" y="10"/>
                  </a:lnTo>
                  <a:lnTo>
                    <a:pt x="4" y="10"/>
                  </a:lnTo>
                  <a:lnTo>
                    <a:pt x="4" y="12"/>
                  </a:lnTo>
                  <a:lnTo>
                    <a:pt x="6" y="12"/>
                  </a:lnTo>
                  <a:lnTo>
                    <a:pt x="8" y="1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 name="Freeform 8"/>
            <p:cNvSpPr>
              <a:spLocks/>
            </p:cNvSpPr>
            <p:nvPr/>
          </p:nvSpPr>
          <p:spPr bwMode="auto">
            <a:xfrm>
              <a:off x="4982" y="1526"/>
              <a:ext cx="15" cy="9"/>
            </a:xfrm>
            <a:custGeom>
              <a:avLst/>
              <a:gdLst>
                <a:gd name="T0" fmla="*/ 6 w 13"/>
                <a:gd name="T1" fmla="*/ 8 h 8"/>
                <a:gd name="T2" fmla="*/ 9 w 13"/>
                <a:gd name="T3" fmla="*/ 8 h 8"/>
                <a:gd name="T4" fmla="*/ 11 w 13"/>
                <a:gd name="T5" fmla="*/ 8 h 8"/>
                <a:gd name="T6" fmla="*/ 11 w 13"/>
                <a:gd name="T7" fmla="*/ 6 h 8"/>
                <a:gd name="T8" fmla="*/ 13 w 13"/>
                <a:gd name="T9" fmla="*/ 6 h 8"/>
                <a:gd name="T10" fmla="*/ 13 w 13"/>
                <a:gd name="T11" fmla="*/ 4 h 8"/>
                <a:gd name="T12" fmla="*/ 13 w 13"/>
                <a:gd name="T13" fmla="*/ 2 h 8"/>
                <a:gd name="T14" fmla="*/ 11 w 13"/>
                <a:gd name="T15" fmla="*/ 2 h 8"/>
                <a:gd name="T16" fmla="*/ 11 w 13"/>
                <a:gd name="T17" fmla="*/ 0 h 8"/>
                <a:gd name="T18" fmla="*/ 9 w 13"/>
                <a:gd name="T19" fmla="*/ 0 h 8"/>
                <a:gd name="T20" fmla="*/ 6 w 13"/>
                <a:gd name="T21" fmla="*/ 0 h 8"/>
                <a:gd name="T22" fmla="*/ 4 w 13"/>
                <a:gd name="T23" fmla="*/ 0 h 8"/>
                <a:gd name="T24" fmla="*/ 2 w 13"/>
                <a:gd name="T25" fmla="*/ 0 h 8"/>
                <a:gd name="T26" fmla="*/ 2 w 13"/>
                <a:gd name="T27" fmla="*/ 2 h 8"/>
                <a:gd name="T28" fmla="*/ 0 w 13"/>
                <a:gd name="T29" fmla="*/ 2 h 8"/>
                <a:gd name="T30" fmla="*/ 0 w 13"/>
                <a:gd name="T31" fmla="*/ 4 h 8"/>
                <a:gd name="T32" fmla="*/ 0 w 13"/>
                <a:gd name="T33" fmla="*/ 6 h 8"/>
                <a:gd name="T34" fmla="*/ 2 w 13"/>
                <a:gd name="T35" fmla="*/ 6 h 8"/>
                <a:gd name="T36" fmla="*/ 2 w 13"/>
                <a:gd name="T37" fmla="*/ 8 h 8"/>
                <a:gd name="T38" fmla="*/ 4 w 13"/>
                <a:gd name="T39" fmla="*/ 8 h 8"/>
                <a:gd name="T40" fmla="*/ 6 w 13"/>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8">
                  <a:moveTo>
                    <a:pt x="6" y="8"/>
                  </a:moveTo>
                  <a:lnTo>
                    <a:pt x="9" y="8"/>
                  </a:lnTo>
                  <a:lnTo>
                    <a:pt x="11" y="8"/>
                  </a:lnTo>
                  <a:lnTo>
                    <a:pt x="11" y="6"/>
                  </a:lnTo>
                  <a:lnTo>
                    <a:pt x="13" y="6"/>
                  </a:lnTo>
                  <a:lnTo>
                    <a:pt x="13" y="4"/>
                  </a:lnTo>
                  <a:lnTo>
                    <a:pt x="13" y="2"/>
                  </a:lnTo>
                  <a:lnTo>
                    <a:pt x="11" y="2"/>
                  </a:lnTo>
                  <a:lnTo>
                    <a:pt x="11" y="0"/>
                  </a:lnTo>
                  <a:lnTo>
                    <a:pt x="9" y="0"/>
                  </a:lnTo>
                  <a:lnTo>
                    <a:pt x="6" y="0"/>
                  </a:lnTo>
                  <a:lnTo>
                    <a:pt x="4" y="0"/>
                  </a:lnTo>
                  <a:lnTo>
                    <a:pt x="2" y="0"/>
                  </a:lnTo>
                  <a:lnTo>
                    <a:pt x="2" y="2"/>
                  </a:lnTo>
                  <a:lnTo>
                    <a:pt x="0" y="2"/>
                  </a:lnTo>
                  <a:lnTo>
                    <a:pt x="0" y="4"/>
                  </a:lnTo>
                  <a:lnTo>
                    <a:pt x="0" y="6"/>
                  </a:lnTo>
                  <a:lnTo>
                    <a:pt x="2" y="6"/>
                  </a:lnTo>
                  <a:lnTo>
                    <a:pt x="2" y="8"/>
                  </a:lnTo>
                  <a:lnTo>
                    <a:pt x="4" y="8"/>
                  </a:lnTo>
                  <a:lnTo>
                    <a:pt x="6" y="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 name="Freeform 25"/>
            <p:cNvSpPr>
              <a:spLocks noEditPoints="1"/>
            </p:cNvSpPr>
            <p:nvPr/>
          </p:nvSpPr>
          <p:spPr bwMode="auto">
            <a:xfrm>
              <a:off x="4704" y="1533"/>
              <a:ext cx="248" cy="282"/>
            </a:xfrm>
            <a:custGeom>
              <a:avLst/>
              <a:gdLst>
                <a:gd name="T0" fmla="*/ 4 w 221"/>
                <a:gd name="T1" fmla="*/ 207 h 252"/>
                <a:gd name="T2" fmla="*/ 0 w 221"/>
                <a:gd name="T3" fmla="*/ 219 h 252"/>
                <a:gd name="T4" fmla="*/ 15 w 221"/>
                <a:gd name="T5" fmla="*/ 240 h 252"/>
                <a:gd name="T6" fmla="*/ 25 w 221"/>
                <a:gd name="T7" fmla="*/ 252 h 252"/>
                <a:gd name="T8" fmla="*/ 35 w 221"/>
                <a:gd name="T9" fmla="*/ 234 h 252"/>
                <a:gd name="T10" fmla="*/ 35 w 221"/>
                <a:gd name="T11" fmla="*/ 221 h 252"/>
                <a:gd name="T12" fmla="*/ 17 w 221"/>
                <a:gd name="T13" fmla="*/ 209 h 252"/>
                <a:gd name="T14" fmla="*/ 4 w 221"/>
                <a:gd name="T15" fmla="*/ 207 h 252"/>
                <a:gd name="T16" fmla="*/ 17 w 221"/>
                <a:gd name="T17" fmla="*/ 188 h 252"/>
                <a:gd name="T18" fmla="*/ 11 w 221"/>
                <a:gd name="T19" fmla="*/ 197 h 252"/>
                <a:gd name="T20" fmla="*/ 25 w 221"/>
                <a:gd name="T21" fmla="*/ 203 h 252"/>
                <a:gd name="T22" fmla="*/ 35 w 221"/>
                <a:gd name="T23" fmla="*/ 197 h 252"/>
                <a:gd name="T24" fmla="*/ 52 w 221"/>
                <a:gd name="T25" fmla="*/ 193 h 252"/>
                <a:gd name="T26" fmla="*/ 73 w 221"/>
                <a:gd name="T27" fmla="*/ 188 h 252"/>
                <a:gd name="T28" fmla="*/ 77 w 221"/>
                <a:gd name="T29" fmla="*/ 201 h 252"/>
                <a:gd name="T30" fmla="*/ 89 w 221"/>
                <a:gd name="T31" fmla="*/ 203 h 252"/>
                <a:gd name="T32" fmla="*/ 104 w 221"/>
                <a:gd name="T33" fmla="*/ 193 h 252"/>
                <a:gd name="T34" fmla="*/ 118 w 221"/>
                <a:gd name="T35" fmla="*/ 188 h 252"/>
                <a:gd name="T36" fmla="*/ 149 w 221"/>
                <a:gd name="T37" fmla="*/ 164 h 252"/>
                <a:gd name="T38" fmla="*/ 159 w 221"/>
                <a:gd name="T39" fmla="*/ 139 h 252"/>
                <a:gd name="T40" fmla="*/ 157 w 221"/>
                <a:gd name="T41" fmla="*/ 120 h 252"/>
                <a:gd name="T42" fmla="*/ 166 w 221"/>
                <a:gd name="T43" fmla="*/ 106 h 252"/>
                <a:gd name="T44" fmla="*/ 161 w 221"/>
                <a:gd name="T45" fmla="*/ 75 h 252"/>
                <a:gd name="T46" fmla="*/ 137 w 221"/>
                <a:gd name="T47" fmla="*/ 93 h 252"/>
                <a:gd name="T48" fmla="*/ 130 w 221"/>
                <a:gd name="T49" fmla="*/ 124 h 252"/>
                <a:gd name="T50" fmla="*/ 106 w 221"/>
                <a:gd name="T51" fmla="*/ 153 h 252"/>
                <a:gd name="T52" fmla="*/ 81 w 221"/>
                <a:gd name="T53" fmla="*/ 172 h 252"/>
                <a:gd name="T54" fmla="*/ 56 w 221"/>
                <a:gd name="T55" fmla="*/ 172 h 252"/>
                <a:gd name="T56" fmla="*/ 33 w 221"/>
                <a:gd name="T57" fmla="*/ 178 h 252"/>
                <a:gd name="T58" fmla="*/ 17 w 221"/>
                <a:gd name="T59" fmla="*/ 188 h 252"/>
                <a:gd name="T60" fmla="*/ 42 w 221"/>
                <a:gd name="T61" fmla="*/ 201 h 252"/>
                <a:gd name="T62" fmla="*/ 31 w 221"/>
                <a:gd name="T63" fmla="*/ 211 h 252"/>
                <a:gd name="T64" fmla="*/ 42 w 221"/>
                <a:gd name="T65" fmla="*/ 215 h 252"/>
                <a:gd name="T66" fmla="*/ 52 w 221"/>
                <a:gd name="T67" fmla="*/ 209 h 252"/>
                <a:gd name="T68" fmla="*/ 60 w 221"/>
                <a:gd name="T69" fmla="*/ 203 h 252"/>
                <a:gd name="T70" fmla="*/ 42 w 221"/>
                <a:gd name="T71" fmla="*/ 201 h 252"/>
                <a:gd name="T72" fmla="*/ 176 w 221"/>
                <a:gd name="T73" fmla="*/ 2 h 252"/>
                <a:gd name="T74" fmla="*/ 164 w 221"/>
                <a:gd name="T75" fmla="*/ 0 h 252"/>
                <a:gd name="T76" fmla="*/ 159 w 221"/>
                <a:gd name="T77" fmla="*/ 23 h 252"/>
                <a:gd name="T78" fmla="*/ 141 w 221"/>
                <a:gd name="T79" fmla="*/ 50 h 252"/>
                <a:gd name="T80" fmla="*/ 143 w 221"/>
                <a:gd name="T81" fmla="*/ 56 h 252"/>
                <a:gd name="T82" fmla="*/ 174 w 221"/>
                <a:gd name="T83" fmla="*/ 56 h 252"/>
                <a:gd name="T84" fmla="*/ 180 w 221"/>
                <a:gd name="T85" fmla="*/ 58 h 252"/>
                <a:gd name="T86" fmla="*/ 188 w 221"/>
                <a:gd name="T87" fmla="*/ 58 h 252"/>
                <a:gd name="T88" fmla="*/ 205 w 221"/>
                <a:gd name="T89" fmla="*/ 42 h 252"/>
                <a:gd name="T90" fmla="*/ 221 w 221"/>
                <a:gd name="T91" fmla="*/ 29 h 252"/>
                <a:gd name="T92" fmla="*/ 219 w 221"/>
                <a:gd name="T93" fmla="*/ 17 h 252"/>
                <a:gd name="T94" fmla="*/ 207 w 221"/>
                <a:gd name="T95" fmla="*/ 23 h 252"/>
                <a:gd name="T96" fmla="*/ 176 w 221"/>
                <a:gd name="T97" fmla="*/ 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 h="252">
                  <a:moveTo>
                    <a:pt x="4" y="207"/>
                  </a:moveTo>
                  <a:lnTo>
                    <a:pt x="0" y="219"/>
                  </a:lnTo>
                  <a:lnTo>
                    <a:pt x="15" y="240"/>
                  </a:lnTo>
                  <a:lnTo>
                    <a:pt x="25" y="252"/>
                  </a:lnTo>
                  <a:lnTo>
                    <a:pt x="35" y="234"/>
                  </a:lnTo>
                  <a:lnTo>
                    <a:pt x="35" y="221"/>
                  </a:lnTo>
                  <a:lnTo>
                    <a:pt x="17" y="209"/>
                  </a:lnTo>
                  <a:lnTo>
                    <a:pt x="4" y="207"/>
                  </a:lnTo>
                  <a:close/>
                  <a:moveTo>
                    <a:pt x="17" y="188"/>
                  </a:moveTo>
                  <a:lnTo>
                    <a:pt x="11" y="197"/>
                  </a:lnTo>
                  <a:lnTo>
                    <a:pt x="25" y="203"/>
                  </a:lnTo>
                  <a:lnTo>
                    <a:pt x="35" y="197"/>
                  </a:lnTo>
                  <a:lnTo>
                    <a:pt x="52" y="193"/>
                  </a:lnTo>
                  <a:lnTo>
                    <a:pt x="73" y="188"/>
                  </a:lnTo>
                  <a:lnTo>
                    <a:pt x="77" y="201"/>
                  </a:lnTo>
                  <a:lnTo>
                    <a:pt x="89" y="203"/>
                  </a:lnTo>
                  <a:lnTo>
                    <a:pt x="104" y="193"/>
                  </a:lnTo>
                  <a:lnTo>
                    <a:pt x="118" y="188"/>
                  </a:lnTo>
                  <a:lnTo>
                    <a:pt x="149" y="164"/>
                  </a:lnTo>
                  <a:lnTo>
                    <a:pt x="159" y="139"/>
                  </a:lnTo>
                  <a:lnTo>
                    <a:pt x="157" y="120"/>
                  </a:lnTo>
                  <a:lnTo>
                    <a:pt x="166" y="106"/>
                  </a:lnTo>
                  <a:lnTo>
                    <a:pt x="161" y="75"/>
                  </a:lnTo>
                  <a:lnTo>
                    <a:pt x="137" y="93"/>
                  </a:lnTo>
                  <a:lnTo>
                    <a:pt x="130" y="124"/>
                  </a:lnTo>
                  <a:lnTo>
                    <a:pt x="106" y="153"/>
                  </a:lnTo>
                  <a:lnTo>
                    <a:pt x="81" y="172"/>
                  </a:lnTo>
                  <a:lnTo>
                    <a:pt x="56" y="172"/>
                  </a:lnTo>
                  <a:lnTo>
                    <a:pt x="33" y="178"/>
                  </a:lnTo>
                  <a:lnTo>
                    <a:pt x="17" y="188"/>
                  </a:lnTo>
                  <a:close/>
                  <a:moveTo>
                    <a:pt x="42" y="201"/>
                  </a:moveTo>
                  <a:lnTo>
                    <a:pt x="31" y="211"/>
                  </a:lnTo>
                  <a:lnTo>
                    <a:pt x="42" y="215"/>
                  </a:lnTo>
                  <a:lnTo>
                    <a:pt x="52" y="209"/>
                  </a:lnTo>
                  <a:lnTo>
                    <a:pt x="60" y="203"/>
                  </a:lnTo>
                  <a:lnTo>
                    <a:pt x="42" y="201"/>
                  </a:lnTo>
                  <a:close/>
                  <a:moveTo>
                    <a:pt x="176" y="2"/>
                  </a:moveTo>
                  <a:lnTo>
                    <a:pt x="164" y="0"/>
                  </a:lnTo>
                  <a:lnTo>
                    <a:pt x="159" y="23"/>
                  </a:lnTo>
                  <a:lnTo>
                    <a:pt x="141" y="50"/>
                  </a:lnTo>
                  <a:lnTo>
                    <a:pt x="143" y="56"/>
                  </a:lnTo>
                  <a:lnTo>
                    <a:pt x="174" y="56"/>
                  </a:lnTo>
                  <a:lnTo>
                    <a:pt x="180" y="58"/>
                  </a:lnTo>
                  <a:lnTo>
                    <a:pt x="188" y="58"/>
                  </a:lnTo>
                  <a:lnTo>
                    <a:pt x="205" y="42"/>
                  </a:lnTo>
                  <a:lnTo>
                    <a:pt x="221" y="29"/>
                  </a:lnTo>
                  <a:lnTo>
                    <a:pt x="219" y="17"/>
                  </a:lnTo>
                  <a:lnTo>
                    <a:pt x="207" y="23"/>
                  </a:lnTo>
                  <a:lnTo>
                    <a:pt x="176" y="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7" name="Freeform 69"/>
            <p:cNvSpPr>
              <a:spLocks/>
            </p:cNvSpPr>
            <p:nvPr/>
          </p:nvSpPr>
          <p:spPr bwMode="auto">
            <a:xfrm>
              <a:off x="1603" y="2661"/>
              <a:ext cx="212" cy="240"/>
            </a:xfrm>
            <a:custGeom>
              <a:avLst/>
              <a:gdLst>
                <a:gd name="T0" fmla="*/ 0 w 190"/>
                <a:gd name="T1" fmla="*/ 101 h 214"/>
                <a:gd name="T2" fmla="*/ 4 w 190"/>
                <a:gd name="T3" fmla="*/ 99 h 214"/>
                <a:gd name="T4" fmla="*/ 27 w 190"/>
                <a:gd name="T5" fmla="*/ 86 h 214"/>
                <a:gd name="T6" fmla="*/ 27 w 190"/>
                <a:gd name="T7" fmla="*/ 72 h 214"/>
                <a:gd name="T8" fmla="*/ 29 w 190"/>
                <a:gd name="T9" fmla="*/ 47 h 214"/>
                <a:gd name="T10" fmla="*/ 29 w 190"/>
                <a:gd name="T11" fmla="*/ 37 h 214"/>
                <a:gd name="T12" fmla="*/ 18 w 190"/>
                <a:gd name="T13" fmla="*/ 20 h 214"/>
                <a:gd name="T14" fmla="*/ 37 w 190"/>
                <a:gd name="T15" fmla="*/ 18 h 214"/>
                <a:gd name="T16" fmla="*/ 49 w 190"/>
                <a:gd name="T17" fmla="*/ 10 h 214"/>
                <a:gd name="T18" fmla="*/ 66 w 190"/>
                <a:gd name="T19" fmla="*/ 4 h 214"/>
                <a:gd name="T20" fmla="*/ 74 w 190"/>
                <a:gd name="T21" fmla="*/ 0 h 214"/>
                <a:gd name="T22" fmla="*/ 80 w 190"/>
                <a:gd name="T23" fmla="*/ 6 h 214"/>
                <a:gd name="T24" fmla="*/ 93 w 190"/>
                <a:gd name="T25" fmla="*/ 43 h 214"/>
                <a:gd name="T26" fmla="*/ 105 w 190"/>
                <a:gd name="T27" fmla="*/ 47 h 214"/>
                <a:gd name="T28" fmla="*/ 118 w 190"/>
                <a:gd name="T29" fmla="*/ 47 h 214"/>
                <a:gd name="T30" fmla="*/ 134 w 190"/>
                <a:gd name="T31" fmla="*/ 66 h 214"/>
                <a:gd name="T32" fmla="*/ 155 w 190"/>
                <a:gd name="T33" fmla="*/ 93 h 214"/>
                <a:gd name="T34" fmla="*/ 180 w 190"/>
                <a:gd name="T35" fmla="*/ 95 h 214"/>
                <a:gd name="T36" fmla="*/ 180 w 190"/>
                <a:gd name="T37" fmla="*/ 111 h 214"/>
                <a:gd name="T38" fmla="*/ 190 w 190"/>
                <a:gd name="T39" fmla="*/ 124 h 214"/>
                <a:gd name="T40" fmla="*/ 186 w 190"/>
                <a:gd name="T41" fmla="*/ 173 h 214"/>
                <a:gd name="T42" fmla="*/ 147 w 190"/>
                <a:gd name="T43" fmla="*/ 159 h 214"/>
                <a:gd name="T44" fmla="*/ 120 w 190"/>
                <a:gd name="T45" fmla="*/ 192 h 214"/>
                <a:gd name="T46" fmla="*/ 118 w 190"/>
                <a:gd name="T47" fmla="*/ 204 h 214"/>
                <a:gd name="T48" fmla="*/ 97 w 190"/>
                <a:gd name="T49" fmla="*/ 204 h 214"/>
                <a:gd name="T50" fmla="*/ 91 w 190"/>
                <a:gd name="T51" fmla="*/ 212 h 214"/>
                <a:gd name="T52" fmla="*/ 80 w 190"/>
                <a:gd name="T53" fmla="*/ 200 h 214"/>
                <a:gd name="T54" fmla="*/ 64 w 190"/>
                <a:gd name="T55" fmla="*/ 198 h 214"/>
                <a:gd name="T56" fmla="*/ 49 w 190"/>
                <a:gd name="T57" fmla="*/ 214 h 214"/>
                <a:gd name="T58" fmla="*/ 41 w 190"/>
                <a:gd name="T59" fmla="*/ 214 h 214"/>
                <a:gd name="T60" fmla="*/ 37 w 190"/>
                <a:gd name="T61" fmla="*/ 192 h 214"/>
                <a:gd name="T62" fmla="*/ 33 w 190"/>
                <a:gd name="T63" fmla="*/ 169 h 214"/>
                <a:gd name="T64" fmla="*/ 27 w 190"/>
                <a:gd name="T65" fmla="*/ 146 h 214"/>
                <a:gd name="T66" fmla="*/ 12 w 190"/>
                <a:gd name="T67" fmla="*/ 130 h 214"/>
                <a:gd name="T68" fmla="*/ 0 w 190"/>
                <a:gd name="T69" fmla="*/ 10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214">
                  <a:moveTo>
                    <a:pt x="0" y="101"/>
                  </a:moveTo>
                  <a:lnTo>
                    <a:pt x="4" y="99"/>
                  </a:lnTo>
                  <a:lnTo>
                    <a:pt x="27" y="86"/>
                  </a:lnTo>
                  <a:lnTo>
                    <a:pt x="27" y="72"/>
                  </a:lnTo>
                  <a:lnTo>
                    <a:pt x="29" y="47"/>
                  </a:lnTo>
                  <a:lnTo>
                    <a:pt x="29" y="37"/>
                  </a:lnTo>
                  <a:lnTo>
                    <a:pt x="18" y="20"/>
                  </a:lnTo>
                  <a:lnTo>
                    <a:pt x="37" y="18"/>
                  </a:lnTo>
                  <a:lnTo>
                    <a:pt x="49" y="10"/>
                  </a:lnTo>
                  <a:lnTo>
                    <a:pt x="66" y="4"/>
                  </a:lnTo>
                  <a:lnTo>
                    <a:pt x="74" y="0"/>
                  </a:lnTo>
                  <a:lnTo>
                    <a:pt x="80" y="6"/>
                  </a:lnTo>
                  <a:lnTo>
                    <a:pt x="93" y="43"/>
                  </a:lnTo>
                  <a:lnTo>
                    <a:pt x="105" y="47"/>
                  </a:lnTo>
                  <a:lnTo>
                    <a:pt x="118" y="47"/>
                  </a:lnTo>
                  <a:lnTo>
                    <a:pt x="134" y="66"/>
                  </a:lnTo>
                  <a:lnTo>
                    <a:pt x="155" y="93"/>
                  </a:lnTo>
                  <a:lnTo>
                    <a:pt x="180" y="95"/>
                  </a:lnTo>
                  <a:lnTo>
                    <a:pt x="180" y="111"/>
                  </a:lnTo>
                  <a:lnTo>
                    <a:pt x="190" y="124"/>
                  </a:lnTo>
                  <a:lnTo>
                    <a:pt x="186" y="173"/>
                  </a:lnTo>
                  <a:lnTo>
                    <a:pt x="147" y="159"/>
                  </a:lnTo>
                  <a:lnTo>
                    <a:pt x="120" y="192"/>
                  </a:lnTo>
                  <a:lnTo>
                    <a:pt x="118" y="204"/>
                  </a:lnTo>
                  <a:lnTo>
                    <a:pt x="97" y="204"/>
                  </a:lnTo>
                  <a:lnTo>
                    <a:pt x="91" y="212"/>
                  </a:lnTo>
                  <a:lnTo>
                    <a:pt x="80" y="200"/>
                  </a:lnTo>
                  <a:lnTo>
                    <a:pt x="64" y="198"/>
                  </a:lnTo>
                  <a:lnTo>
                    <a:pt x="49" y="214"/>
                  </a:lnTo>
                  <a:lnTo>
                    <a:pt x="41" y="214"/>
                  </a:lnTo>
                  <a:lnTo>
                    <a:pt x="37" y="192"/>
                  </a:lnTo>
                  <a:lnTo>
                    <a:pt x="33" y="169"/>
                  </a:lnTo>
                  <a:lnTo>
                    <a:pt x="27" y="146"/>
                  </a:lnTo>
                  <a:lnTo>
                    <a:pt x="12" y="130"/>
                  </a:lnTo>
                  <a:lnTo>
                    <a:pt x="0" y="10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 name="Freeform 71"/>
            <p:cNvSpPr>
              <a:spLocks/>
            </p:cNvSpPr>
            <p:nvPr/>
          </p:nvSpPr>
          <p:spPr bwMode="auto">
            <a:xfrm>
              <a:off x="1573" y="2274"/>
              <a:ext cx="210" cy="206"/>
            </a:xfrm>
            <a:custGeom>
              <a:avLst/>
              <a:gdLst>
                <a:gd name="T0" fmla="*/ 188 w 188"/>
                <a:gd name="T1" fmla="*/ 60 h 184"/>
                <a:gd name="T2" fmla="*/ 180 w 188"/>
                <a:gd name="T3" fmla="*/ 53 h 184"/>
                <a:gd name="T4" fmla="*/ 171 w 188"/>
                <a:gd name="T5" fmla="*/ 45 h 184"/>
                <a:gd name="T6" fmla="*/ 153 w 188"/>
                <a:gd name="T7" fmla="*/ 37 h 184"/>
                <a:gd name="T8" fmla="*/ 140 w 188"/>
                <a:gd name="T9" fmla="*/ 25 h 184"/>
                <a:gd name="T10" fmla="*/ 114 w 188"/>
                <a:gd name="T11" fmla="*/ 29 h 184"/>
                <a:gd name="T12" fmla="*/ 85 w 188"/>
                <a:gd name="T13" fmla="*/ 33 h 184"/>
                <a:gd name="T14" fmla="*/ 66 w 188"/>
                <a:gd name="T15" fmla="*/ 20 h 184"/>
                <a:gd name="T16" fmla="*/ 52 w 188"/>
                <a:gd name="T17" fmla="*/ 6 h 184"/>
                <a:gd name="T18" fmla="*/ 45 w 188"/>
                <a:gd name="T19" fmla="*/ 2 h 184"/>
                <a:gd name="T20" fmla="*/ 45 w 188"/>
                <a:gd name="T21" fmla="*/ 0 h 184"/>
                <a:gd name="T22" fmla="*/ 43 w 188"/>
                <a:gd name="T23" fmla="*/ 2 h 184"/>
                <a:gd name="T24" fmla="*/ 43 w 188"/>
                <a:gd name="T25" fmla="*/ 4 h 184"/>
                <a:gd name="T26" fmla="*/ 41 w 188"/>
                <a:gd name="T27" fmla="*/ 8 h 184"/>
                <a:gd name="T28" fmla="*/ 37 w 188"/>
                <a:gd name="T29" fmla="*/ 10 h 184"/>
                <a:gd name="T30" fmla="*/ 39 w 188"/>
                <a:gd name="T31" fmla="*/ 16 h 184"/>
                <a:gd name="T32" fmla="*/ 35 w 188"/>
                <a:gd name="T33" fmla="*/ 20 h 184"/>
                <a:gd name="T34" fmla="*/ 35 w 188"/>
                <a:gd name="T35" fmla="*/ 14 h 184"/>
                <a:gd name="T36" fmla="*/ 35 w 188"/>
                <a:gd name="T37" fmla="*/ 10 h 184"/>
                <a:gd name="T38" fmla="*/ 33 w 188"/>
                <a:gd name="T39" fmla="*/ 8 h 184"/>
                <a:gd name="T40" fmla="*/ 35 w 188"/>
                <a:gd name="T41" fmla="*/ 4 h 184"/>
                <a:gd name="T42" fmla="*/ 19 w 188"/>
                <a:gd name="T43" fmla="*/ 16 h 184"/>
                <a:gd name="T44" fmla="*/ 0 w 188"/>
                <a:gd name="T45" fmla="*/ 31 h 184"/>
                <a:gd name="T46" fmla="*/ 0 w 188"/>
                <a:gd name="T47" fmla="*/ 49 h 184"/>
                <a:gd name="T48" fmla="*/ 2 w 188"/>
                <a:gd name="T49" fmla="*/ 62 h 184"/>
                <a:gd name="T50" fmla="*/ 10 w 188"/>
                <a:gd name="T51" fmla="*/ 91 h 184"/>
                <a:gd name="T52" fmla="*/ 47 w 188"/>
                <a:gd name="T53" fmla="*/ 95 h 184"/>
                <a:gd name="T54" fmla="*/ 50 w 188"/>
                <a:gd name="T55" fmla="*/ 103 h 184"/>
                <a:gd name="T56" fmla="*/ 64 w 188"/>
                <a:gd name="T57" fmla="*/ 103 h 184"/>
                <a:gd name="T58" fmla="*/ 70 w 188"/>
                <a:gd name="T59" fmla="*/ 107 h 184"/>
                <a:gd name="T60" fmla="*/ 66 w 188"/>
                <a:gd name="T61" fmla="*/ 138 h 184"/>
                <a:gd name="T62" fmla="*/ 72 w 188"/>
                <a:gd name="T63" fmla="*/ 140 h 184"/>
                <a:gd name="T64" fmla="*/ 64 w 188"/>
                <a:gd name="T65" fmla="*/ 148 h 184"/>
                <a:gd name="T66" fmla="*/ 72 w 188"/>
                <a:gd name="T67" fmla="*/ 175 h 184"/>
                <a:gd name="T68" fmla="*/ 85 w 188"/>
                <a:gd name="T69" fmla="*/ 177 h 184"/>
                <a:gd name="T70" fmla="*/ 105 w 188"/>
                <a:gd name="T71" fmla="*/ 184 h 184"/>
                <a:gd name="T72" fmla="*/ 124 w 188"/>
                <a:gd name="T73" fmla="*/ 163 h 184"/>
                <a:gd name="T74" fmla="*/ 132 w 188"/>
                <a:gd name="T75" fmla="*/ 157 h 184"/>
                <a:gd name="T76" fmla="*/ 132 w 188"/>
                <a:gd name="T77" fmla="*/ 148 h 184"/>
                <a:gd name="T78" fmla="*/ 120 w 188"/>
                <a:gd name="T79" fmla="*/ 144 h 184"/>
                <a:gd name="T80" fmla="*/ 114 w 188"/>
                <a:gd name="T81" fmla="*/ 132 h 184"/>
                <a:gd name="T82" fmla="*/ 112 w 188"/>
                <a:gd name="T83" fmla="*/ 132 h 184"/>
                <a:gd name="T84" fmla="*/ 112 w 188"/>
                <a:gd name="T85" fmla="*/ 126 h 184"/>
                <a:gd name="T86" fmla="*/ 124 w 188"/>
                <a:gd name="T87" fmla="*/ 130 h 184"/>
                <a:gd name="T88" fmla="*/ 134 w 188"/>
                <a:gd name="T89" fmla="*/ 132 h 184"/>
                <a:gd name="T90" fmla="*/ 138 w 188"/>
                <a:gd name="T91" fmla="*/ 138 h 184"/>
                <a:gd name="T92" fmla="*/ 153 w 188"/>
                <a:gd name="T93" fmla="*/ 138 h 184"/>
                <a:gd name="T94" fmla="*/ 155 w 188"/>
                <a:gd name="T95" fmla="*/ 132 h 184"/>
                <a:gd name="T96" fmla="*/ 163 w 188"/>
                <a:gd name="T97" fmla="*/ 128 h 184"/>
                <a:gd name="T98" fmla="*/ 176 w 188"/>
                <a:gd name="T99" fmla="*/ 124 h 184"/>
                <a:gd name="T100" fmla="*/ 167 w 188"/>
                <a:gd name="T101" fmla="*/ 105 h 184"/>
                <a:gd name="T102" fmla="*/ 167 w 188"/>
                <a:gd name="T103" fmla="*/ 82 h 184"/>
                <a:gd name="T104" fmla="*/ 178 w 188"/>
                <a:gd name="T105" fmla="*/ 80 h 184"/>
                <a:gd name="T106" fmla="*/ 176 w 188"/>
                <a:gd name="T107" fmla="*/ 68 h 184"/>
                <a:gd name="T108" fmla="*/ 188 w 188"/>
                <a:gd name="T109" fmla="*/ 6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8" h="184">
                  <a:moveTo>
                    <a:pt x="188" y="60"/>
                  </a:moveTo>
                  <a:lnTo>
                    <a:pt x="180" y="53"/>
                  </a:lnTo>
                  <a:lnTo>
                    <a:pt x="171" y="45"/>
                  </a:lnTo>
                  <a:lnTo>
                    <a:pt x="153" y="37"/>
                  </a:lnTo>
                  <a:lnTo>
                    <a:pt x="140" y="25"/>
                  </a:lnTo>
                  <a:lnTo>
                    <a:pt x="114" y="29"/>
                  </a:lnTo>
                  <a:lnTo>
                    <a:pt x="85" y="33"/>
                  </a:lnTo>
                  <a:lnTo>
                    <a:pt x="66" y="20"/>
                  </a:lnTo>
                  <a:lnTo>
                    <a:pt x="52" y="6"/>
                  </a:lnTo>
                  <a:lnTo>
                    <a:pt x="45" y="2"/>
                  </a:lnTo>
                  <a:lnTo>
                    <a:pt x="45" y="0"/>
                  </a:lnTo>
                  <a:lnTo>
                    <a:pt x="43" y="2"/>
                  </a:lnTo>
                  <a:lnTo>
                    <a:pt x="43" y="4"/>
                  </a:lnTo>
                  <a:lnTo>
                    <a:pt x="41" y="8"/>
                  </a:lnTo>
                  <a:lnTo>
                    <a:pt x="37" y="10"/>
                  </a:lnTo>
                  <a:lnTo>
                    <a:pt x="39" y="16"/>
                  </a:lnTo>
                  <a:lnTo>
                    <a:pt x="35" y="20"/>
                  </a:lnTo>
                  <a:lnTo>
                    <a:pt x="35" y="14"/>
                  </a:lnTo>
                  <a:lnTo>
                    <a:pt x="35" y="10"/>
                  </a:lnTo>
                  <a:lnTo>
                    <a:pt x="33" y="8"/>
                  </a:lnTo>
                  <a:lnTo>
                    <a:pt x="35" y="4"/>
                  </a:lnTo>
                  <a:lnTo>
                    <a:pt x="19" y="16"/>
                  </a:lnTo>
                  <a:lnTo>
                    <a:pt x="0" y="31"/>
                  </a:lnTo>
                  <a:lnTo>
                    <a:pt x="0" y="49"/>
                  </a:lnTo>
                  <a:lnTo>
                    <a:pt x="2" y="62"/>
                  </a:lnTo>
                  <a:lnTo>
                    <a:pt x="10" y="91"/>
                  </a:lnTo>
                  <a:lnTo>
                    <a:pt x="47" y="95"/>
                  </a:lnTo>
                  <a:lnTo>
                    <a:pt x="50" y="103"/>
                  </a:lnTo>
                  <a:lnTo>
                    <a:pt x="64" y="103"/>
                  </a:lnTo>
                  <a:lnTo>
                    <a:pt x="70" y="107"/>
                  </a:lnTo>
                  <a:lnTo>
                    <a:pt x="66" y="138"/>
                  </a:lnTo>
                  <a:lnTo>
                    <a:pt x="72" y="140"/>
                  </a:lnTo>
                  <a:lnTo>
                    <a:pt x="64" y="148"/>
                  </a:lnTo>
                  <a:lnTo>
                    <a:pt x="72" y="175"/>
                  </a:lnTo>
                  <a:lnTo>
                    <a:pt x="85" y="177"/>
                  </a:lnTo>
                  <a:lnTo>
                    <a:pt x="105" y="184"/>
                  </a:lnTo>
                  <a:lnTo>
                    <a:pt x="124" y="163"/>
                  </a:lnTo>
                  <a:lnTo>
                    <a:pt x="132" y="157"/>
                  </a:lnTo>
                  <a:lnTo>
                    <a:pt x="132" y="148"/>
                  </a:lnTo>
                  <a:lnTo>
                    <a:pt x="120" y="144"/>
                  </a:lnTo>
                  <a:lnTo>
                    <a:pt x="114" y="132"/>
                  </a:lnTo>
                  <a:lnTo>
                    <a:pt x="112" y="132"/>
                  </a:lnTo>
                  <a:lnTo>
                    <a:pt x="112" y="126"/>
                  </a:lnTo>
                  <a:lnTo>
                    <a:pt x="124" y="130"/>
                  </a:lnTo>
                  <a:lnTo>
                    <a:pt x="134" y="132"/>
                  </a:lnTo>
                  <a:lnTo>
                    <a:pt x="138" y="138"/>
                  </a:lnTo>
                  <a:lnTo>
                    <a:pt x="153" y="138"/>
                  </a:lnTo>
                  <a:lnTo>
                    <a:pt x="155" y="132"/>
                  </a:lnTo>
                  <a:lnTo>
                    <a:pt x="163" y="128"/>
                  </a:lnTo>
                  <a:lnTo>
                    <a:pt x="176" y="124"/>
                  </a:lnTo>
                  <a:lnTo>
                    <a:pt x="167" y="105"/>
                  </a:lnTo>
                  <a:lnTo>
                    <a:pt x="167" y="82"/>
                  </a:lnTo>
                  <a:lnTo>
                    <a:pt x="178" y="80"/>
                  </a:lnTo>
                  <a:lnTo>
                    <a:pt x="176" y="68"/>
                  </a:lnTo>
                  <a:lnTo>
                    <a:pt x="188" y="6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 name="Freeform 72"/>
            <p:cNvSpPr>
              <a:spLocks/>
            </p:cNvSpPr>
            <p:nvPr/>
          </p:nvSpPr>
          <p:spPr bwMode="auto">
            <a:xfrm>
              <a:off x="1760" y="2341"/>
              <a:ext cx="60" cy="107"/>
            </a:xfrm>
            <a:custGeom>
              <a:avLst/>
              <a:gdLst>
                <a:gd name="T0" fmla="*/ 54 w 54"/>
                <a:gd name="T1" fmla="*/ 33 h 95"/>
                <a:gd name="T2" fmla="*/ 21 w 54"/>
                <a:gd name="T3" fmla="*/ 0 h 95"/>
                <a:gd name="T4" fmla="*/ 9 w 54"/>
                <a:gd name="T5" fmla="*/ 8 h 95"/>
                <a:gd name="T6" fmla="*/ 11 w 54"/>
                <a:gd name="T7" fmla="*/ 20 h 95"/>
                <a:gd name="T8" fmla="*/ 0 w 54"/>
                <a:gd name="T9" fmla="*/ 22 h 95"/>
                <a:gd name="T10" fmla="*/ 0 w 54"/>
                <a:gd name="T11" fmla="*/ 45 h 95"/>
                <a:gd name="T12" fmla="*/ 9 w 54"/>
                <a:gd name="T13" fmla="*/ 64 h 95"/>
                <a:gd name="T14" fmla="*/ 13 w 54"/>
                <a:gd name="T15" fmla="*/ 64 h 95"/>
                <a:gd name="T16" fmla="*/ 17 w 54"/>
                <a:gd name="T17" fmla="*/ 76 h 95"/>
                <a:gd name="T18" fmla="*/ 17 w 54"/>
                <a:gd name="T19" fmla="*/ 95 h 95"/>
                <a:gd name="T20" fmla="*/ 25 w 54"/>
                <a:gd name="T21" fmla="*/ 93 h 95"/>
                <a:gd name="T22" fmla="*/ 27 w 54"/>
                <a:gd name="T23" fmla="*/ 93 h 95"/>
                <a:gd name="T24" fmla="*/ 38 w 54"/>
                <a:gd name="T25" fmla="*/ 91 h 95"/>
                <a:gd name="T26" fmla="*/ 42 w 54"/>
                <a:gd name="T27" fmla="*/ 88 h 95"/>
                <a:gd name="T28" fmla="*/ 48 w 54"/>
                <a:gd name="T29" fmla="*/ 91 h 95"/>
                <a:gd name="T30" fmla="*/ 42 w 54"/>
                <a:gd name="T31" fmla="*/ 80 h 95"/>
                <a:gd name="T32" fmla="*/ 40 w 54"/>
                <a:gd name="T33" fmla="*/ 70 h 95"/>
                <a:gd name="T34" fmla="*/ 38 w 54"/>
                <a:gd name="T35" fmla="*/ 68 h 95"/>
                <a:gd name="T36" fmla="*/ 35 w 54"/>
                <a:gd name="T37" fmla="*/ 45 h 95"/>
                <a:gd name="T38" fmla="*/ 40 w 54"/>
                <a:gd name="T39" fmla="*/ 45 h 95"/>
                <a:gd name="T40" fmla="*/ 46 w 54"/>
                <a:gd name="T41" fmla="*/ 43 h 95"/>
                <a:gd name="T42" fmla="*/ 50 w 54"/>
                <a:gd name="T43" fmla="*/ 35 h 95"/>
                <a:gd name="T44" fmla="*/ 54 w 54"/>
                <a:gd name="T45" fmla="*/ 3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95">
                  <a:moveTo>
                    <a:pt x="54" y="33"/>
                  </a:moveTo>
                  <a:lnTo>
                    <a:pt x="21" y="0"/>
                  </a:lnTo>
                  <a:lnTo>
                    <a:pt x="9" y="8"/>
                  </a:lnTo>
                  <a:lnTo>
                    <a:pt x="11" y="20"/>
                  </a:lnTo>
                  <a:lnTo>
                    <a:pt x="0" y="22"/>
                  </a:lnTo>
                  <a:lnTo>
                    <a:pt x="0" y="45"/>
                  </a:lnTo>
                  <a:lnTo>
                    <a:pt x="9" y="64"/>
                  </a:lnTo>
                  <a:lnTo>
                    <a:pt x="13" y="64"/>
                  </a:lnTo>
                  <a:lnTo>
                    <a:pt x="17" y="76"/>
                  </a:lnTo>
                  <a:lnTo>
                    <a:pt x="17" y="95"/>
                  </a:lnTo>
                  <a:lnTo>
                    <a:pt x="25" y="93"/>
                  </a:lnTo>
                  <a:lnTo>
                    <a:pt x="27" y="93"/>
                  </a:lnTo>
                  <a:lnTo>
                    <a:pt x="38" y="91"/>
                  </a:lnTo>
                  <a:lnTo>
                    <a:pt x="42" y="88"/>
                  </a:lnTo>
                  <a:lnTo>
                    <a:pt x="48" y="91"/>
                  </a:lnTo>
                  <a:lnTo>
                    <a:pt x="42" y="80"/>
                  </a:lnTo>
                  <a:lnTo>
                    <a:pt x="40" y="70"/>
                  </a:lnTo>
                  <a:lnTo>
                    <a:pt x="38" y="68"/>
                  </a:lnTo>
                  <a:lnTo>
                    <a:pt x="35" y="45"/>
                  </a:lnTo>
                  <a:lnTo>
                    <a:pt x="40" y="45"/>
                  </a:lnTo>
                  <a:lnTo>
                    <a:pt x="46" y="43"/>
                  </a:lnTo>
                  <a:lnTo>
                    <a:pt x="50" y="35"/>
                  </a:lnTo>
                  <a:lnTo>
                    <a:pt x="54" y="3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0" name="Freeform 73"/>
            <p:cNvSpPr>
              <a:spLocks/>
            </p:cNvSpPr>
            <p:nvPr/>
          </p:nvSpPr>
          <p:spPr bwMode="auto">
            <a:xfrm>
              <a:off x="1798" y="2378"/>
              <a:ext cx="53" cy="66"/>
            </a:xfrm>
            <a:custGeom>
              <a:avLst/>
              <a:gdLst>
                <a:gd name="T0" fmla="*/ 19 w 46"/>
                <a:gd name="T1" fmla="*/ 0 h 58"/>
                <a:gd name="T2" fmla="*/ 46 w 46"/>
                <a:gd name="T3" fmla="*/ 8 h 58"/>
                <a:gd name="T4" fmla="*/ 46 w 46"/>
                <a:gd name="T5" fmla="*/ 14 h 58"/>
                <a:gd name="T6" fmla="*/ 38 w 46"/>
                <a:gd name="T7" fmla="*/ 22 h 58"/>
                <a:gd name="T8" fmla="*/ 40 w 46"/>
                <a:gd name="T9" fmla="*/ 31 h 58"/>
                <a:gd name="T10" fmla="*/ 44 w 46"/>
                <a:gd name="T11" fmla="*/ 39 h 58"/>
                <a:gd name="T12" fmla="*/ 40 w 46"/>
                <a:gd name="T13" fmla="*/ 49 h 58"/>
                <a:gd name="T14" fmla="*/ 38 w 46"/>
                <a:gd name="T15" fmla="*/ 53 h 58"/>
                <a:gd name="T16" fmla="*/ 31 w 46"/>
                <a:gd name="T17" fmla="*/ 51 h 58"/>
                <a:gd name="T18" fmla="*/ 27 w 46"/>
                <a:gd name="T19" fmla="*/ 53 h 58"/>
                <a:gd name="T20" fmla="*/ 19 w 46"/>
                <a:gd name="T21" fmla="*/ 53 h 58"/>
                <a:gd name="T22" fmla="*/ 17 w 46"/>
                <a:gd name="T23" fmla="*/ 55 h 58"/>
                <a:gd name="T24" fmla="*/ 19 w 46"/>
                <a:gd name="T25" fmla="*/ 58 h 58"/>
                <a:gd name="T26" fmla="*/ 13 w 46"/>
                <a:gd name="T27" fmla="*/ 58 h 58"/>
                <a:gd name="T28" fmla="*/ 7 w 46"/>
                <a:gd name="T29" fmla="*/ 47 h 58"/>
                <a:gd name="T30" fmla="*/ 5 w 46"/>
                <a:gd name="T31" fmla="*/ 37 h 58"/>
                <a:gd name="T32" fmla="*/ 3 w 46"/>
                <a:gd name="T33" fmla="*/ 35 h 58"/>
                <a:gd name="T34" fmla="*/ 0 w 46"/>
                <a:gd name="T35" fmla="*/ 12 h 58"/>
                <a:gd name="T36" fmla="*/ 5 w 46"/>
                <a:gd name="T37" fmla="*/ 12 h 58"/>
                <a:gd name="T38" fmla="*/ 11 w 46"/>
                <a:gd name="T39" fmla="*/ 10 h 58"/>
                <a:gd name="T40" fmla="*/ 15 w 46"/>
                <a:gd name="T41" fmla="*/ 2 h 58"/>
                <a:gd name="T42" fmla="*/ 19 w 46"/>
                <a:gd name="T4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8">
                  <a:moveTo>
                    <a:pt x="19" y="0"/>
                  </a:moveTo>
                  <a:lnTo>
                    <a:pt x="46" y="8"/>
                  </a:lnTo>
                  <a:lnTo>
                    <a:pt x="46" y="14"/>
                  </a:lnTo>
                  <a:lnTo>
                    <a:pt x="38" y="22"/>
                  </a:lnTo>
                  <a:lnTo>
                    <a:pt x="40" y="31"/>
                  </a:lnTo>
                  <a:lnTo>
                    <a:pt x="44" y="39"/>
                  </a:lnTo>
                  <a:lnTo>
                    <a:pt x="40" y="49"/>
                  </a:lnTo>
                  <a:lnTo>
                    <a:pt x="38" y="53"/>
                  </a:lnTo>
                  <a:lnTo>
                    <a:pt x="31" y="51"/>
                  </a:lnTo>
                  <a:lnTo>
                    <a:pt x="27" y="53"/>
                  </a:lnTo>
                  <a:lnTo>
                    <a:pt x="19" y="53"/>
                  </a:lnTo>
                  <a:lnTo>
                    <a:pt x="17" y="55"/>
                  </a:lnTo>
                  <a:lnTo>
                    <a:pt x="19" y="58"/>
                  </a:lnTo>
                  <a:lnTo>
                    <a:pt x="13" y="58"/>
                  </a:lnTo>
                  <a:lnTo>
                    <a:pt x="7" y="47"/>
                  </a:lnTo>
                  <a:lnTo>
                    <a:pt x="5" y="37"/>
                  </a:lnTo>
                  <a:lnTo>
                    <a:pt x="3" y="35"/>
                  </a:lnTo>
                  <a:lnTo>
                    <a:pt x="0" y="12"/>
                  </a:lnTo>
                  <a:lnTo>
                    <a:pt x="5" y="12"/>
                  </a:lnTo>
                  <a:lnTo>
                    <a:pt x="11" y="10"/>
                  </a:lnTo>
                  <a:lnTo>
                    <a:pt x="15" y="2"/>
                  </a:lnTo>
                  <a:lnTo>
                    <a:pt x="19"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1" name="Freeform 74"/>
            <p:cNvSpPr>
              <a:spLocks/>
            </p:cNvSpPr>
            <p:nvPr/>
          </p:nvSpPr>
          <p:spPr bwMode="auto">
            <a:xfrm>
              <a:off x="1842" y="2387"/>
              <a:ext cx="55" cy="51"/>
            </a:xfrm>
            <a:custGeom>
              <a:avLst/>
              <a:gdLst>
                <a:gd name="T0" fmla="*/ 49 w 49"/>
                <a:gd name="T1" fmla="*/ 19 h 45"/>
                <a:gd name="T2" fmla="*/ 33 w 49"/>
                <a:gd name="T3" fmla="*/ 10 h 45"/>
                <a:gd name="T4" fmla="*/ 8 w 49"/>
                <a:gd name="T5" fmla="*/ 0 h 45"/>
                <a:gd name="T6" fmla="*/ 8 w 49"/>
                <a:gd name="T7" fmla="*/ 2 h 45"/>
                <a:gd name="T8" fmla="*/ 8 w 49"/>
                <a:gd name="T9" fmla="*/ 6 h 45"/>
                <a:gd name="T10" fmla="*/ 0 w 49"/>
                <a:gd name="T11" fmla="*/ 14 h 45"/>
                <a:gd name="T12" fmla="*/ 2 w 49"/>
                <a:gd name="T13" fmla="*/ 23 h 45"/>
                <a:gd name="T14" fmla="*/ 6 w 49"/>
                <a:gd name="T15" fmla="*/ 31 h 45"/>
                <a:gd name="T16" fmla="*/ 2 w 49"/>
                <a:gd name="T17" fmla="*/ 41 h 45"/>
                <a:gd name="T18" fmla="*/ 0 w 49"/>
                <a:gd name="T19" fmla="*/ 45 h 45"/>
                <a:gd name="T20" fmla="*/ 6 w 49"/>
                <a:gd name="T21" fmla="*/ 45 h 45"/>
                <a:gd name="T22" fmla="*/ 12 w 49"/>
                <a:gd name="T23" fmla="*/ 43 h 45"/>
                <a:gd name="T24" fmla="*/ 16 w 49"/>
                <a:gd name="T25" fmla="*/ 43 h 45"/>
                <a:gd name="T26" fmla="*/ 22 w 49"/>
                <a:gd name="T27" fmla="*/ 45 h 45"/>
                <a:gd name="T28" fmla="*/ 27 w 49"/>
                <a:gd name="T29" fmla="*/ 45 h 45"/>
                <a:gd name="T30" fmla="*/ 31 w 49"/>
                <a:gd name="T31" fmla="*/ 43 h 45"/>
                <a:gd name="T32" fmla="*/ 37 w 49"/>
                <a:gd name="T33" fmla="*/ 31 h 45"/>
                <a:gd name="T34" fmla="*/ 43 w 49"/>
                <a:gd name="T35" fmla="*/ 25 h 45"/>
                <a:gd name="T36" fmla="*/ 49 w 49"/>
                <a:gd name="T37" fmla="*/ 1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45">
                  <a:moveTo>
                    <a:pt x="49" y="19"/>
                  </a:moveTo>
                  <a:lnTo>
                    <a:pt x="33" y="10"/>
                  </a:lnTo>
                  <a:lnTo>
                    <a:pt x="8" y="0"/>
                  </a:lnTo>
                  <a:lnTo>
                    <a:pt x="8" y="2"/>
                  </a:lnTo>
                  <a:lnTo>
                    <a:pt x="8" y="6"/>
                  </a:lnTo>
                  <a:lnTo>
                    <a:pt x="0" y="14"/>
                  </a:lnTo>
                  <a:lnTo>
                    <a:pt x="2" y="23"/>
                  </a:lnTo>
                  <a:lnTo>
                    <a:pt x="6" y="31"/>
                  </a:lnTo>
                  <a:lnTo>
                    <a:pt x="2" y="41"/>
                  </a:lnTo>
                  <a:lnTo>
                    <a:pt x="0" y="45"/>
                  </a:lnTo>
                  <a:lnTo>
                    <a:pt x="6" y="45"/>
                  </a:lnTo>
                  <a:lnTo>
                    <a:pt x="12" y="43"/>
                  </a:lnTo>
                  <a:lnTo>
                    <a:pt x="16" y="43"/>
                  </a:lnTo>
                  <a:lnTo>
                    <a:pt x="22" y="45"/>
                  </a:lnTo>
                  <a:lnTo>
                    <a:pt x="27" y="45"/>
                  </a:lnTo>
                  <a:lnTo>
                    <a:pt x="31" y="43"/>
                  </a:lnTo>
                  <a:lnTo>
                    <a:pt x="37" y="31"/>
                  </a:lnTo>
                  <a:lnTo>
                    <a:pt x="43" y="25"/>
                  </a:lnTo>
                  <a:lnTo>
                    <a:pt x="49" y="1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 name="Freeform 75"/>
            <p:cNvSpPr>
              <a:spLocks/>
            </p:cNvSpPr>
            <p:nvPr/>
          </p:nvSpPr>
          <p:spPr bwMode="auto">
            <a:xfrm>
              <a:off x="1474" y="2271"/>
              <a:ext cx="179" cy="290"/>
            </a:xfrm>
            <a:custGeom>
              <a:avLst/>
              <a:gdLst>
                <a:gd name="T0" fmla="*/ 134 w 159"/>
                <a:gd name="T1" fmla="*/ 206 h 258"/>
                <a:gd name="T2" fmla="*/ 137 w 159"/>
                <a:gd name="T3" fmla="*/ 227 h 258"/>
                <a:gd name="T4" fmla="*/ 128 w 159"/>
                <a:gd name="T5" fmla="*/ 258 h 258"/>
                <a:gd name="T6" fmla="*/ 120 w 159"/>
                <a:gd name="T7" fmla="*/ 258 h 258"/>
                <a:gd name="T8" fmla="*/ 126 w 159"/>
                <a:gd name="T9" fmla="*/ 241 h 258"/>
                <a:gd name="T10" fmla="*/ 122 w 159"/>
                <a:gd name="T11" fmla="*/ 235 h 258"/>
                <a:gd name="T12" fmla="*/ 103 w 159"/>
                <a:gd name="T13" fmla="*/ 233 h 258"/>
                <a:gd name="T14" fmla="*/ 87 w 159"/>
                <a:gd name="T15" fmla="*/ 217 h 258"/>
                <a:gd name="T16" fmla="*/ 54 w 159"/>
                <a:gd name="T17" fmla="*/ 202 h 258"/>
                <a:gd name="T18" fmla="*/ 42 w 159"/>
                <a:gd name="T19" fmla="*/ 196 h 258"/>
                <a:gd name="T20" fmla="*/ 27 w 159"/>
                <a:gd name="T21" fmla="*/ 184 h 258"/>
                <a:gd name="T22" fmla="*/ 0 w 159"/>
                <a:gd name="T23" fmla="*/ 177 h 258"/>
                <a:gd name="T24" fmla="*/ 4 w 159"/>
                <a:gd name="T25" fmla="*/ 171 h 258"/>
                <a:gd name="T26" fmla="*/ 11 w 159"/>
                <a:gd name="T27" fmla="*/ 165 h 258"/>
                <a:gd name="T28" fmla="*/ 15 w 159"/>
                <a:gd name="T29" fmla="*/ 153 h 258"/>
                <a:gd name="T30" fmla="*/ 19 w 159"/>
                <a:gd name="T31" fmla="*/ 122 h 258"/>
                <a:gd name="T32" fmla="*/ 21 w 159"/>
                <a:gd name="T33" fmla="*/ 78 h 258"/>
                <a:gd name="T34" fmla="*/ 21 w 159"/>
                <a:gd name="T35" fmla="*/ 70 h 258"/>
                <a:gd name="T36" fmla="*/ 23 w 159"/>
                <a:gd name="T37" fmla="*/ 66 h 258"/>
                <a:gd name="T38" fmla="*/ 21 w 159"/>
                <a:gd name="T39" fmla="*/ 58 h 258"/>
                <a:gd name="T40" fmla="*/ 35 w 159"/>
                <a:gd name="T41" fmla="*/ 53 h 258"/>
                <a:gd name="T42" fmla="*/ 48 w 159"/>
                <a:gd name="T43" fmla="*/ 35 h 258"/>
                <a:gd name="T44" fmla="*/ 54 w 159"/>
                <a:gd name="T45" fmla="*/ 24 h 258"/>
                <a:gd name="T46" fmla="*/ 72 w 159"/>
                <a:gd name="T47" fmla="*/ 22 h 258"/>
                <a:gd name="T48" fmla="*/ 81 w 159"/>
                <a:gd name="T49" fmla="*/ 14 h 258"/>
                <a:gd name="T50" fmla="*/ 91 w 159"/>
                <a:gd name="T51" fmla="*/ 8 h 258"/>
                <a:gd name="T52" fmla="*/ 101 w 159"/>
                <a:gd name="T53" fmla="*/ 6 h 258"/>
                <a:gd name="T54" fmla="*/ 120 w 159"/>
                <a:gd name="T55" fmla="*/ 0 h 258"/>
                <a:gd name="T56" fmla="*/ 124 w 159"/>
                <a:gd name="T57" fmla="*/ 4 h 258"/>
                <a:gd name="T58" fmla="*/ 122 w 159"/>
                <a:gd name="T59" fmla="*/ 4 h 258"/>
                <a:gd name="T60" fmla="*/ 106 w 159"/>
                <a:gd name="T61" fmla="*/ 18 h 258"/>
                <a:gd name="T62" fmla="*/ 87 w 159"/>
                <a:gd name="T63" fmla="*/ 33 h 258"/>
                <a:gd name="T64" fmla="*/ 87 w 159"/>
                <a:gd name="T65" fmla="*/ 51 h 258"/>
                <a:gd name="T66" fmla="*/ 89 w 159"/>
                <a:gd name="T67" fmla="*/ 64 h 258"/>
                <a:gd name="T68" fmla="*/ 97 w 159"/>
                <a:gd name="T69" fmla="*/ 93 h 258"/>
                <a:gd name="T70" fmla="*/ 134 w 159"/>
                <a:gd name="T71" fmla="*/ 97 h 258"/>
                <a:gd name="T72" fmla="*/ 137 w 159"/>
                <a:gd name="T73" fmla="*/ 105 h 258"/>
                <a:gd name="T74" fmla="*/ 151 w 159"/>
                <a:gd name="T75" fmla="*/ 105 h 258"/>
                <a:gd name="T76" fmla="*/ 157 w 159"/>
                <a:gd name="T77" fmla="*/ 109 h 258"/>
                <a:gd name="T78" fmla="*/ 153 w 159"/>
                <a:gd name="T79" fmla="*/ 140 h 258"/>
                <a:gd name="T80" fmla="*/ 159 w 159"/>
                <a:gd name="T81" fmla="*/ 142 h 258"/>
                <a:gd name="T82" fmla="*/ 151 w 159"/>
                <a:gd name="T83" fmla="*/ 150 h 258"/>
                <a:gd name="T84" fmla="*/ 159 w 159"/>
                <a:gd name="T85" fmla="*/ 177 h 258"/>
                <a:gd name="T86" fmla="*/ 157 w 159"/>
                <a:gd name="T87" fmla="*/ 177 h 258"/>
                <a:gd name="T88" fmla="*/ 153 w 159"/>
                <a:gd name="T89" fmla="*/ 167 h 258"/>
                <a:gd name="T90" fmla="*/ 128 w 159"/>
                <a:gd name="T91" fmla="*/ 171 h 258"/>
                <a:gd name="T92" fmla="*/ 130 w 159"/>
                <a:gd name="T93" fmla="*/ 179 h 258"/>
                <a:gd name="T94" fmla="*/ 137 w 159"/>
                <a:gd name="T95" fmla="*/ 179 h 258"/>
                <a:gd name="T96" fmla="*/ 139 w 159"/>
                <a:gd name="T97" fmla="*/ 190 h 258"/>
                <a:gd name="T98" fmla="*/ 130 w 159"/>
                <a:gd name="T99" fmla="*/ 188 h 258"/>
                <a:gd name="T100" fmla="*/ 130 w 159"/>
                <a:gd name="T101" fmla="*/ 198 h 258"/>
                <a:gd name="T102" fmla="*/ 134 w 159"/>
                <a:gd name="T103" fmla="*/ 206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 h="258">
                  <a:moveTo>
                    <a:pt x="134" y="206"/>
                  </a:moveTo>
                  <a:lnTo>
                    <a:pt x="137" y="227"/>
                  </a:lnTo>
                  <a:lnTo>
                    <a:pt x="128" y="258"/>
                  </a:lnTo>
                  <a:lnTo>
                    <a:pt x="120" y="258"/>
                  </a:lnTo>
                  <a:lnTo>
                    <a:pt x="126" y="241"/>
                  </a:lnTo>
                  <a:lnTo>
                    <a:pt x="122" y="235"/>
                  </a:lnTo>
                  <a:lnTo>
                    <a:pt x="103" y="233"/>
                  </a:lnTo>
                  <a:lnTo>
                    <a:pt x="87" y="217"/>
                  </a:lnTo>
                  <a:lnTo>
                    <a:pt x="54" y="202"/>
                  </a:lnTo>
                  <a:lnTo>
                    <a:pt x="42" y="196"/>
                  </a:lnTo>
                  <a:lnTo>
                    <a:pt x="27" y="184"/>
                  </a:lnTo>
                  <a:lnTo>
                    <a:pt x="0" y="177"/>
                  </a:lnTo>
                  <a:lnTo>
                    <a:pt x="4" y="171"/>
                  </a:lnTo>
                  <a:lnTo>
                    <a:pt x="11" y="165"/>
                  </a:lnTo>
                  <a:lnTo>
                    <a:pt x="15" y="153"/>
                  </a:lnTo>
                  <a:lnTo>
                    <a:pt x="19" y="122"/>
                  </a:lnTo>
                  <a:lnTo>
                    <a:pt x="21" y="78"/>
                  </a:lnTo>
                  <a:lnTo>
                    <a:pt x="21" y="70"/>
                  </a:lnTo>
                  <a:lnTo>
                    <a:pt x="23" y="66"/>
                  </a:lnTo>
                  <a:lnTo>
                    <a:pt x="21" y="58"/>
                  </a:lnTo>
                  <a:lnTo>
                    <a:pt x="35" y="53"/>
                  </a:lnTo>
                  <a:lnTo>
                    <a:pt x="48" y="35"/>
                  </a:lnTo>
                  <a:lnTo>
                    <a:pt x="54" y="24"/>
                  </a:lnTo>
                  <a:lnTo>
                    <a:pt x="72" y="22"/>
                  </a:lnTo>
                  <a:lnTo>
                    <a:pt x="81" y="14"/>
                  </a:lnTo>
                  <a:lnTo>
                    <a:pt x="91" y="8"/>
                  </a:lnTo>
                  <a:lnTo>
                    <a:pt x="101" y="6"/>
                  </a:lnTo>
                  <a:lnTo>
                    <a:pt x="120" y="0"/>
                  </a:lnTo>
                  <a:lnTo>
                    <a:pt x="124" y="4"/>
                  </a:lnTo>
                  <a:lnTo>
                    <a:pt x="122" y="4"/>
                  </a:lnTo>
                  <a:lnTo>
                    <a:pt x="106" y="18"/>
                  </a:lnTo>
                  <a:lnTo>
                    <a:pt x="87" y="33"/>
                  </a:lnTo>
                  <a:lnTo>
                    <a:pt x="87" y="51"/>
                  </a:lnTo>
                  <a:lnTo>
                    <a:pt x="89" y="64"/>
                  </a:lnTo>
                  <a:lnTo>
                    <a:pt x="97" y="93"/>
                  </a:lnTo>
                  <a:lnTo>
                    <a:pt x="134" y="97"/>
                  </a:lnTo>
                  <a:lnTo>
                    <a:pt x="137" y="105"/>
                  </a:lnTo>
                  <a:lnTo>
                    <a:pt x="151" y="105"/>
                  </a:lnTo>
                  <a:lnTo>
                    <a:pt x="157" y="109"/>
                  </a:lnTo>
                  <a:lnTo>
                    <a:pt x="153" y="140"/>
                  </a:lnTo>
                  <a:lnTo>
                    <a:pt x="159" y="142"/>
                  </a:lnTo>
                  <a:lnTo>
                    <a:pt x="151" y="150"/>
                  </a:lnTo>
                  <a:lnTo>
                    <a:pt x="159" y="177"/>
                  </a:lnTo>
                  <a:lnTo>
                    <a:pt x="157" y="177"/>
                  </a:lnTo>
                  <a:lnTo>
                    <a:pt x="153" y="167"/>
                  </a:lnTo>
                  <a:lnTo>
                    <a:pt x="128" y="171"/>
                  </a:lnTo>
                  <a:lnTo>
                    <a:pt x="130" y="179"/>
                  </a:lnTo>
                  <a:lnTo>
                    <a:pt x="137" y="179"/>
                  </a:lnTo>
                  <a:lnTo>
                    <a:pt x="139" y="190"/>
                  </a:lnTo>
                  <a:lnTo>
                    <a:pt x="130" y="188"/>
                  </a:lnTo>
                  <a:lnTo>
                    <a:pt x="130" y="198"/>
                  </a:lnTo>
                  <a:lnTo>
                    <a:pt x="134" y="20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 name="Freeform 76"/>
            <p:cNvSpPr>
              <a:spLocks/>
            </p:cNvSpPr>
            <p:nvPr/>
          </p:nvSpPr>
          <p:spPr bwMode="auto">
            <a:xfrm>
              <a:off x="1427" y="2470"/>
              <a:ext cx="94" cy="100"/>
            </a:xfrm>
            <a:custGeom>
              <a:avLst/>
              <a:gdLst>
                <a:gd name="T0" fmla="*/ 10 w 85"/>
                <a:gd name="T1" fmla="*/ 85 h 89"/>
                <a:gd name="T2" fmla="*/ 10 w 85"/>
                <a:gd name="T3" fmla="*/ 79 h 89"/>
                <a:gd name="T4" fmla="*/ 0 w 85"/>
                <a:gd name="T5" fmla="*/ 73 h 89"/>
                <a:gd name="T6" fmla="*/ 31 w 85"/>
                <a:gd name="T7" fmla="*/ 38 h 89"/>
                <a:gd name="T8" fmla="*/ 31 w 85"/>
                <a:gd name="T9" fmla="*/ 23 h 89"/>
                <a:gd name="T10" fmla="*/ 41 w 85"/>
                <a:gd name="T11" fmla="*/ 9 h 89"/>
                <a:gd name="T12" fmla="*/ 41 w 85"/>
                <a:gd name="T13" fmla="*/ 2 h 89"/>
                <a:gd name="T14" fmla="*/ 43 w 85"/>
                <a:gd name="T15" fmla="*/ 0 h 89"/>
                <a:gd name="T16" fmla="*/ 70 w 85"/>
                <a:gd name="T17" fmla="*/ 7 h 89"/>
                <a:gd name="T18" fmla="*/ 72 w 85"/>
                <a:gd name="T19" fmla="*/ 7 h 89"/>
                <a:gd name="T20" fmla="*/ 85 w 85"/>
                <a:gd name="T21" fmla="*/ 19 h 89"/>
                <a:gd name="T22" fmla="*/ 85 w 85"/>
                <a:gd name="T23" fmla="*/ 31 h 89"/>
                <a:gd name="T24" fmla="*/ 47 w 85"/>
                <a:gd name="T25" fmla="*/ 68 h 89"/>
                <a:gd name="T26" fmla="*/ 41 w 85"/>
                <a:gd name="T27" fmla="*/ 75 h 89"/>
                <a:gd name="T28" fmla="*/ 35 w 85"/>
                <a:gd name="T29" fmla="*/ 87 h 89"/>
                <a:gd name="T30" fmla="*/ 25 w 85"/>
                <a:gd name="T31" fmla="*/ 87 h 89"/>
                <a:gd name="T32" fmla="*/ 14 w 85"/>
                <a:gd name="T33" fmla="*/ 89 h 89"/>
                <a:gd name="T34" fmla="*/ 10 w 85"/>
                <a:gd name="T35"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89">
                  <a:moveTo>
                    <a:pt x="10" y="85"/>
                  </a:moveTo>
                  <a:lnTo>
                    <a:pt x="10" y="79"/>
                  </a:lnTo>
                  <a:lnTo>
                    <a:pt x="0" y="73"/>
                  </a:lnTo>
                  <a:lnTo>
                    <a:pt x="31" y="38"/>
                  </a:lnTo>
                  <a:lnTo>
                    <a:pt x="31" y="23"/>
                  </a:lnTo>
                  <a:lnTo>
                    <a:pt x="41" y="9"/>
                  </a:lnTo>
                  <a:lnTo>
                    <a:pt x="41" y="2"/>
                  </a:lnTo>
                  <a:lnTo>
                    <a:pt x="43" y="0"/>
                  </a:lnTo>
                  <a:lnTo>
                    <a:pt x="70" y="7"/>
                  </a:lnTo>
                  <a:lnTo>
                    <a:pt x="72" y="7"/>
                  </a:lnTo>
                  <a:lnTo>
                    <a:pt x="85" y="19"/>
                  </a:lnTo>
                  <a:lnTo>
                    <a:pt x="85" y="31"/>
                  </a:lnTo>
                  <a:lnTo>
                    <a:pt x="47" y="68"/>
                  </a:lnTo>
                  <a:lnTo>
                    <a:pt x="41" y="75"/>
                  </a:lnTo>
                  <a:lnTo>
                    <a:pt x="35" y="87"/>
                  </a:lnTo>
                  <a:lnTo>
                    <a:pt x="25" y="87"/>
                  </a:lnTo>
                  <a:lnTo>
                    <a:pt x="14" y="89"/>
                  </a:lnTo>
                  <a:lnTo>
                    <a:pt x="10" y="8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4" name="Freeform 77"/>
            <p:cNvSpPr>
              <a:spLocks/>
            </p:cNvSpPr>
            <p:nvPr/>
          </p:nvSpPr>
          <p:spPr bwMode="auto">
            <a:xfrm>
              <a:off x="1559" y="2884"/>
              <a:ext cx="319" cy="793"/>
            </a:xfrm>
            <a:custGeom>
              <a:avLst/>
              <a:gdLst>
                <a:gd name="T0" fmla="*/ 88 w 285"/>
                <a:gd name="T1" fmla="*/ 37 h 708"/>
                <a:gd name="T2" fmla="*/ 53 w 285"/>
                <a:gd name="T3" fmla="*/ 103 h 708"/>
                <a:gd name="T4" fmla="*/ 49 w 285"/>
                <a:gd name="T5" fmla="*/ 250 h 708"/>
                <a:gd name="T6" fmla="*/ 26 w 285"/>
                <a:gd name="T7" fmla="*/ 299 h 708"/>
                <a:gd name="T8" fmla="*/ 24 w 285"/>
                <a:gd name="T9" fmla="*/ 306 h 708"/>
                <a:gd name="T10" fmla="*/ 22 w 285"/>
                <a:gd name="T11" fmla="*/ 322 h 708"/>
                <a:gd name="T12" fmla="*/ 22 w 285"/>
                <a:gd name="T13" fmla="*/ 345 h 708"/>
                <a:gd name="T14" fmla="*/ 20 w 285"/>
                <a:gd name="T15" fmla="*/ 355 h 708"/>
                <a:gd name="T16" fmla="*/ 22 w 285"/>
                <a:gd name="T17" fmla="*/ 397 h 708"/>
                <a:gd name="T18" fmla="*/ 22 w 285"/>
                <a:gd name="T19" fmla="*/ 417 h 708"/>
                <a:gd name="T20" fmla="*/ 4 w 285"/>
                <a:gd name="T21" fmla="*/ 485 h 708"/>
                <a:gd name="T22" fmla="*/ 0 w 285"/>
                <a:gd name="T23" fmla="*/ 570 h 708"/>
                <a:gd name="T24" fmla="*/ 4 w 285"/>
                <a:gd name="T25" fmla="*/ 582 h 708"/>
                <a:gd name="T26" fmla="*/ 16 w 285"/>
                <a:gd name="T27" fmla="*/ 609 h 708"/>
                <a:gd name="T28" fmla="*/ 59 w 285"/>
                <a:gd name="T29" fmla="*/ 630 h 708"/>
                <a:gd name="T30" fmla="*/ 64 w 285"/>
                <a:gd name="T31" fmla="*/ 686 h 708"/>
                <a:gd name="T32" fmla="*/ 124 w 285"/>
                <a:gd name="T33" fmla="*/ 708 h 708"/>
                <a:gd name="T34" fmla="*/ 128 w 285"/>
                <a:gd name="T35" fmla="*/ 696 h 708"/>
                <a:gd name="T36" fmla="*/ 115 w 285"/>
                <a:gd name="T37" fmla="*/ 671 h 708"/>
                <a:gd name="T38" fmla="*/ 62 w 285"/>
                <a:gd name="T39" fmla="*/ 609 h 708"/>
                <a:gd name="T40" fmla="*/ 80 w 285"/>
                <a:gd name="T41" fmla="*/ 545 h 708"/>
                <a:gd name="T42" fmla="*/ 99 w 285"/>
                <a:gd name="T43" fmla="*/ 494 h 708"/>
                <a:gd name="T44" fmla="*/ 97 w 285"/>
                <a:gd name="T45" fmla="*/ 454 h 708"/>
                <a:gd name="T46" fmla="*/ 121 w 285"/>
                <a:gd name="T47" fmla="*/ 409 h 708"/>
                <a:gd name="T48" fmla="*/ 134 w 285"/>
                <a:gd name="T49" fmla="*/ 394 h 708"/>
                <a:gd name="T50" fmla="*/ 121 w 285"/>
                <a:gd name="T51" fmla="*/ 374 h 708"/>
                <a:gd name="T52" fmla="*/ 150 w 285"/>
                <a:gd name="T53" fmla="*/ 359 h 708"/>
                <a:gd name="T54" fmla="*/ 173 w 285"/>
                <a:gd name="T55" fmla="*/ 314 h 708"/>
                <a:gd name="T56" fmla="*/ 229 w 285"/>
                <a:gd name="T57" fmla="*/ 250 h 708"/>
                <a:gd name="T58" fmla="*/ 217 w 285"/>
                <a:gd name="T59" fmla="*/ 207 h 708"/>
                <a:gd name="T60" fmla="*/ 229 w 285"/>
                <a:gd name="T61" fmla="*/ 142 h 708"/>
                <a:gd name="T62" fmla="*/ 285 w 285"/>
                <a:gd name="T63" fmla="*/ 87 h 708"/>
                <a:gd name="T64" fmla="*/ 279 w 285"/>
                <a:gd name="T65" fmla="*/ 58 h 708"/>
                <a:gd name="T66" fmla="*/ 270 w 285"/>
                <a:gd name="T67" fmla="*/ 78 h 708"/>
                <a:gd name="T68" fmla="*/ 210 w 285"/>
                <a:gd name="T69" fmla="*/ 93 h 708"/>
                <a:gd name="T70" fmla="*/ 190 w 285"/>
                <a:gd name="T71" fmla="*/ 35 h 708"/>
                <a:gd name="T72" fmla="*/ 167 w 285"/>
                <a:gd name="T73" fmla="*/ 21 h 708"/>
                <a:gd name="T74" fmla="*/ 157 w 285"/>
                <a:gd name="T75" fmla="*/ 6 h 708"/>
                <a:gd name="T76" fmla="*/ 130 w 285"/>
                <a:gd name="T77" fmla="*/ 14 h 708"/>
                <a:gd name="T78" fmla="*/ 103 w 285"/>
                <a:gd name="T79"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5" h="708">
                  <a:moveTo>
                    <a:pt x="88" y="16"/>
                  </a:moveTo>
                  <a:lnTo>
                    <a:pt x="88" y="37"/>
                  </a:lnTo>
                  <a:lnTo>
                    <a:pt x="74" y="60"/>
                  </a:lnTo>
                  <a:lnTo>
                    <a:pt x="53" y="103"/>
                  </a:lnTo>
                  <a:lnTo>
                    <a:pt x="51" y="155"/>
                  </a:lnTo>
                  <a:lnTo>
                    <a:pt x="49" y="250"/>
                  </a:lnTo>
                  <a:lnTo>
                    <a:pt x="31" y="281"/>
                  </a:lnTo>
                  <a:lnTo>
                    <a:pt x="26" y="299"/>
                  </a:lnTo>
                  <a:lnTo>
                    <a:pt x="24" y="302"/>
                  </a:lnTo>
                  <a:lnTo>
                    <a:pt x="24" y="306"/>
                  </a:lnTo>
                  <a:lnTo>
                    <a:pt x="26" y="312"/>
                  </a:lnTo>
                  <a:lnTo>
                    <a:pt x="22" y="322"/>
                  </a:lnTo>
                  <a:lnTo>
                    <a:pt x="24" y="330"/>
                  </a:lnTo>
                  <a:lnTo>
                    <a:pt x="22" y="345"/>
                  </a:lnTo>
                  <a:lnTo>
                    <a:pt x="18" y="347"/>
                  </a:lnTo>
                  <a:lnTo>
                    <a:pt x="20" y="355"/>
                  </a:lnTo>
                  <a:lnTo>
                    <a:pt x="22" y="355"/>
                  </a:lnTo>
                  <a:lnTo>
                    <a:pt x="22" y="397"/>
                  </a:lnTo>
                  <a:lnTo>
                    <a:pt x="20" y="409"/>
                  </a:lnTo>
                  <a:lnTo>
                    <a:pt x="22" y="417"/>
                  </a:lnTo>
                  <a:lnTo>
                    <a:pt x="22" y="461"/>
                  </a:lnTo>
                  <a:lnTo>
                    <a:pt x="4" y="485"/>
                  </a:lnTo>
                  <a:lnTo>
                    <a:pt x="2" y="568"/>
                  </a:lnTo>
                  <a:lnTo>
                    <a:pt x="0" y="570"/>
                  </a:lnTo>
                  <a:lnTo>
                    <a:pt x="0" y="574"/>
                  </a:lnTo>
                  <a:lnTo>
                    <a:pt x="4" y="582"/>
                  </a:lnTo>
                  <a:lnTo>
                    <a:pt x="4" y="595"/>
                  </a:lnTo>
                  <a:lnTo>
                    <a:pt x="16" y="609"/>
                  </a:lnTo>
                  <a:lnTo>
                    <a:pt x="57" y="611"/>
                  </a:lnTo>
                  <a:lnTo>
                    <a:pt x="59" y="630"/>
                  </a:lnTo>
                  <a:lnTo>
                    <a:pt x="59" y="657"/>
                  </a:lnTo>
                  <a:lnTo>
                    <a:pt x="64" y="686"/>
                  </a:lnTo>
                  <a:lnTo>
                    <a:pt x="109" y="688"/>
                  </a:lnTo>
                  <a:lnTo>
                    <a:pt x="124" y="708"/>
                  </a:lnTo>
                  <a:lnTo>
                    <a:pt x="126" y="702"/>
                  </a:lnTo>
                  <a:lnTo>
                    <a:pt x="128" y="696"/>
                  </a:lnTo>
                  <a:lnTo>
                    <a:pt x="128" y="686"/>
                  </a:lnTo>
                  <a:lnTo>
                    <a:pt x="115" y="671"/>
                  </a:lnTo>
                  <a:lnTo>
                    <a:pt x="103" y="661"/>
                  </a:lnTo>
                  <a:lnTo>
                    <a:pt x="62" y="609"/>
                  </a:lnTo>
                  <a:lnTo>
                    <a:pt x="68" y="564"/>
                  </a:lnTo>
                  <a:lnTo>
                    <a:pt x="80" y="545"/>
                  </a:lnTo>
                  <a:lnTo>
                    <a:pt x="103" y="520"/>
                  </a:lnTo>
                  <a:lnTo>
                    <a:pt x="99" y="494"/>
                  </a:lnTo>
                  <a:lnTo>
                    <a:pt x="80" y="469"/>
                  </a:lnTo>
                  <a:lnTo>
                    <a:pt x="97" y="454"/>
                  </a:lnTo>
                  <a:lnTo>
                    <a:pt x="113" y="432"/>
                  </a:lnTo>
                  <a:lnTo>
                    <a:pt x="121" y="409"/>
                  </a:lnTo>
                  <a:lnTo>
                    <a:pt x="121" y="397"/>
                  </a:lnTo>
                  <a:lnTo>
                    <a:pt x="134" y="394"/>
                  </a:lnTo>
                  <a:lnTo>
                    <a:pt x="134" y="380"/>
                  </a:lnTo>
                  <a:lnTo>
                    <a:pt x="121" y="374"/>
                  </a:lnTo>
                  <a:lnTo>
                    <a:pt x="128" y="355"/>
                  </a:lnTo>
                  <a:lnTo>
                    <a:pt x="150" y="359"/>
                  </a:lnTo>
                  <a:lnTo>
                    <a:pt x="155" y="335"/>
                  </a:lnTo>
                  <a:lnTo>
                    <a:pt x="173" y="314"/>
                  </a:lnTo>
                  <a:lnTo>
                    <a:pt x="235" y="283"/>
                  </a:lnTo>
                  <a:lnTo>
                    <a:pt x="229" y="250"/>
                  </a:lnTo>
                  <a:lnTo>
                    <a:pt x="223" y="231"/>
                  </a:lnTo>
                  <a:lnTo>
                    <a:pt x="217" y="207"/>
                  </a:lnTo>
                  <a:lnTo>
                    <a:pt x="217" y="161"/>
                  </a:lnTo>
                  <a:lnTo>
                    <a:pt x="229" y="142"/>
                  </a:lnTo>
                  <a:lnTo>
                    <a:pt x="250" y="116"/>
                  </a:lnTo>
                  <a:lnTo>
                    <a:pt x="285" y="87"/>
                  </a:lnTo>
                  <a:lnTo>
                    <a:pt x="281" y="64"/>
                  </a:lnTo>
                  <a:lnTo>
                    <a:pt x="279" y="58"/>
                  </a:lnTo>
                  <a:lnTo>
                    <a:pt x="272" y="60"/>
                  </a:lnTo>
                  <a:lnTo>
                    <a:pt x="270" y="78"/>
                  </a:lnTo>
                  <a:lnTo>
                    <a:pt x="264" y="93"/>
                  </a:lnTo>
                  <a:lnTo>
                    <a:pt x="210" y="93"/>
                  </a:lnTo>
                  <a:lnTo>
                    <a:pt x="227" y="54"/>
                  </a:lnTo>
                  <a:lnTo>
                    <a:pt x="190" y="35"/>
                  </a:lnTo>
                  <a:lnTo>
                    <a:pt x="183" y="27"/>
                  </a:lnTo>
                  <a:lnTo>
                    <a:pt x="167" y="21"/>
                  </a:lnTo>
                  <a:lnTo>
                    <a:pt x="155" y="14"/>
                  </a:lnTo>
                  <a:lnTo>
                    <a:pt x="157" y="6"/>
                  </a:lnTo>
                  <a:lnTo>
                    <a:pt x="136" y="6"/>
                  </a:lnTo>
                  <a:lnTo>
                    <a:pt x="130" y="14"/>
                  </a:lnTo>
                  <a:lnTo>
                    <a:pt x="119" y="2"/>
                  </a:lnTo>
                  <a:lnTo>
                    <a:pt x="103" y="0"/>
                  </a:lnTo>
                  <a:lnTo>
                    <a:pt x="88" y="1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5" name="Freeform 78"/>
            <p:cNvSpPr>
              <a:spLocks/>
            </p:cNvSpPr>
            <p:nvPr/>
          </p:nvSpPr>
          <p:spPr bwMode="auto">
            <a:xfrm>
              <a:off x="1556" y="2408"/>
              <a:ext cx="640" cy="693"/>
            </a:xfrm>
            <a:custGeom>
              <a:avLst/>
              <a:gdLst>
                <a:gd name="T0" fmla="*/ 317 w 571"/>
                <a:gd name="T1" fmla="*/ 596 h 617"/>
                <a:gd name="T2" fmla="*/ 447 w 571"/>
                <a:gd name="T3" fmla="*/ 437 h 617"/>
                <a:gd name="T4" fmla="*/ 552 w 571"/>
                <a:gd name="T5" fmla="*/ 235 h 617"/>
                <a:gd name="T6" fmla="*/ 540 w 571"/>
                <a:gd name="T7" fmla="*/ 144 h 617"/>
                <a:gd name="T8" fmla="*/ 426 w 571"/>
                <a:gd name="T9" fmla="*/ 101 h 617"/>
                <a:gd name="T10" fmla="*/ 412 w 571"/>
                <a:gd name="T11" fmla="*/ 88 h 617"/>
                <a:gd name="T12" fmla="*/ 362 w 571"/>
                <a:gd name="T13" fmla="*/ 78 h 617"/>
                <a:gd name="T14" fmla="*/ 298 w 571"/>
                <a:gd name="T15" fmla="*/ 107 h 617"/>
                <a:gd name="T16" fmla="*/ 337 w 571"/>
                <a:gd name="T17" fmla="*/ 68 h 617"/>
                <a:gd name="T18" fmla="*/ 319 w 571"/>
                <a:gd name="T19" fmla="*/ 12 h 617"/>
                <a:gd name="T20" fmla="*/ 302 w 571"/>
                <a:gd name="T21" fmla="*/ 0 h 617"/>
                <a:gd name="T22" fmla="*/ 290 w 571"/>
                <a:gd name="T23" fmla="*/ 12 h 617"/>
                <a:gd name="T24" fmla="*/ 279 w 571"/>
                <a:gd name="T25" fmla="*/ 26 h 617"/>
                <a:gd name="T26" fmla="*/ 269 w 571"/>
                <a:gd name="T27" fmla="*/ 24 h 617"/>
                <a:gd name="T28" fmla="*/ 259 w 571"/>
                <a:gd name="T29" fmla="*/ 26 h 617"/>
                <a:gd name="T30" fmla="*/ 248 w 571"/>
                <a:gd name="T31" fmla="*/ 24 h 617"/>
                <a:gd name="T32" fmla="*/ 240 w 571"/>
                <a:gd name="T33" fmla="*/ 26 h 617"/>
                <a:gd name="T34" fmla="*/ 232 w 571"/>
                <a:gd name="T35" fmla="*/ 28 h 617"/>
                <a:gd name="T36" fmla="*/ 224 w 571"/>
                <a:gd name="T37" fmla="*/ 28 h 617"/>
                <a:gd name="T38" fmla="*/ 205 w 571"/>
                <a:gd name="T39" fmla="*/ 33 h 617"/>
                <a:gd name="T40" fmla="*/ 199 w 571"/>
                <a:gd name="T41" fmla="*/ 16 h 617"/>
                <a:gd name="T42" fmla="*/ 191 w 571"/>
                <a:gd name="T43" fmla="*/ 4 h 617"/>
                <a:gd name="T44" fmla="*/ 178 w 571"/>
                <a:gd name="T45" fmla="*/ 8 h 617"/>
                <a:gd name="T46" fmla="*/ 168 w 571"/>
                <a:gd name="T47" fmla="*/ 18 h 617"/>
                <a:gd name="T48" fmla="*/ 147 w 571"/>
                <a:gd name="T49" fmla="*/ 12 h 617"/>
                <a:gd name="T50" fmla="*/ 124 w 571"/>
                <a:gd name="T51" fmla="*/ 12 h 617"/>
                <a:gd name="T52" fmla="*/ 145 w 571"/>
                <a:gd name="T53" fmla="*/ 28 h 617"/>
                <a:gd name="T54" fmla="*/ 139 w 571"/>
                <a:gd name="T55" fmla="*/ 43 h 617"/>
                <a:gd name="T56" fmla="*/ 98 w 571"/>
                <a:gd name="T57" fmla="*/ 57 h 617"/>
                <a:gd name="T58" fmla="*/ 81 w 571"/>
                <a:gd name="T59" fmla="*/ 49 h 617"/>
                <a:gd name="T60" fmla="*/ 54 w 571"/>
                <a:gd name="T61" fmla="*/ 49 h 617"/>
                <a:gd name="T62" fmla="*/ 62 w 571"/>
                <a:gd name="T63" fmla="*/ 57 h 617"/>
                <a:gd name="T64" fmla="*/ 56 w 571"/>
                <a:gd name="T65" fmla="*/ 66 h 617"/>
                <a:gd name="T66" fmla="*/ 65 w 571"/>
                <a:gd name="T67" fmla="*/ 101 h 617"/>
                <a:gd name="T68" fmla="*/ 54 w 571"/>
                <a:gd name="T69" fmla="*/ 136 h 617"/>
                <a:gd name="T70" fmla="*/ 48 w 571"/>
                <a:gd name="T71" fmla="*/ 142 h 617"/>
                <a:gd name="T72" fmla="*/ 11 w 571"/>
                <a:gd name="T73" fmla="*/ 159 h 617"/>
                <a:gd name="T74" fmla="*/ 0 w 571"/>
                <a:gd name="T75" fmla="*/ 204 h 617"/>
                <a:gd name="T76" fmla="*/ 15 w 571"/>
                <a:gd name="T77" fmla="*/ 218 h 617"/>
                <a:gd name="T78" fmla="*/ 31 w 571"/>
                <a:gd name="T79" fmla="*/ 223 h 617"/>
                <a:gd name="T80" fmla="*/ 44 w 571"/>
                <a:gd name="T81" fmla="*/ 239 h 617"/>
                <a:gd name="T82" fmla="*/ 79 w 571"/>
                <a:gd name="T83" fmla="*/ 243 h 617"/>
                <a:gd name="T84" fmla="*/ 106 w 571"/>
                <a:gd name="T85" fmla="*/ 229 h 617"/>
                <a:gd name="T86" fmla="*/ 120 w 571"/>
                <a:gd name="T87" fmla="*/ 231 h 617"/>
                <a:gd name="T88" fmla="*/ 145 w 571"/>
                <a:gd name="T89" fmla="*/ 272 h 617"/>
                <a:gd name="T90" fmla="*/ 174 w 571"/>
                <a:gd name="T91" fmla="*/ 291 h 617"/>
                <a:gd name="T92" fmla="*/ 220 w 571"/>
                <a:gd name="T93" fmla="*/ 320 h 617"/>
                <a:gd name="T94" fmla="*/ 230 w 571"/>
                <a:gd name="T95" fmla="*/ 349 h 617"/>
                <a:gd name="T96" fmla="*/ 230 w 571"/>
                <a:gd name="T97" fmla="*/ 411 h 617"/>
                <a:gd name="T98" fmla="*/ 242 w 571"/>
                <a:gd name="T99" fmla="*/ 454 h 617"/>
                <a:gd name="T100" fmla="*/ 267 w 571"/>
                <a:gd name="T101" fmla="*/ 458 h 617"/>
                <a:gd name="T102" fmla="*/ 284 w 571"/>
                <a:gd name="T103" fmla="*/ 487 h 617"/>
                <a:gd name="T104" fmla="*/ 251 w 571"/>
                <a:gd name="T105" fmla="*/ 539 h 617"/>
                <a:gd name="T106" fmla="*/ 246 w 571"/>
                <a:gd name="T107" fmla="*/ 572 h 617"/>
                <a:gd name="T108" fmla="*/ 284 w 571"/>
                <a:gd name="T109" fmla="*/ 594 h 617"/>
                <a:gd name="T110" fmla="*/ 304 w 571"/>
                <a:gd name="T111"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617">
                  <a:moveTo>
                    <a:pt x="310" y="605"/>
                  </a:moveTo>
                  <a:lnTo>
                    <a:pt x="317" y="596"/>
                  </a:lnTo>
                  <a:lnTo>
                    <a:pt x="362" y="495"/>
                  </a:lnTo>
                  <a:lnTo>
                    <a:pt x="447" y="437"/>
                  </a:lnTo>
                  <a:lnTo>
                    <a:pt x="509" y="307"/>
                  </a:lnTo>
                  <a:lnTo>
                    <a:pt x="552" y="235"/>
                  </a:lnTo>
                  <a:lnTo>
                    <a:pt x="571" y="185"/>
                  </a:lnTo>
                  <a:lnTo>
                    <a:pt x="540" y="144"/>
                  </a:lnTo>
                  <a:lnTo>
                    <a:pt x="482" y="119"/>
                  </a:lnTo>
                  <a:lnTo>
                    <a:pt x="426" y="101"/>
                  </a:lnTo>
                  <a:lnTo>
                    <a:pt x="408" y="107"/>
                  </a:lnTo>
                  <a:lnTo>
                    <a:pt x="412" y="88"/>
                  </a:lnTo>
                  <a:lnTo>
                    <a:pt x="393" y="84"/>
                  </a:lnTo>
                  <a:lnTo>
                    <a:pt x="362" y="78"/>
                  </a:lnTo>
                  <a:lnTo>
                    <a:pt x="329" y="93"/>
                  </a:lnTo>
                  <a:lnTo>
                    <a:pt x="298" y="107"/>
                  </a:lnTo>
                  <a:lnTo>
                    <a:pt x="317" y="90"/>
                  </a:lnTo>
                  <a:lnTo>
                    <a:pt x="337" y="68"/>
                  </a:lnTo>
                  <a:lnTo>
                    <a:pt x="346" y="49"/>
                  </a:lnTo>
                  <a:lnTo>
                    <a:pt x="319" y="12"/>
                  </a:lnTo>
                  <a:lnTo>
                    <a:pt x="304" y="0"/>
                  </a:lnTo>
                  <a:lnTo>
                    <a:pt x="302" y="0"/>
                  </a:lnTo>
                  <a:lnTo>
                    <a:pt x="296" y="6"/>
                  </a:lnTo>
                  <a:lnTo>
                    <a:pt x="290" y="12"/>
                  </a:lnTo>
                  <a:lnTo>
                    <a:pt x="284" y="24"/>
                  </a:lnTo>
                  <a:lnTo>
                    <a:pt x="279" y="26"/>
                  </a:lnTo>
                  <a:lnTo>
                    <a:pt x="275" y="26"/>
                  </a:lnTo>
                  <a:lnTo>
                    <a:pt x="269" y="24"/>
                  </a:lnTo>
                  <a:lnTo>
                    <a:pt x="265" y="24"/>
                  </a:lnTo>
                  <a:lnTo>
                    <a:pt x="259" y="26"/>
                  </a:lnTo>
                  <a:lnTo>
                    <a:pt x="255" y="26"/>
                  </a:lnTo>
                  <a:lnTo>
                    <a:pt x="248" y="24"/>
                  </a:lnTo>
                  <a:lnTo>
                    <a:pt x="246" y="24"/>
                  </a:lnTo>
                  <a:lnTo>
                    <a:pt x="240" y="26"/>
                  </a:lnTo>
                  <a:lnTo>
                    <a:pt x="234" y="26"/>
                  </a:lnTo>
                  <a:lnTo>
                    <a:pt x="232" y="28"/>
                  </a:lnTo>
                  <a:lnTo>
                    <a:pt x="236" y="31"/>
                  </a:lnTo>
                  <a:lnTo>
                    <a:pt x="224" y="28"/>
                  </a:lnTo>
                  <a:lnTo>
                    <a:pt x="209" y="33"/>
                  </a:lnTo>
                  <a:lnTo>
                    <a:pt x="205" y="33"/>
                  </a:lnTo>
                  <a:lnTo>
                    <a:pt x="199" y="35"/>
                  </a:lnTo>
                  <a:lnTo>
                    <a:pt x="199" y="16"/>
                  </a:lnTo>
                  <a:lnTo>
                    <a:pt x="195" y="4"/>
                  </a:lnTo>
                  <a:lnTo>
                    <a:pt x="191" y="4"/>
                  </a:lnTo>
                  <a:lnTo>
                    <a:pt x="184" y="6"/>
                  </a:lnTo>
                  <a:lnTo>
                    <a:pt x="178" y="8"/>
                  </a:lnTo>
                  <a:lnTo>
                    <a:pt x="168" y="12"/>
                  </a:lnTo>
                  <a:lnTo>
                    <a:pt x="168" y="18"/>
                  </a:lnTo>
                  <a:lnTo>
                    <a:pt x="151" y="18"/>
                  </a:lnTo>
                  <a:lnTo>
                    <a:pt x="147" y="12"/>
                  </a:lnTo>
                  <a:lnTo>
                    <a:pt x="124" y="6"/>
                  </a:lnTo>
                  <a:lnTo>
                    <a:pt x="124" y="12"/>
                  </a:lnTo>
                  <a:lnTo>
                    <a:pt x="133" y="22"/>
                  </a:lnTo>
                  <a:lnTo>
                    <a:pt x="145" y="28"/>
                  </a:lnTo>
                  <a:lnTo>
                    <a:pt x="145" y="37"/>
                  </a:lnTo>
                  <a:lnTo>
                    <a:pt x="139" y="43"/>
                  </a:lnTo>
                  <a:lnTo>
                    <a:pt x="118" y="64"/>
                  </a:lnTo>
                  <a:lnTo>
                    <a:pt x="98" y="57"/>
                  </a:lnTo>
                  <a:lnTo>
                    <a:pt x="83" y="55"/>
                  </a:lnTo>
                  <a:lnTo>
                    <a:pt x="81" y="49"/>
                  </a:lnTo>
                  <a:lnTo>
                    <a:pt x="79" y="45"/>
                  </a:lnTo>
                  <a:lnTo>
                    <a:pt x="54" y="49"/>
                  </a:lnTo>
                  <a:lnTo>
                    <a:pt x="56" y="57"/>
                  </a:lnTo>
                  <a:lnTo>
                    <a:pt x="62" y="57"/>
                  </a:lnTo>
                  <a:lnTo>
                    <a:pt x="67" y="68"/>
                  </a:lnTo>
                  <a:lnTo>
                    <a:pt x="56" y="66"/>
                  </a:lnTo>
                  <a:lnTo>
                    <a:pt x="56" y="76"/>
                  </a:lnTo>
                  <a:lnTo>
                    <a:pt x="65" y="101"/>
                  </a:lnTo>
                  <a:lnTo>
                    <a:pt x="65" y="105"/>
                  </a:lnTo>
                  <a:lnTo>
                    <a:pt x="54" y="136"/>
                  </a:lnTo>
                  <a:lnTo>
                    <a:pt x="54" y="142"/>
                  </a:lnTo>
                  <a:lnTo>
                    <a:pt x="48" y="142"/>
                  </a:lnTo>
                  <a:lnTo>
                    <a:pt x="38" y="142"/>
                  </a:lnTo>
                  <a:lnTo>
                    <a:pt x="11" y="159"/>
                  </a:lnTo>
                  <a:lnTo>
                    <a:pt x="7" y="173"/>
                  </a:lnTo>
                  <a:lnTo>
                    <a:pt x="0" y="204"/>
                  </a:lnTo>
                  <a:lnTo>
                    <a:pt x="3" y="216"/>
                  </a:lnTo>
                  <a:lnTo>
                    <a:pt x="15" y="218"/>
                  </a:lnTo>
                  <a:lnTo>
                    <a:pt x="21" y="221"/>
                  </a:lnTo>
                  <a:lnTo>
                    <a:pt x="31" y="223"/>
                  </a:lnTo>
                  <a:lnTo>
                    <a:pt x="44" y="212"/>
                  </a:lnTo>
                  <a:lnTo>
                    <a:pt x="44" y="239"/>
                  </a:lnTo>
                  <a:lnTo>
                    <a:pt x="52" y="245"/>
                  </a:lnTo>
                  <a:lnTo>
                    <a:pt x="79" y="243"/>
                  </a:lnTo>
                  <a:lnTo>
                    <a:pt x="91" y="235"/>
                  </a:lnTo>
                  <a:lnTo>
                    <a:pt x="106" y="229"/>
                  </a:lnTo>
                  <a:lnTo>
                    <a:pt x="114" y="225"/>
                  </a:lnTo>
                  <a:lnTo>
                    <a:pt x="120" y="231"/>
                  </a:lnTo>
                  <a:lnTo>
                    <a:pt x="133" y="268"/>
                  </a:lnTo>
                  <a:lnTo>
                    <a:pt x="145" y="272"/>
                  </a:lnTo>
                  <a:lnTo>
                    <a:pt x="158" y="272"/>
                  </a:lnTo>
                  <a:lnTo>
                    <a:pt x="174" y="291"/>
                  </a:lnTo>
                  <a:lnTo>
                    <a:pt x="195" y="318"/>
                  </a:lnTo>
                  <a:lnTo>
                    <a:pt x="220" y="320"/>
                  </a:lnTo>
                  <a:lnTo>
                    <a:pt x="222" y="336"/>
                  </a:lnTo>
                  <a:lnTo>
                    <a:pt x="230" y="349"/>
                  </a:lnTo>
                  <a:lnTo>
                    <a:pt x="226" y="398"/>
                  </a:lnTo>
                  <a:lnTo>
                    <a:pt x="230" y="411"/>
                  </a:lnTo>
                  <a:lnTo>
                    <a:pt x="234" y="450"/>
                  </a:lnTo>
                  <a:lnTo>
                    <a:pt x="242" y="454"/>
                  </a:lnTo>
                  <a:lnTo>
                    <a:pt x="255" y="456"/>
                  </a:lnTo>
                  <a:lnTo>
                    <a:pt x="267" y="458"/>
                  </a:lnTo>
                  <a:lnTo>
                    <a:pt x="275" y="483"/>
                  </a:lnTo>
                  <a:lnTo>
                    <a:pt x="284" y="487"/>
                  </a:lnTo>
                  <a:lnTo>
                    <a:pt x="286" y="510"/>
                  </a:lnTo>
                  <a:lnTo>
                    <a:pt x="251" y="539"/>
                  </a:lnTo>
                  <a:lnTo>
                    <a:pt x="232" y="565"/>
                  </a:lnTo>
                  <a:lnTo>
                    <a:pt x="246" y="572"/>
                  </a:lnTo>
                  <a:lnTo>
                    <a:pt x="257" y="582"/>
                  </a:lnTo>
                  <a:lnTo>
                    <a:pt x="284" y="594"/>
                  </a:lnTo>
                  <a:lnTo>
                    <a:pt x="298" y="611"/>
                  </a:lnTo>
                  <a:lnTo>
                    <a:pt x="304" y="617"/>
                  </a:lnTo>
                  <a:lnTo>
                    <a:pt x="310" y="60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6" name="Freeform 79"/>
            <p:cNvSpPr>
              <a:spLocks/>
            </p:cNvSpPr>
            <p:nvPr/>
          </p:nvSpPr>
          <p:spPr bwMode="auto">
            <a:xfrm>
              <a:off x="1519" y="2774"/>
              <a:ext cx="179" cy="913"/>
            </a:xfrm>
            <a:custGeom>
              <a:avLst/>
              <a:gdLst>
                <a:gd name="T0" fmla="*/ 153 w 160"/>
                <a:gd name="T1" fmla="*/ 810 h 814"/>
                <a:gd name="T2" fmla="*/ 139 w 160"/>
                <a:gd name="T3" fmla="*/ 799 h 814"/>
                <a:gd name="T4" fmla="*/ 118 w 160"/>
                <a:gd name="T5" fmla="*/ 807 h 814"/>
                <a:gd name="T6" fmla="*/ 108 w 160"/>
                <a:gd name="T7" fmla="*/ 805 h 814"/>
                <a:gd name="T8" fmla="*/ 108 w 160"/>
                <a:gd name="T9" fmla="*/ 789 h 814"/>
                <a:gd name="T10" fmla="*/ 98 w 160"/>
                <a:gd name="T11" fmla="*/ 805 h 814"/>
                <a:gd name="T12" fmla="*/ 73 w 160"/>
                <a:gd name="T13" fmla="*/ 785 h 814"/>
                <a:gd name="T14" fmla="*/ 56 w 160"/>
                <a:gd name="T15" fmla="*/ 772 h 814"/>
                <a:gd name="T16" fmla="*/ 75 w 160"/>
                <a:gd name="T17" fmla="*/ 746 h 814"/>
                <a:gd name="T18" fmla="*/ 33 w 160"/>
                <a:gd name="T19" fmla="*/ 739 h 814"/>
                <a:gd name="T20" fmla="*/ 7 w 160"/>
                <a:gd name="T21" fmla="*/ 576 h 814"/>
                <a:gd name="T22" fmla="*/ 29 w 160"/>
                <a:gd name="T23" fmla="*/ 522 h 814"/>
                <a:gd name="T24" fmla="*/ 15 w 160"/>
                <a:gd name="T25" fmla="*/ 467 h 814"/>
                <a:gd name="T26" fmla="*/ 36 w 160"/>
                <a:gd name="T27" fmla="*/ 427 h 814"/>
                <a:gd name="T28" fmla="*/ 31 w 160"/>
                <a:gd name="T29" fmla="*/ 419 h 814"/>
                <a:gd name="T30" fmla="*/ 48 w 160"/>
                <a:gd name="T31" fmla="*/ 413 h 814"/>
                <a:gd name="T32" fmla="*/ 50 w 160"/>
                <a:gd name="T33" fmla="*/ 384 h 814"/>
                <a:gd name="T34" fmla="*/ 56 w 160"/>
                <a:gd name="T35" fmla="*/ 357 h 814"/>
                <a:gd name="T36" fmla="*/ 44 w 160"/>
                <a:gd name="T37" fmla="*/ 370 h 814"/>
                <a:gd name="T38" fmla="*/ 29 w 160"/>
                <a:gd name="T39" fmla="*/ 409 h 814"/>
                <a:gd name="T40" fmla="*/ 50 w 160"/>
                <a:gd name="T41" fmla="*/ 258 h 814"/>
                <a:gd name="T42" fmla="*/ 69 w 160"/>
                <a:gd name="T43" fmla="*/ 175 h 814"/>
                <a:gd name="T44" fmla="*/ 73 w 160"/>
                <a:gd name="T45" fmla="*/ 126 h 814"/>
                <a:gd name="T46" fmla="*/ 71 w 160"/>
                <a:gd name="T47" fmla="*/ 39 h 814"/>
                <a:gd name="T48" fmla="*/ 46 w 160"/>
                <a:gd name="T49" fmla="*/ 10 h 814"/>
                <a:gd name="T50" fmla="*/ 95 w 160"/>
                <a:gd name="T51" fmla="*/ 37 h 814"/>
                <a:gd name="T52" fmla="*/ 108 w 160"/>
                <a:gd name="T53" fmla="*/ 64 h 814"/>
                <a:gd name="T54" fmla="*/ 124 w 160"/>
                <a:gd name="T55" fmla="*/ 113 h 814"/>
                <a:gd name="T56" fmla="*/ 110 w 160"/>
                <a:gd name="T57" fmla="*/ 157 h 814"/>
                <a:gd name="T58" fmla="*/ 87 w 160"/>
                <a:gd name="T59" fmla="*/ 252 h 814"/>
                <a:gd name="T60" fmla="*/ 67 w 160"/>
                <a:gd name="T61" fmla="*/ 378 h 814"/>
                <a:gd name="T62" fmla="*/ 60 w 160"/>
                <a:gd name="T63" fmla="*/ 399 h 814"/>
                <a:gd name="T64" fmla="*/ 62 w 160"/>
                <a:gd name="T65" fmla="*/ 409 h 814"/>
                <a:gd name="T66" fmla="*/ 60 w 160"/>
                <a:gd name="T67" fmla="*/ 427 h 814"/>
                <a:gd name="T68" fmla="*/ 54 w 160"/>
                <a:gd name="T69" fmla="*/ 444 h 814"/>
                <a:gd name="T70" fmla="*/ 58 w 160"/>
                <a:gd name="T71" fmla="*/ 452 h 814"/>
                <a:gd name="T72" fmla="*/ 56 w 160"/>
                <a:gd name="T73" fmla="*/ 506 h 814"/>
                <a:gd name="T74" fmla="*/ 58 w 160"/>
                <a:gd name="T75" fmla="*/ 558 h 814"/>
                <a:gd name="T76" fmla="*/ 38 w 160"/>
                <a:gd name="T77" fmla="*/ 665 h 814"/>
                <a:gd name="T78" fmla="*/ 36 w 160"/>
                <a:gd name="T79" fmla="*/ 671 h 814"/>
                <a:gd name="T80" fmla="*/ 40 w 160"/>
                <a:gd name="T81" fmla="*/ 692 h 814"/>
                <a:gd name="T82" fmla="*/ 93 w 160"/>
                <a:gd name="T83" fmla="*/ 708 h 814"/>
                <a:gd name="T84" fmla="*/ 95 w 160"/>
                <a:gd name="T85" fmla="*/ 754 h 814"/>
                <a:gd name="T86" fmla="*/ 145 w 160"/>
                <a:gd name="T87" fmla="*/ 785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814">
                  <a:moveTo>
                    <a:pt x="160" y="805"/>
                  </a:moveTo>
                  <a:lnTo>
                    <a:pt x="153" y="810"/>
                  </a:lnTo>
                  <a:lnTo>
                    <a:pt x="145" y="805"/>
                  </a:lnTo>
                  <a:lnTo>
                    <a:pt x="139" y="799"/>
                  </a:lnTo>
                  <a:lnTo>
                    <a:pt x="129" y="801"/>
                  </a:lnTo>
                  <a:lnTo>
                    <a:pt x="118" y="807"/>
                  </a:lnTo>
                  <a:lnTo>
                    <a:pt x="112" y="814"/>
                  </a:lnTo>
                  <a:lnTo>
                    <a:pt x="108" y="805"/>
                  </a:lnTo>
                  <a:lnTo>
                    <a:pt x="110" y="795"/>
                  </a:lnTo>
                  <a:lnTo>
                    <a:pt x="108" y="789"/>
                  </a:lnTo>
                  <a:lnTo>
                    <a:pt x="98" y="793"/>
                  </a:lnTo>
                  <a:lnTo>
                    <a:pt x="98" y="805"/>
                  </a:lnTo>
                  <a:lnTo>
                    <a:pt x="79" y="805"/>
                  </a:lnTo>
                  <a:lnTo>
                    <a:pt x="73" y="785"/>
                  </a:lnTo>
                  <a:lnTo>
                    <a:pt x="56" y="787"/>
                  </a:lnTo>
                  <a:lnTo>
                    <a:pt x="56" y="772"/>
                  </a:lnTo>
                  <a:lnTo>
                    <a:pt x="69" y="768"/>
                  </a:lnTo>
                  <a:lnTo>
                    <a:pt x="75" y="746"/>
                  </a:lnTo>
                  <a:lnTo>
                    <a:pt x="58" y="729"/>
                  </a:lnTo>
                  <a:lnTo>
                    <a:pt x="33" y="739"/>
                  </a:lnTo>
                  <a:lnTo>
                    <a:pt x="0" y="704"/>
                  </a:lnTo>
                  <a:lnTo>
                    <a:pt x="7" y="576"/>
                  </a:lnTo>
                  <a:lnTo>
                    <a:pt x="25" y="549"/>
                  </a:lnTo>
                  <a:lnTo>
                    <a:pt x="29" y="522"/>
                  </a:lnTo>
                  <a:lnTo>
                    <a:pt x="29" y="487"/>
                  </a:lnTo>
                  <a:lnTo>
                    <a:pt x="15" y="467"/>
                  </a:lnTo>
                  <a:lnTo>
                    <a:pt x="33" y="446"/>
                  </a:lnTo>
                  <a:lnTo>
                    <a:pt x="36" y="427"/>
                  </a:lnTo>
                  <a:lnTo>
                    <a:pt x="27" y="427"/>
                  </a:lnTo>
                  <a:lnTo>
                    <a:pt x="31" y="419"/>
                  </a:lnTo>
                  <a:lnTo>
                    <a:pt x="38" y="419"/>
                  </a:lnTo>
                  <a:lnTo>
                    <a:pt x="48" y="413"/>
                  </a:lnTo>
                  <a:lnTo>
                    <a:pt x="50" y="396"/>
                  </a:lnTo>
                  <a:lnTo>
                    <a:pt x="50" y="384"/>
                  </a:lnTo>
                  <a:lnTo>
                    <a:pt x="52" y="374"/>
                  </a:lnTo>
                  <a:lnTo>
                    <a:pt x="56" y="357"/>
                  </a:lnTo>
                  <a:lnTo>
                    <a:pt x="48" y="361"/>
                  </a:lnTo>
                  <a:lnTo>
                    <a:pt x="44" y="370"/>
                  </a:lnTo>
                  <a:lnTo>
                    <a:pt x="38" y="396"/>
                  </a:lnTo>
                  <a:lnTo>
                    <a:pt x="29" y="409"/>
                  </a:lnTo>
                  <a:lnTo>
                    <a:pt x="27" y="378"/>
                  </a:lnTo>
                  <a:lnTo>
                    <a:pt x="50" y="258"/>
                  </a:lnTo>
                  <a:lnTo>
                    <a:pt x="69" y="200"/>
                  </a:lnTo>
                  <a:lnTo>
                    <a:pt x="69" y="175"/>
                  </a:lnTo>
                  <a:lnTo>
                    <a:pt x="73" y="153"/>
                  </a:lnTo>
                  <a:lnTo>
                    <a:pt x="73" y="126"/>
                  </a:lnTo>
                  <a:lnTo>
                    <a:pt x="75" y="103"/>
                  </a:lnTo>
                  <a:lnTo>
                    <a:pt x="71" y="39"/>
                  </a:lnTo>
                  <a:lnTo>
                    <a:pt x="50" y="12"/>
                  </a:lnTo>
                  <a:lnTo>
                    <a:pt x="46" y="10"/>
                  </a:lnTo>
                  <a:lnTo>
                    <a:pt x="75" y="0"/>
                  </a:lnTo>
                  <a:lnTo>
                    <a:pt x="95" y="37"/>
                  </a:lnTo>
                  <a:lnTo>
                    <a:pt x="104" y="49"/>
                  </a:lnTo>
                  <a:lnTo>
                    <a:pt x="108" y="64"/>
                  </a:lnTo>
                  <a:lnTo>
                    <a:pt x="116" y="113"/>
                  </a:lnTo>
                  <a:lnTo>
                    <a:pt x="124" y="113"/>
                  </a:lnTo>
                  <a:lnTo>
                    <a:pt x="124" y="134"/>
                  </a:lnTo>
                  <a:lnTo>
                    <a:pt x="110" y="157"/>
                  </a:lnTo>
                  <a:lnTo>
                    <a:pt x="89" y="200"/>
                  </a:lnTo>
                  <a:lnTo>
                    <a:pt x="87" y="252"/>
                  </a:lnTo>
                  <a:lnTo>
                    <a:pt x="85" y="347"/>
                  </a:lnTo>
                  <a:lnTo>
                    <a:pt x="67" y="378"/>
                  </a:lnTo>
                  <a:lnTo>
                    <a:pt x="62" y="396"/>
                  </a:lnTo>
                  <a:lnTo>
                    <a:pt x="60" y="399"/>
                  </a:lnTo>
                  <a:lnTo>
                    <a:pt x="60" y="403"/>
                  </a:lnTo>
                  <a:lnTo>
                    <a:pt x="62" y="409"/>
                  </a:lnTo>
                  <a:lnTo>
                    <a:pt x="58" y="419"/>
                  </a:lnTo>
                  <a:lnTo>
                    <a:pt x="60" y="427"/>
                  </a:lnTo>
                  <a:lnTo>
                    <a:pt x="58" y="442"/>
                  </a:lnTo>
                  <a:lnTo>
                    <a:pt x="54" y="444"/>
                  </a:lnTo>
                  <a:lnTo>
                    <a:pt x="56" y="452"/>
                  </a:lnTo>
                  <a:lnTo>
                    <a:pt x="58" y="452"/>
                  </a:lnTo>
                  <a:lnTo>
                    <a:pt x="58" y="494"/>
                  </a:lnTo>
                  <a:lnTo>
                    <a:pt x="56" y="506"/>
                  </a:lnTo>
                  <a:lnTo>
                    <a:pt x="58" y="514"/>
                  </a:lnTo>
                  <a:lnTo>
                    <a:pt x="58" y="558"/>
                  </a:lnTo>
                  <a:lnTo>
                    <a:pt x="40" y="582"/>
                  </a:lnTo>
                  <a:lnTo>
                    <a:pt x="38" y="665"/>
                  </a:lnTo>
                  <a:lnTo>
                    <a:pt x="36" y="667"/>
                  </a:lnTo>
                  <a:lnTo>
                    <a:pt x="36" y="671"/>
                  </a:lnTo>
                  <a:lnTo>
                    <a:pt x="40" y="679"/>
                  </a:lnTo>
                  <a:lnTo>
                    <a:pt x="40" y="692"/>
                  </a:lnTo>
                  <a:lnTo>
                    <a:pt x="52" y="706"/>
                  </a:lnTo>
                  <a:lnTo>
                    <a:pt x="93" y="708"/>
                  </a:lnTo>
                  <a:lnTo>
                    <a:pt x="95" y="727"/>
                  </a:lnTo>
                  <a:lnTo>
                    <a:pt x="95" y="754"/>
                  </a:lnTo>
                  <a:lnTo>
                    <a:pt x="100" y="783"/>
                  </a:lnTo>
                  <a:lnTo>
                    <a:pt x="145" y="785"/>
                  </a:lnTo>
                  <a:lnTo>
                    <a:pt x="160" y="80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7" name="Freeform 80"/>
            <p:cNvSpPr>
              <a:spLocks/>
            </p:cNvSpPr>
            <p:nvPr/>
          </p:nvSpPr>
          <p:spPr bwMode="auto">
            <a:xfrm>
              <a:off x="1733" y="2839"/>
              <a:ext cx="131" cy="148"/>
            </a:xfrm>
            <a:custGeom>
              <a:avLst/>
              <a:gdLst>
                <a:gd name="T0" fmla="*/ 117 w 117"/>
                <a:gd name="T1" fmla="*/ 99 h 132"/>
                <a:gd name="T2" fmla="*/ 109 w 117"/>
                <a:gd name="T3" fmla="*/ 74 h 132"/>
                <a:gd name="T4" fmla="*/ 97 w 117"/>
                <a:gd name="T5" fmla="*/ 72 h 132"/>
                <a:gd name="T6" fmla="*/ 84 w 117"/>
                <a:gd name="T7" fmla="*/ 70 h 132"/>
                <a:gd name="T8" fmla="*/ 78 w 117"/>
                <a:gd name="T9" fmla="*/ 64 h 132"/>
                <a:gd name="T10" fmla="*/ 74 w 117"/>
                <a:gd name="T11" fmla="*/ 27 h 132"/>
                <a:gd name="T12" fmla="*/ 74 w 117"/>
                <a:gd name="T13" fmla="*/ 16 h 132"/>
                <a:gd name="T14" fmla="*/ 31 w 117"/>
                <a:gd name="T15" fmla="*/ 0 h 132"/>
                <a:gd name="T16" fmla="*/ 4 w 117"/>
                <a:gd name="T17" fmla="*/ 33 h 132"/>
                <a:gd name="T18" fmla="*/ 2 w 117"/>
                <a:gd name="T19" fmla="*/ 45 h 132"/>
                <a:gd name="T20" fmla="*/ 0 w 117"/>
                <a:gd name="T21" fmla="*/ 53 h 132"/>
                <a:gd name="T22" fmla="*/ 12 w 117"/>
                <a:gd name="T23" fmla="*/ 60 h 132"/>
                <a:gd name="T24" fmla="*/ 28 w 117"/>
                <a:gd name="T25" fmla="*/ 66 h 132"/>
                <a:gd name="T26" fmla="*/ 35 w 117"/>
                <a:gd name="T27" fmla="*/ 74 h 132"/>
                <a:gd name="T28" fmla="*/ 72 w 117"/>
                <a:gd name="T29" fmla="*/ 93 h 132"/>
                <a:gd name="T30" fmla="*/ 55 w 117"/>
                <a:gd name="T31" fmla="*/ 132 h 132"/>
                <a:gd name="T32" fmla="*/ 109 w 117"/>
                <a:gd name="T33" fmla="*/ 132 h 132"/>
                <a:gd name="T34" fmla="*/ 115 w 117"/>
                <a:gd name="T35" fmla="*/ 117 h 132"/>
                <a:gd name="T36" fmla="*/ 117 w 117"/>
                <a:gd name="T37" fmla="*/ 9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32">
                  <a:moveTo>
                    <a:pt x="117" y="99"/>
                  </a:moveTo>
                  <a:lnTo>
                    <a:pt x="109" y="74"/>
                  </a:lnTo>
                  <a:lnTo>
                    <a:pt x="97" y="72"/>
                  </a:lnTo>
                  <a:lnTo>
                    <a:pt x="84" y="70"/>
                  </a:lnTo>
                  <a:lnTo>
                    <a:pt x="78" y="64"/>
                  </a:lnTo>
                  <a:lnTo>
                    <a:pt x="74" y="27"/>
                  </a:lnTo>
                  <a:lnTo>
                    <a:pt x="74" y="16"/>
                  </a:lnTo>
                  <a:lnTo>
                    <a:pt x="31" y="0"/>
                  </a:lnTo>
                  <a:lnTo>
                    <a:pt x="4" y="33"/>
                  </a:lnTo>
                  <a:lnTo>
                    <a:pt x="2" y="45"/>
                  </a:lnTo>
                  <a:lnTo>
                    <a:pt x="0" y="53"/>
                  </a:lnTo>
                  <a:lnTo>
                    <a:pt x="12" y="60"/>
                  </a:lnTo>
                  <a:lnTo>
                    <a:pt x="28" y="66"/>
                  </a:lnTo>
                  <a:lnTo>
                    <a:pt x="35" y="74"/>
                  </a:lnTo>
                  <a:lnTo>
                    <a:pt x="72" y="93"/>
                  </a:lnTo>
                  <a:lnTo>
                    <a:pt x="55" y="132"/>
                  </a:lnTo>
                  <a:lnTo>
                    <a:pt x="109" y="132"/>
                  </a:lnTo>
                  <a:lnTo>
                    <a:pt x="115" y="117"/>
                  </a:lnTo>
                  <a:lnTo>
                    <a:pt x="117" y="9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8" name="Freeform 81"/>
            <p:cNvSpPr>
              <a:spLocks/>
            </p:cNvSpPr>
            <p:nvPr/>
          </p:nvSpPr>
          <p:spPr bwMode="auto">
            <a:xfrm>
              <a:off x="1342" y="2260"/>
              <a:ext cx="63" cy="84"/>
            </a:xfrm>
            <a:custGeom>
              <a:avLst/>
              <a:gdLst>
                <a:gd name="T0" fmla="*/ 56 w 56"/>
                <a:gd name="T1" fmla="*/ 75 h 75"/>
                <a:gd name="T2" fmla="*/ 50 w 56"/>
                <a:gd name="T3" fmla="*/ 66 h 75"/>
                <a:gd name="T4" fmla="*/ 48 w 56"/>
                <a:gd name="T5" fmla="*/ 50 h 75"/>
                <a:gd name="T6" fmla="*/ 52 w 56"/>
                <a:gd name="T7" fmla="*/ 40 h 75"/>
                <a:gd name="T8" fmla="*/ 56 w 56"/>
                <a:gd name="T9" fmla="*/ 11 h 75"/>
                <a:gd name="T10" fmla="*/ 56 w 56"/>
                <a:gd name="T11" fmla="*/ 5 h 75"/>
                <a:gd name="T12" fmla="*/ 56 w 56"/>
                <a:gd name="T13" fmla="*/ 0 h 75"/>
                <a:gd name="T14" fmla="*/ 48 w 56"/>
                <a:gd name="T15" fmla="*/ 0 h 75"/>
                <a:gd name="T16" fmla="*/ 40 w 56"/>
                <a:gd name="T17" fmla="*/ 2 h 75"/>
                <a:gd name="T18" fmla="*/ 31 w 56"/>
                <a:gd name="T19" fmla="*/ 11 h 75"/>
                <a:gd name="T20" fmla="*/ 21 w 56"/>
                <a:gd name="T21" fmla="*/ 25 h 75"/>
                <a:gd name="T22" fmla="*/ 15 w 56"/>
                <a:gd name="T23" fmla="*/ 31 h 75"/>
                <a:gd name="T24" fmla="*/ 9 w 56"/>
                <a:gd name="T25" fmla="*/ 40 h 75"/>
                <a:gd name="T26" fmla="*/ 7 w 56"/>
                <a:gd name="T27" fmla="*/ 42 h 75"/>
                <a:gd name="T28" fmla="*/ 5 w 56"/>
                <a:gd name="T29" fmla="*/ 44 h 75"/>
                <a:gd name="T30" fmla="*/ 7 w 56"/>
                <a:gd name="T31" fmla="*/ 44 h 75"/>
                <a:gd name="T32" fmla="*/ 2 w 56"/>
                <a:gd name="T33" fmla="*/ 48 h 75"/>
                <a:gd name="T34" fmla="*/ 0 w 56"/>
                <a:gd name="T35" fmla="*/ 50 h 75"/>
                <a:gd name="T36" fmla="*/ 9 w 56"/>
                <a:gd name="T37" fmla="*/ 56 h 75"/>
                <a:gd name="T38" fmla="*/ 15 w 56"/>
                <a:gd name="T39" fmla="*/ 71 h 75"/>
                <a:gd name="T40" fmla="*/ 27 w 56"/>
                <a:gd name="T41" fmla="*/ 71 h 75"/>
                <a:gd name="T42" fmla="*/ 42 w 56"/>
                <a:gd name="T43" fmla="*/ 71 h 75"/>
                <a:gd name="T44" fmla="*/ 52 w 56"/>
                <a:gd name="T45" fmla="*/ 75 h 75"/>
                <a:gd name="T46" fmla="*/ 56 w 56"/>
                <a:gd name="T4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75">
                  <a:moveTo>
                    <a:pt x="56" y="75"/>
                  </a:moveTo>
                  <a:lnTo>
                    <a:pt x="50" y="66"/>
                  </a:lnTo>
                  <a:lnTo>
                    <a:pt x="48" y="50"/>
                  </a:lnTo>
                  <a:lnTo>
                    <a:pt x="52" y="40"/>
                  </a:lnTo>
                  <a:lnTo>
                    <a:pt x="56" y="11"/>
                  </a:lnTo>
                  <a:lnTo>
                    <a:pt x="56" y="5"/>
                  </a:lnTo>
                  <a:lnTo>
                    <a:pt x="56" y="0"/>
                  </a:lnTo>
                  <a:lnTo>
                    <a:pt x="48" y="0"/>
                  </a:lnTo>
                  <a:lnTo>
                    <a:pt x="40" y="2"/>
                  </a:lnTo>
                  <a:lnTo>
                    <a:pt x="31" y="11"/>
                  </a:lnTo>
                  <a:lnTo>
                    <a:pt x="21" y="25"/>
                  </a:lnTo>
                  <a:lnTo>
                    <a:pt x="15" y="31"/>
                  </a:lnTo>
                  <a:lnTo>
                    <a:pt x="9" y="40"/>
                  </a:lnTo>
                  <a:lnTo>
                    <a:pt x="7" y="42"/>
                  </a:lnTo>
                  <a:lnTo>
                    <a:pt x="5" y="44"/>
                  </a:lnTo>
                  <a:lnTo>
                    <a:pt x="7" y="44"/>
                  </a:lnTo>
                  <a:lnTo>
                    <a:pt x="2" y="48"/>
                  </a:lnTo>
                  <a:lnTo>
                    <a:pt x="0" y="50"/>
                  </a:lnTo>
                  <a:lnTo>
                    <a:pt x="9" y="56"/>
                  </a:lnTo>
                  <a:lnTo>
                    <a:pt x="15" y="71"/>
                  </a:lnTo>
                  <a:lnTo>
                    <a:pt x="27" y="71"/>
                  </a:lnTo>
                  <a:lnTo>
                    <a:pt x="42" y="71"/>
                  </a:lnTo>
                  <a:lnTo>
                    <a:pt x="52" y="75"/>
                  </a:lnTo>
                  <a:lnTo>
                    <a:pt x="56" y="7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9" name="Freeform 82"/>
            <p:cNvSpPr>
              <a:spLocks/>
            </p:cNvSpPr>
            <p:nvPr/>
          </p:nvSpPr>
          <p:spPr bwMode="auto">
            <a:xfrm>
              <a:off x="1271" y="2202"/>
              <a:ext cx="69" cy="90"/>
            </a:xfrm>
            <a:custGeom>
              <a:avLst/>
              <a:gdLst>
                <a:gd name="T0" fmla="*/ 62 w 62"/>
                <a:gd name="T1" fmla="*/ 43 h 80"/>
                <a:gd name="T2" fmla="*/ 50 w 62"/>
                <a:gd name="T3" fmla="*/ 56 h 80"/>
                <a:gd name="T4" fmla="*/ 42 w 62"/>
                <a:gd name="T5" fmla="*/ 62 h 80"/>
                <a:gd name="T6" fmla="*/ 33 w 62"/>
                <a:gd name="T7" fmla="*/ 66 h 80"/>
                <a:gd name="T8" fmla="*/ 25 w 62"/>
                <a:gd name="T9" fmla="*/ 74 h 80"/>
                <a:gd name="T10" fmla="*/ 17 w 62"/>
                <a:gd name="T11" fmla="*/ 80 h 80"/>
                <a:gd name="T12" fmla="*/ 2 w 62"/>
                <a:gd name="T13" fmla="*/ 66 h 80"/>
                <a:gd name="T14" fmla="*/ 0 w 62"/>
                <a:gd name="T15" fmla="*/ 60 h 80"/>
                <a:gd name="T16" fmla="*/ 7 w 62"/>
                <a:gd name="T17" fmla="*/ 45 h 80"/>
                <a:gd name="T18" fmla="*/ 7 w 62"/>
                <a:gd name="T19" fmla="*/ 37 h 80"/>
                <a:gd name="T20" fmla="*/ 9 w 62"/>
                <a:gd name="T21" fmla="*/ 31 h 80"/>
                <a:gd name="T22" fmla="*/ 33 w 62"/>
                <a:gd name="T23" fmla="*/ 29 h 80"/>
                <a:gd name="T24" fmla="*/ 33 w 62"/>
                <a:gd name="T25" fmla="*/ 20 h 80"/>
                <a:gd name="T26" fmla="*/ 23 w 62"/>
                <a:gd name="T27" fmla="*/ 8 h 80"/>
                <a:gd name="T28" fmla="*/ 25 w 62"/>
                <a:gd name="T29" fmla="*/ 8 h 80"/>
                <a:gd name="T30" fmla="*/ 25 w 62"/>
                <a:gd name="T31" fmla="*/ 0 h 80"/>
                <a:gd name="T32" fmla="*/ 50 w 62"/>
                <a:gd name="T33" fmla="*/ 0 h 80"/>
                <a:gd name="T34" fmla="*/ 50 w 62"/>
                <a:gd name="T35" fmla="*/ 2 h 80"/>
                <a:gd name="T36" fmla="*/ 50 w 62"/>
                <a:gd name="T37" fmla="*/ 35 h 80"/>
                <a:gd name="T38" fmla="*/ 56 w 62"/>
                <a:gd name="T39" fmla="*/ 35 h 80"/>
                <a:gd name="T40" fmla="*/ 62 w 62"/>
                <a:gd name="T41"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0">
                  <a:moveTo>
                    <a:pt x="62" y="43"/>
                  </a:moveTo>
                  <a:lnTo>
                    <a:pt x="50" y="56"/>
                  </a:lnTo>
                  <a:lnTo>
                    <a:pt x="42" y="62"/>
                  </a:lnTo>
                  <a:lnTo>
                    <a:pt x="33" y="66"/>
                  </a:lnTo>
                  <a:lnTo>
                    <a:pt x="25" y="74"/>
                  </a:lnTo>
                  <a:lnTo>
                    <a:pt x="17" y="80"/>
                  </a:lnTo>
                  <a:lnTo>
                    <a:pt x="2" y="66"/>
                  </a:lnTo>
                  <a:lnTo>
                    <a:pt x="0" y="60"/>
                  </a:lnTo>
                  <a:lnTo>
                    <a:pt x="7" y="45"/>
                  </a:lnTo>
                  <a:lnTo>
                    <a:pt x="7" y="37"/>
                  </a:lnTo>
                  <a:lnTo>
                    <a:pt x="9" y="31"/>
                  </a:lnTo>
                  <a:lnTo>
                    <a:pt x="33" y="29"/>
                  </a:lnTo>
                  <a:lnTo>
                    <a:pt x="33" y="20"/>
                  </a:lnTo>
                  <a:lnTo>
                    <a:pt x="23" y="8"/>
                  </a:lnTo>
                  <a:lnTo>
                    <a:pt x="25" y="8"/>
                  </a:lnTo>
                  <a:lnTo>
                    <a:pt x="25" y="0"/>
                  </a:lnTo>
                  <a:lnTo>
                    <a:pt x="50" y="0"/>
                  </a:lnTo>
                  <a:lnTo>
                    <a:pt x="50" y="2"/>
                  </a:lnTo>
                  <a:lnTo>
                    <a:pt x="50" y="35"/>
                  </a:lnTo>
                  <a:lnTo>
                    <a:pt x="56" y="35"/>
                  </a:lnTo>
                  <a:lnTo>
                    <a:pt x="62" y="4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0" name="Freeform 83"/>
            <p:cNvSpPr>
              <a:spLocks/>
            </p:cNvSpPr>
            <p:nvPr/>
          </p:nvSpPr>
          <p:spPr bwMode="auto">
            <a:xfrm>
              <a:off x="1326" y="2192"/>
              <a:ext cx="16" cy="49"/>
            </a:xfrm>
            <a:custGeom>
              <a:avLst/>
              <a:gdLst>
                <a:gd name="T0" fmla="*/ 14 w 14"/>
                <a:gd name="T1" fmla="*/ 0 h 44"/>
                <a:gd name="T2" fmla="*/ 10 w 14"/>
                <a:gd name="T3" fmla="*/ 3 h 44"/>
                <a:gd name="T4" fmla="*/ 4 w 14"/>
                <a:gd name="T5" fmla="*/ 7 h 44"/>
                <a:gd name="T6" fmla="*/ 0 w 14"/>
                <a:gd name="T7" fmla="*/ 5 h 44"/>
                <a:gd name="T8" fmla="*/ 0 w 14"/>
                <a:gd name="T9" fmla="*/ 9 h 44"/>
                <a:gd name="T10" fmla="*/ 0 w 14"/>
                <a:gd name="T11" fmla="*/ 44 h 44"/>
                <a:gd name="T12" fmla="*/ 6 w 14"/>
                <a:gd name="T13" fmla="*/ 44 h 44"/>
                <a:gd name="T14" fmla="*/ 12 w 14"/>
                <a:gd name="T15" fmla="*/ 36 h 44"/>
                <a:gd name="T16" fmla="*/ 10 w 14"/>
                <a:gd name="T17" fmla="*/ 13 h 44"/>
                <a:gd name="T18" fmla="*/ 14 w 14"/>
                <a:gd name="T1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4">
                  <a:moveTo>
                    <a:pt x="14" y="0"/>
                  </a:moveTo>
                  <a:lnTo>
                    <a:pt x="10" y="3"/>
                  </a:lnTo>
                  <a:lnTo>
                    <a:pt x="4" y="7"/>
                  </a:lnTo>
                  <a:lnTo>
                    <a:pt x="0" y="5"/>
                  </a:lnTo>
                  <a:lnTo>
                    <a:pt x="0" y="9"/>
                  </a:lnTo>
                  <a:lnTo>
                    <a:pt x="0" y="44"/>
                  </a:lnTo>
                  <a:lnTo>
                    <a:pt x="6" y="44"/>
                  </a:lnTo>
                  <a:lnTo>
                    <a:pt x="12" y="36"/>
                  </a:lnTo>
                  <a:lnTo>
                    <a:pt x="10" y="13"/>
                  </a:lnTo>
                  <a:lnTo>
                    <a:pt x="14"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1" name="Freeform 84"/>
            <p:cNvSpPr>
              <a:spLocks/>
            </p:cNvSpPr>
            <p:nvPr/>
          </p:nvSpPr>
          <p:spPr bwMode="auto">
            <a:xfrm>
              <a:off x="1359" y="2339"/>
              <a:ext cx="59" cy="46"/>
            </a:xfrm>
            <a:custGeom>
              <a:avLst/>
              <a:gdLst>
                <a:gd name="T0" fmla="*/ 52 w 52"/>
                <a:gd name="T1" fmla="*/ 16 h 41"/>
                <a:gd name="T2" fmla="*/ 43 w 52"/>
                <a:gd name="T3" fmla="*/ 10 h 41"/>
                <a:gd name="T4" fmla="*/ 41 w 52"/>
                <a:gd name="T5" fmla="*/ 4 h 41"/>
                <a:gd name="T6" fmla="*/ 37 w 52"/>
                <a:gd name="T7" fmla="*/ 6 h 41"/>
                <a:gd name="T8" fmla="*/ 27 w 52"/>
                <a:gd name="T9" fmla="*/ 2 h 41"/>
                <a:gd name="T10" fmla="*/ 12 w 52"/>
                <a:gd name="T11" fmla="*/ 0 h 41"/>
                <a:gd name="T12" fmla="*/ 0 w 52"/>
                <a:gd name="T13" fmla="*/ 0 h 41"/>
                <a:gd name="T14" fmla="*/ 2 w 52"/>
                <a:gd name="T15" fmla="*/ 2 h 41"/>
                <a:gd name="T16" fmla="*/ 2 w 52"/>
                <a:gd name="T17" fmla="*/ 6 h 41"/>
                <a:gd name="T18" fmla="*/ 8 w 52"/>
                <a:gd name="T19" fmla="*/ 24 h 41"/>
                <a:gd name="T20" fmla="*/ 10 w 52"/>
                <a:gd name="T21" fmla="*/ 22 h 41"/>
                <a:gd name="T22" fmla="*/ 8 w 52"/>
                <a:gd name="T23" fmla="*/ 16 h 41"/>
                <a:gd name="T24" fmla="*/ 25 w 52"/>
                <a:gd name="T25" fmla="*/ 31 h 41"/>
                <a:gd name="T26" fmla="*/ 25 w 52"/>
                <a:gd name="T27" fmla="*/ 37 h 41"/>
                <a:gd name="T28" fmla="*/ 27 w 52"/>
                <a:gd name="T29" fmla="*/ 37 h 41"/>
                <a:gd name="T30" fmla="*/ 29 w 52"/>
                <a:gd name="T31" fmla="*/ 35 h 41"/>
                <a:gd name="T32" fmla="*/ 35 w 52"/>
                <a:gd name="T33" fmla="*/ 41 h 41"/>
                <a:gd name="T34" fmla="*/ 41 w 52"/>
                <a:gd name="T35" fmla="*/ 33 h 41"/>
                <a:gd name="T36" fmla="*/ 47 w 52"/>
                <a:gd name="T37" fmla="*/ 24 h 41"/>
                <a:gd name="T38" fmla="*/ 52 w 52"/>
                <a:gd name="T39"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41">
                  <a:moveTo>
                    <a:pt x="52" y="16"/>
                  </a:moveTo>
                  <a:lnTo>
                    <a:pt x="43" y="10"/>
                  </a:lnTo>
                  <a:lnTo>
                    <a:pt x="41" y="4"/>
                  </a:lnTo>
                  <a:lnTo>
                    <a:pt x="37" y="6"/>
                  </a:lnTo>
                  <a:lnTo>
                    <a:pt x="27" y="2"/>
                  </a:lnTo>
                  <a:lnTo>
                    <a:pt x="12" y="0"/>
                  </a:lnTo>
                  <a:lnTo>
                    <a:pt x="0" y="0"/>
                  </a:lnTo>
                  <a:lnTo>
                    <a:pt x="2" y="2"/>
                  </a:lnTo>
                  <a:lnTo>
                    <a:pt x="2" y="6"/>
                  </a:lnTo>
                  <a:lnTo>
                    <a:pt x="8" y="24"/>
                  </a:lnTo>
                  <a:lnTo>
                    <a:pt x="10" y="22"/>
                  </a:lnTo>
                  <a:lnTo>
                    <a:pt x="8" y="16"/>
                  </a:lnTo>
                  <a:lnTo>
                    <a:pt x="25" y="31"/>
                  </a:lnTo>
                  <a:lnTo>
                    <a:pt x="25" y="37"/>
                  </a:lnTo>
                  <a:lnTo>
                    <a:pt x="27" y="37"/>
                  </a:lnTo>
                  <a:lnTo>
                    <a:pt x="29" y="35"/>
                  </a:lnTo>
                  <a:lnTo>
                    <a:pt x="35" y="41"/>
                  </a:lnTo>
                  <a:lnTo>
                    <a:pt x="41" y="33"/>
                  </a:lnTo>
                  <a:lnTo>
                    <a:pt x="47" y="24"/>
                  </a:lnTo>
                  <a:lnTo>
                    <a:pt x="52" y="1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2" name="Freeform 85"/>
            <p:cNvSpPr>
              <a:spLocks/>
            </p:cNvSpPr>
            <p:nvPr/>
          </p:nvSpPr>
          <p:spPr bwMode="auto">
            <a:xfrm>
              <a:off x="1398" y="2359"/>
              <a:ext cx="102" cy="35"/>
            </a:xfrm>
            <a:custGeom>
              <a:avLst/>
              <a:gdLst>
                <a:gd name="T0" fmla="*/ 19 w 91"/>
                <a:gd name="T1" fmla="*/ 0 h 31"/>
                <a:gd name="T2" fmla="*/ 12 w 91"/>
                <a:gd name="T3" fmla="*/ 6 h 31"/>
                <a:gd name="T4" fmla="*/ 8 w 91"/>
                <a:gd name="T5" fmla="*/ 15 h 31"/>
                <a:gd name="T6" fmla="*/ 0 w 91"/>
                <a:gd name="T7" fmla="*/ 23 h 31"/>
                <a:gd name="T8" fmla="*/ 8 w 91"/>
                <a:gd name="T9" fmla="*/ 23 h 31"/>
                <a:gd name="T10" fmla="*/ 12 w 91"/>
                <a:gd name="T11" fmla="*/ 23 h 31"/>
                <a:gd name="T12" fmla="*/ 33 w 91"/>
                <a:gd name="T13" fmla="*/ 21 h 31"/>
                <a:gd name="T14" fmla="*/ 48 w 91"/>
                <a:gd name="T15" fmla="*/ 23 h 31"/>
                <a:gd name="T16" fmla="*/ 54 w 91"/>
                <a:gd name="T17" fmla="*/ 31 h 31"/>
                <a:gd name="T18" fmla="*/ 62 w 91"/>
                <a:gd name="T19" fmla="*/ 29 h 31"/>
                <a:gd name="T20" fmla="*/ 60 w 91"/>
                <a:gd name="T21" fmla="*/ 25 h 31"/>
                <a:gd name="T22" fmla="*/ 60 w 91"/>
                <a:gd name="T23" fmla="*/ 21 h 31"/>
                <a:gd name="T24" fmla="*/ 68 w 91"/>
                <a:gd name="T25" fmla="*/ 17 h 31"/>
                <a:gd name="T26" fmla="*/ 72 w 91"/>
                <a:gd name="T27" fmla="*/ 13 h 31"/>
                <a:gd name="T28" fmla="*/ 83 w 91"/>
                <a:gd name="T29" fmla="*/ 15 h 31"/>
                <a:gd name="T30" fmla="*/ 89 w 91"/>
                <a:gd name="T31" fmla="*/ 19 h 31"/>
                <a:gd name="T32" fmla="*/ 91 w 91"/>
                <a:gd name="T33" fmla="*/ 15 h 31"/>
                <a:gd name="T34" fmla="*/ 89 w 91"/>
                <a:gd name="T35" fmla="*/ 11 h 31"/>
                <a:gd name="T36" fmla="*/ 74 w 91"/>
                <a:gd name="T37" fmla="*/ 6 h 31"/>
                <a:gd name="T38" fmla="*/ 68 w 91"/>
                <a:gd name="T39" fmla="*/ 4 h 31"/>
                <a:gd name="T40" fmla="*/ 62 w 91"/>
                <a:gd name="T41" fmla="*/ 6 h 31"/>
                <a:gd name="T42" fmla="*/ 48 w 91"/>
                <a:gd name="T43" fmla="*/ 11 h 31"/>
                <a:gd name="T44" fmla="*/ 37 w 91"/>
                <a:gd name="T45" fmla="*/ 8 h 31"/>
                <a:gd name="T46" fmla="*/ 29 w 91"/>
                <a:gd name="T47" fmla="*/ 6 h 31"/>
                <a:gd name="T48" fmla="*/ 19 w 91"/>
                <a:gd name="T4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31">
                  <a:moveTo>
                    <a:pt x="19" y="0"/>
                  </a:moveTo>
                  <a:lnTo>
                    <a:pt x="12" y="6"/>
                  </a:lnTo>
                  <a:lnTo>
                    <a:pt x="8" y="15"/>
                  </a:lnTo>
                  <a:lnTo>
                    <a:pt x="0" y="23"/>
                  </a:lnTo>
                  <a:lnTo>
                    <a:pt x="8" y="23"/>
                  </a:lnTo>
                  <a:lnTo>
                    <a:pt x="12" y="23"/>
                  </a:lnTo>
                  <a:lnTo>
                    <a:pt x="33" y="21"/>
                  </a:lnTo>
                  <a:lnTo>
                    <a:pt x="48" y="23"/>
                  </a:lnTo>
                  <a:lnTo>
                    <a:pt x="54" y="31"/>
                  </a:lnTo>
                  <a:lnTo>
                    <a:pt x="62" y="29"/>
                  </a:lnTo>
                  <a:lnTo>
                    <a:pt x="60" y="25"/>
                  </a:lnTo>
                  <a:lnTo>
                    <a:pt x="60" y="21"/>
                  </a:lnTo>
                  <a:lnTo>
                    <a:pt x="68" y="17"/>
                  </a:lnTo>
                  <a:lnTo>
                    <a:pt x="72" y="13"/>
                  </a:lnTo>
                  <a:lnTo>
                    <a:pt x="83" y="15"/>
                  </a:lnTo>
                  <a:lnTo>
                    <a:pt x="89" y="19"/>
                  </a:lnTo>
                  <a:lnTo>
                    <a:pt x="91" y="15"/>
                  </a:lnTo>
                  <a:lnTo>
                    <a:pt x="89" y="11"/>
                  </a:lnTo>
                  <a:lnTo>
                    <a:pt x="74" y="6"/>
                  </a:lnTo>
                  <a:lnTo>
                    <a:pt x="68" y="4"/>
                  </a:lnTo>
                  <a:lnTo>
                    <a:pt x="62" y="6"/>
                  </a:lnTo>
                  <a:lnTo>
                    <a:pt x="48" y="11"/>
                  </a:lnTo>
                  <a:lnTo>
                    <a:pt x="37" y="8"/>
                  </a:lnTo>
                  <a:lnTo>
                    <a:pt x="29" y="6"/>
                  </a:lnTo>
                  <a:lnTo>
                    <a:pt x="19"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3" name="Freeform 86"/>
            <p:cNvSpPr>
              <a:spLocks/>
            </p:cNvSpPr>
            <p:nvPr/>
          </p:nvSpPr>
          <p:spPr bwMode="auto">
            <a:xfrm>
              <a:off x="888" y="1973"/>
              <a:ext cx="469" cy="296"/>
            </a:xfrm>
            <a:custGeom>
              <a:avLst/>
              <a:gdLst>
                <a:gd name="T0" fmla="*/ 405 w 418"/>
                <a:gd name="T1" fmla="*/ 196 h 265"/>
                <a:gd name="T2" fmla="*/ 410 w 418"/>
                <a:gd name="T3" fmla="*/ 188 h 265"/>
                <a:gd name="T4" fmla="*/ 416 w 418"/>
                <a:gd name="T5" fmla="*/ 180 h 265"/>
                <a:gd name="T6" fmla="*/ 418 w 418"/>
                <a:gd name="T7" fmla="*/ 174 h 265"/>
                <a:gd name="T8" fmla="*/ 407 w 418"/>
                <a:gd name="T9" fmla="*/ 170 h 265"/>
                <a:gd name="T10" fmla="*/ 381 w 418"/>
                <a:gd name="T11" fmla="*/ 174 h 265"/>
                <a:gd name="T12" fmla="*/ 370 w 418"/>
                <a:gd name="T13" fmla="*/ 174 h 265"/>
                <a:gd name="T14" fmla="*/ 362 w 418"/>
                <a:gd name="T15" fmla="*/ 178 h 265"/>
                <a:gd name="T16" fmla="*/ 360 w 418"/>
                <a:gd name="T17" fmla="*/ 192 h 265"/>
                <a:gd name="T18" fmla="*/ 352 w 418"/>
                <a:gd name="T19" fmla="*/ 203 h 265"/>
                <a:gd name="T20" fmla="*/ 341 w 418"/>
                <a:gd name="T21" fmla="*/ 207 h 265"/>
                <a:gd name="T22" fmla="*/ 319 w 418"/>
                <a:gd name="T23" fmla="*/ 209 h 265"/>
                <a:gd name="T24" fmla="*/ 286 w 418"/>
                <a:gd name="T25" fmla="*/ 199 h 265"/>
                <a:gd name="T26" fmla="*/ 277 w 418"/>
                <a:gd name="T27" fmla="*/ 184 h 265"/>
                <a:gd name="T28" fmla="*/ 265 w 418"/>
                <a:gd name="T29" fmla="*/ 149 h 265"/>
                <a:gd name="T30" fmla="*/ 265 w 418"/>
                <a:gd name="T31" fmla="*/ 118 h 265"/>
                <a:gd name="T32" fmla="*/ 263 w 418"/>
                <a:gd name="T33" fmla="*/ 101 h 265"/>
                <a:gd name="T34" fmla="*/ 230 w 418"/>
                <a:gd name="T35" fmla="*/ 66 h 265"/>
                <a:gd name="T36" fmla="*/ 205 w 418"/>
                <a:gd name="T37" fmla="*/ 52 h 265"/>
                <a:gd name="T38" fmla="*/ 182 w 418"/>
                <a:gd name="T39" fmla="*/ 52 h 265"/>
                <a:gd name="T40" fmla="*/ 155 w 418"/>
                <a:gd name="T41" fmla="*/ 11 h 265"/>
                <a:gd name="T42" fmla="*/ 126 w 418"/>
                <a:gd name="T43" fmla="*/ 11 h 265"/>
                <a:gd name="T44" fmla="*/ 91 w 418"/>
                <a:gd name="T45" fmla="*/ 19 h 265"/>
                <a:gd name="T46" fmla="*/ 38 w 418"/>
                <a:gd name="T47" fmla="*/ 0 h 265"/>
                <a:gd name="T48" fmla="*/ 0 w 418"/>
                <a:gd name="T49" fmla="*/ 6 h 265"/>
                <a:gd name="T50" fmla="*/ 25 w 418"/>
                <a:gd name="T51" fmla="*/ 58 h 265"/>
                <a:gd name="T52" fmla="*/ 36 w 418"/>
                <a:gd name="T53" fmla="*/ 83 h 265"/>
                <a:gd name="T54" fmla="*/ 62 w 418"/>
                <a:gd name="T55" fmla="*/ 110 h 265"/>
                <a:gd name="T56" fmla="*/ 89 w 418"/>
                <a:gd name="T57" fmla="*/ 151 h 265"/>
                <a:gd name="T58" fmla="*/ 106 w 418"/>
                <a:gd name="T59" fmla="*/ 151 h 265"/>
                <a:gd name="T60" fmla="*/ 87 w 418"/>
                <a:gd name="T61" fmla="*/ 122 h 265"/>
                <a:gd name="T62" fmla="*/ 69 w 418"/>
                <a:gd name="T63" fmla="*/ 85 h 265"/>
                <a:gd name="T64" fmla="*/ 33 w 418"/>
                <a:gd name="T65" fmla="*/ 21 h 265"/>
                <a:gd name="T66" fmla="*/ 48 w 418"/>
                <a:gd name="T67" fmla="*/ 17 h 265"/>
                <a:gd name="T68" fmla="*/ 85 w 418"/>
                <a:gd name="T69" fmla="*/ 79 h 265"/>
                <a:gd name="T70" fmla="*/ 106 w 418"/>
                <a:gd name="T71" fmla="*/ 99 h 265"/>
                <a:gd name="T72" fmla="*/ 153 w 418"/>
                <a:gd name="T73" fmla="*/ 151 h 265"/>
                <a:gd name="T74" fmla="*/ 162 w 418"/>
                <a:gd name="T75" fmla="*/ 209 h 265"/>
                <a:gd name="T76" fmla="*/ 184 w 418"/>
                <a:gd name="T77" fmla="*/ 215 h 265"/>
                <a:gd name="T78" fmla="*/ 228 w 418"/>
                <a:gd name="T79" fmla="*/ 238 h 265"/>
                <a:gd name="T80" fmla="*/ 244 w 418"/>
                <a:gd name="T81" fmla="*/ 238 h 265"/>
                <a:gd name="T82" fmla="*/ 294 w 418"/>
                <a:gd name="T83" fmla="*/ 254 h 265"/>
                <a:gd name="T84" fmla="*/ 329 w 418"/>
                <a:gd name="T85" fmla="*/ 254 h 265"/>
                <a:gd name="T86" fmla="*/ 341 w 418"/>
                <a:gd name="T87" fmla="*/ 265 h 265"/>
                <a:gd name="T88" fmla="*/ 348 w 418"/>
                <a:gd name="T89" fmla="*/ 250 h 265"/>
                <a:gd name="T90" fmla="*/ 348 w 418"/>
                <a:gd name="T91" fmla="*/ 242 h 265"/>
                <a:gd name="T92" fmla="*/ 350 w 418"/>
                <a:gd name="T93" fmla="*/ 236 h 265"/>
                <a:gd name="T94" fmla="*/ 374 w 418"/>
                <a:gd name="T95" fmla="*/ 234 h 265"/>
                <a:gd name="T96" fmla="*/ 374 w 418"/>
                <a:gd name="T97" fmla="*/ 225 h 265"/>
                <a:gd name="T98" fmla="*/ 364 w 418"/>
                <a:gd name="T99" fmla="*/ 213 h 265"/>
                <a:gd name="T100" fmla="*/ 366 w 418"/>
                <a:gd name="T101" fmla="*/ 213 h 265"/>
                <a:gd name="T102" fmla="*/ 366 w 418"/>
                <a:gd name="T103" fmla="*/ 205 h 265"/>
                <a:gd name="T104" fmla="*/ 391 w 418"/>
                <a:gd name="T105" fmla="*/ 205 h 265"/>
                <a:gd name="T106" fmla="*/ 391 w 418"/>
                <a:gd name="T107" fmla="*/ 201 h 265"/>
                <a:gd name="T108" fmla="*/ 395 w 418"/>
                <a:gd name="T109" fmla="*/ 203 h 265"/>
                <a:gd name="T110" fmla="*/ 401 w 418"/>
                <a:gd name="T111" fmla="*/ 199 h 265"/>
                <a:gd name="T112" fmla="*/ 405 w 418"/>
                <a:gd name="T113" fmla="*/ 19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8" h="265">
                  <a:moveTo>
                    <a:pt x="405" y="196"/>
                  </a:moveTo>
                  <a:lnTo>
                    <a:pt x="410" y="188"/>
                  </a:lnTo>
                  <a:lnTo>
                    <a:pt x="416" y="180"/>
                  </a:lnTo>
                  <a:lnTo>
                    <a:pt x="418" y="174"/>
                  </a:lnTo>
                  <a:lnTo>
                    <a:pt x="407" y="170"/>
                  </a:lnTo>
                  <a:lnTo>
                    <a:pt x="381" y="174"/>
                  </a:lnTo>
                  <a:lnTo>
                    <a:pt x="370" y="174"/>
                  </a:lnTo>
                  <a:lnTo>
                    <a:pt x="362" y="178"/>
                  </a:lnTo>
                  <a:lnTo>
                    <a:pt x="360" y="192"/>
                  </a:lnTo>
                  <a:lnTo>
                    <a:pt x="352" y="203"/>
                  </a:lnTo>
                  <a:lnTo>
                    <a:pt x="341" y="207"/>
                  </a:lnTo>
                  <a:lnTo>
                    <a:pt x="319" y="209"/>
                  </a:lnTo>
                  <a:lnTo>
                    <a:pt x="286" y="199"/>
                  </a:lnTo>
                  <a:lnTo>
                    <a:pt x="277" y="184"/>
                  </a:lnTo>
                  <a:lnTo>
                    <a:pt x="265" y="149"/>
                  </a:lnTo>
                  <a:lnTo>
                    <a:pt x="265" y="118"/>
                  </a:lnTo>
                  <a:lnTo>
                    <a:pt x="263" y="101"/>
                  </a:lnTo>
                  <a:lnTo>
                    <a:pt x="230" y="66"/>
                  </a:lnTo>
                  <a:lnTo>
                    <a:pt x="205" y="52"/>
                  </a:lnTo>
                  <a:lnTo>
                    <a:pt x="182" y="52"/>
                  </a:lnTo>
                  <a:lnTo>
                    <a:pt x="155" y="11"/>
                  </a:lnTo>
                  <a:lnTo>
                    <a:pt x="126" y="11"/>
                  </a:lnTo>
                  <a:lnTo>
                    <a:pt x="91" y="19"/>
                  </a:lnTo>
                  <a:lnTo>
                    <a:pt x="38" y="0"/>
                  </a:lnTo>
                  <a:lnTo>
                    <a:pt x="0" y="6"/>
                  </a:lnTo>
                  <a:lnTo>
                    <a:pt x="25" y="58"/>
                  </a:lnTo>
                  <a:lnTo>
                    <a:pt x="36" y="83"/>
                  </a:lnTo>
                  <a:lnTo>
                    <a:pt x="62" y="110"/>
                  </a:lnTo>
                  <a:lnTo>
                    <a:pt x="89" y="151"/>
                  </a:lnTo>
                  <a:lnTo>
                    <a:pt x="106" y="151"/>
                  </a:lnTo>
                  <a:lnTo>
                    <a:pt x="87" y="122"/>
                  </a:lnTo>
                  <a:lnTo>
                    <a:pt x="69" y="85"/>
                  </a:lnTo>
                  <a:lnTo>
                    <a:pt x="33" y="21"/>
                  </a:lnTo>
                  <a:lnTo>
                    <a:pt x="48" y="17"/>
                  </a:lnTo>
                  <a:lnTo>
                    <a:pt x="85" y="79"/>
                  </a:lnTo>
                  <a:lnTo>
                    <a:pt x="106" y="99"/>
                  </a:lnTo>
                  <a:lnTo>
                    <a:pt x="153" y="151"/>
                  </a:lnTo>
                  <a:lnTo>
                    <a:pt x="162" y="209"/>
                  </a:lnTo>
                  <a:lnTo>
                    <a:pt x="184" y="215"/>
                  </a:lnTo>
                  <a:lnTo>
                    <a:pt x="228" y="238"/>
                  </a:lnTo>
                  <a:lnTo>
                    <a:pt x="244" y="238"/>
                  </a:lnTo>
                  <a:lnTo>
                    <a:pt x="294" y="254"/>
                  </a:lnTo>
                  <a:lnTo>
                    <a:pt x="329" y="254"/>
                  </a:lnTo>
                  <a:lnTo>
                    <a:pt x="341" y="265"/>
                  </a:lnTo>
                  <a:lnTo>
                    <a:pt x="348" y="250"/>
                  </a:lnTo>
                  <a:lnTo>
                    <a:pt x="348" y="242"/>
                  </a:lnTo>
                  <a:lnTo>
                    <a:pt x="350" y="236"/>
                  </a:lnTo>
                  <a:lnTo>
                    <a:pt x="374" y="234"/>
                  </a:lnTo>
                  <a:lnTo>
                    <a:pt x="374" y="225"/>
                  </a:lnTo>
                  <a:lnTo>
                    <a:pt x="364" y="213"/>
                  </a:lnTo>
                  <a:lnTo>
                    <a:pt x="366" y="213"/>
                  </a:lnTo>
                  <a:lnTo>
                    <a:pt x="366" y="205"/>
                  </a:lnTo>
                  <a:lnTo>
                    <a:pt x="391" y="205"/>
                  </a:lnTo>
                  <a:lnTo>
                    <a:pt x="391" y="201"/>
                  </a:lnTo>
                  <a:lnTo>
                    <a:pt x="395" y="203"/>
                  </a:lnTo>
                  <a:lnTo>
                    <a:pt x="401" y="199"/>
                  </a:lnTo>
                  <a:lnTo>
                    <a:pt x="405" y="19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4" name="Freeform 87"/>
            <p:cNvSpPr>
              <a:spLocks/>
            </p:cNvSpPr>
            <p:nvPr/>
          </p:nvSpPr>
          <p:spPr bwMode="auto">
            <a:xfrm>
              <a:off x="1305" y="2251"/>
              <a:ext cx="100" cy="56"/>
            </a:xfrm>
            <a:custGeom>
              <a:avLst/>
              <a:gdLst>
                <a:gd name="T0" fmla="*/ 89 w 89"/>
                <a:gd name="T1" fmla="*/ 8 h 50"/>
                <a:gd name="T2" fmla="*/ 81 w 89"/>
                <a:gd name="T3" fmla="*/ 8 h 50"/>
                <a:gd name="T4" fmla="*/ 73 w 89"/>
                <a:gd name="T5" fmla="*/ 10 h 50"/>
                <a:gd name="T6" fmla="*/ 64 w 89"/>
                <a:gd name="T7" fmla="*/ 19 h 50"/>
                <a:gd name="T8" fmla="*/ 54 w 89"/>
                <a:gd name="T9" fmla="*/ 33 h 50"/>
                <a:gd name="T10" fmla="*/ 48 w 89"/>
                <a:gd name="T11" fmla="*/ 39 h 50"/>
                <a:gd name="T12" fmla="*/ 42 w 89"/>
                <a:gd name="T13" fmla="*/ 48 h 50"/>
                <a:gd name="T14" fmla="*/ 40 w 89"/>
                <a:gd name="T15" fmla="*/ 50 h 50"/>
                <a:gd name="T16" fmla="*/ 38 w 89"/>
                <a:gd name="T17" fmla="*/ 50 h 50"/>
                <a:gd name="T18" fmla="*/ 35 w 89"/>
                <a:gd name="T19" fmla="*/ 46 h 50"/>
                <a:gd name="T20" fmla="*/ 33 w 89"/>
                <a:gd name="T21" fmla="*/ 48 h 50"/>
                <a:gd name="T22" fmla="*/ 31 w 89"/>
                <a:gd name="T23" fmla="*/ 46 h 50"/>
                <a:gd name="T24" fmla="*/ 33 w 89"/>
                <a:gd name="T25" fmla="*/ 46 h 50"/>
                <a:gd name="T26" fmla="*/ 33 w 89"/>
                <a:gd name="T27" fmla="*/ 39 h 50"/>
                <a:gd name="T28" fmla="*/ 25 w 89"/>
                <a:gd name="T29" fmla="*/ 33 h 50"/>
                <a:gd name="T30" fmla="*/ 19 w 89"/>
                <a:gd name="T31" fmla="*/ 35 h 50"/>
                <a:gd name="T32" fmla="*/ 13 w 89"/>
                <a:gd name="T33" fmla="*/ 31 h 50"/>
                <a:gd name="T34" fmla="*/ 0 w 89"/>
                <a:gd name="T35" fmla="*/ 25 h 50"/>
                <a:gd name="T36" fmla="*/ 2 w 89"/>
                <a:gd name="T37" fmla="*/ 25 h 50"/>
                <a:gd name="T38" fmla="*/ 2 w 89"/>
                <a:gd name="T39" fmla="*/ 23 h 50"/>
                <a:gd name="T40" fmla="*/ 11 w 89"/>
                <a:gd name="T41" fmla="*/ 19 h 50"/>
                <a:gd name="T42" fmla="*/ 19 w 89"/>
                <a:gd name="T43" fmla="*/ 13 h 50"/>
                <a:gd name="T44" fmla="*/ 31 w 89"/>
                <a:gd name="T45" fmla="*/ 2 h 50"/>
                <a:gd name="T46" fmla="*/ 33 w 89"/>
                <a:gd name="T47" fmla="*/ 0 h 50"/>
                <a:gd name="T48" fmla="*/ 38 w 89"/>
                <a:gd name="T49" fmla="*/ 0 h 50"/>
                <a:gd name="T50" fmla="*/ 46 w 89"/>
                <a:gd name="T51" fmla="*/ 0 h 50"/>
                <a:gd name="T52" fmla="*/ 69 w 89"/>
                <a:gd name="T53" fmla="*/ 0 h 50"/>
                <a:gd name="T54" fmla="*/ 87 w 89"/>
                <a:gd name="T55" fmla="*/ 4 h 50"/>
                <a:gd name="T56" fmla="*/ 89 w 89"/>
                <a:gd name="T57" fmla="*/ 6 h 50"/>
                <a:gd name="T58" fmla="*/ 89 w 89"/>
                <a:gd name="T5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50">
                  <a:moveTo>
                    <a:pt x="89" y="8"/>
                  </a:moveTo>
                  <a:lnTo>
                    <a:pt x="81" y="8"/>
                  </a:lnTo>
                  <a:lnTo>
                    <a:pt x="73" y="10"/>
                  </a:lnTo>
                  <a:lnTo>
                    <a:pt x="64" y="19"/>
                  </a:lnTo>
                  <a:lnTo>
                    <a:pt x="54" y="33"/>
                  </a:lnTo>
                  <a:lnTo>
                    <a:pt x="48" y="39"/>
                  </a:lnTo>
                  <a:lnTo>
                    <a:pt x="42" y="48"/>
                  </a:lnTo>
                  <a:lnTo>
                    <a:pt x="40" y="50"/>
                  </a:lnTo>
                  <a:lnTo>
                    <a:pt x="38" y="50"/>
                  </a:lnTo>
                  <a:lnTo>
                    <a:pt x="35" y="46"/>
                  </a:lnTo>
                  <a:lnTo>
                    <a:pt x="33" y="48"/>
                  </a:lnTo>
                  <a:lnTo>
                    <a:pt x="31" y="46"/>
                  </a:lnTo>
                  <a:lnTo>
                    <a:pt x="33" y="46"/>
                  </a:lnTo>
                  <a:lnTo>
                    <a:pt x="33" y="39"/>
                  </a:lnTo>
                  <a:lnTo>
                    <a:pt x="25" y="33"/>
                  </a:lnTo>
                  <a:lnTo>
                    <a:pt x="19" y="35"/>
                  </a:lnTo>
                  <a:lnTo>
                    <a:pt x="13" y="31"/>
                  </a:lnTo>
                  <a:lnTo>
                    <a:pt x="0" y="25"/>
                  </a:lnTo>
                  <a:lnTo>
                    <a:pt x="2" y="25"/>
                  </a:lnTo>
                  <a:lnTo>
                    <a:pt x="2" y="23"/>
                  </a:lnTo>
                  <a:lnTo>
                    <a:pt x="11" y="19"/>
                  </a:lnTo>
                  <a:lnTo>
                    <a:pt x="19" y="13"/>
                  </a:lnTo>
                  <a:lnTo>
                    <a:pt x="31" y="2"/>
                  </a:lnTo>
                  <a:lnTo>
                    <a:pt x="33" y="0"/>
                  </a:lnTo>
                  <a:lnTo>
                    <a:pt x="38" y="0"/>
                  </a:lnTo>
                  <a:lnTo>
                    <a:pt x="46" y="0"/>
                  </a:lnTo>
                  <a:lnTo>
                    <a:pt x="69" y="0"/>
                  </a:lnTo>
                  <a:lnTo>
                    <a:pt x="87" y="4"/>
                  </a:lnTo>
                  <a:lnTo>
                    <a:pt x="89" y="6"/>
                  </a:lnTo>
                  <a:lnTo>
                    <a:pt x="89" y="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5" name="Freeform 88"/>
            <p:cNvSpPr>
              <a:spLocks/>
            </p:cNvSpPr>
            <p:nvPr/>
          </p:nvSpPr>
          <p:spPr bwMode="auto">
            <a:xfrm>
              <a:off x="1289" y="2281"/>
              <a:ext cx="55" cy="28"/>
            </a:xfrm>
            <a:custGeom>
              <a:avLst/>
              <a:gdLst>
                <a:gd name="T0" fmla="*/ 47 w 49"/>
                <a:gd name="T1" fmla="*/ 21 h 25"/>
                <a:gd name="T2" fmla="*/ 45 w 49"/>
                <a:gd name="T3" fmla="*/ 25 h 25"/>
                <a:gd name="T4" fmla="*/ 14 w 49"/>
                <a:gd name="T5" fmla="*/ 16 h 25"/>
                <a:gd name="T6" fmla="*/ 2 w 49"/>
                <a:gd name="T7" fmla="*/ 10 h 25"/>
                <a:gd name="T8" fmla="*/ 0 w 49"/>
                <a:gd name="T9" fmla="*/ 10 h 25"/>
                <a:gd name="T10" fmla="*/ 8 w 49"/>
                <a:gd name="T11" fmla="*/ 4 h 25"/>
                <a:gd name="T12" fmla="*/ 14 w 49"/>
                <a:gd name="T13" fmla="*/ 0 h 25"/>
                <a:gd name="T14" fmla="*/ 27 w 49"/>
                <a:gd name="T15" fmla="*/ 4 h 25"/>
                <a:gd name="T16" fmla="*/ 33 w 49"/>
                <a:gd name="T17" fmla="*/ 8 h 25"/>
                <a:gd name="T18" fmla="*/ 41 w 49"/>
                <a:gd name="T19" fmla="*/ 6 h 25"/>
                <a:gd name="T20" fmla="*/ 49 w 49"/>
                <a:gd name="T21" fmla="*/ 12 h 25"/>
                <a:gd name="T22" fmla="*/ 47 w 49"/>
                <a:gd name="T23" fmla="*/ 19 h 25"/>
                <a:gd name="T24" fmla="*/ 47 w 49"/>
                <a:gd name="T25"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5">
                  <a:moveTo>
                    <a:pt x="47" y="21"/>
                  </a:moveTo>
                  <a:lnTo>
                    <a:pt x="45" y="25"/>
                  </a:lnTo>
                  <a:lnTo>
                    <a:pt x="14" y="16"/>
                  </a:lnTo>
                  <a:lnTo>
                    <a:pt x="2" y="10"/>
                  </a:lnTo>
                  <a:lnTo>
                    <a:pt x="0" y="10"/>
                  </a:lnTo>
                  <a:lnTo>
                    <a:pt x="8" y="4"/>
                  </a:lnTo>
                  <a:lnTo>
                    <a:pt x="14" y="0"/>
                  </a:lnTo>
                  <a:lnTo>
                    <a:pt x="27" y="4"/>
                  </a:lnTo>
                  <a:lnTo>
                    <a:pt x="33" y="8"/>
                  </a:lnTo>
                  <a:lnTo>
                    <a:pt x="41" y="6"/>
                  </a:lnTo>
                  <a:lnTo>
                    <a:pt x="49" y="12"/>
                  </a:lnTo>
                  <a:lnTo>
                    <a:pt x="47" y="19"/>
                  </a:lnTo>
                  <a:lnTo>
                    <a:pt x="47" y="2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6" name="Freeform 89"/>
            <p:cNvSpPr>
              <a:spLocks noEditPoints="1"/>
            </p:cNvSpPr>
            <p:nvPr/>
          </p:nvSpPr>
          <p:spPr bwMode="auto">
            <a:xfrm>
              <a:off x="1382" y="2065"/>
              <a:ext cx="387" cy="234"/>
            </a:xfrm>
            <a:custGeom>
              <a:avLst/>
              <a:gdLst>
                <a:gd name="T0" fmla="*/ 340 w 345"/>
                <a:gd name="T1" fmla="*/ 200 h 208"/>
                <a:gd name="T2" fmla="*/ 340 w 345"/>
                <a:gd name="T3" fmla="*/ 194 h 208"/>
                <a:gd name="T4" fmla="*/ 336 w 345"/>
                <a:gd name="T5" fmla="*/ 190 h 208"/>
                <a:gd name="T6" fmla="*/ 330 w 345"/>
                <a:gd name="T7" fmla="*/ 138 h 208"/>
                <a:gd name="T8" fmla="*/ 326 w 345"/>
                <a:gd name="T9" fmla="*/ 140 h 208"/>
                <a:gd name="T10" fmla="*/ 343 w 345"/>
                <a:gd name="T11" fmla="*/ 155 h 208"/>
                <a:gd name="T12" fmla="*/ 289 w 345"/>
                <a:gd name="T13" fmla="*/ 138 h 208"/>
                <a:gd name="T14" fmla="*/ 283 w 345"/>
                <a:gd name="T15" fmla="*/ 134 h 208"/>
                <a:gd name="T16" fmla="*/ 243 w 345"/>
                <a:gd name="T17" fmla="*/ 136 h 208"/>
                <a:gd name="T18" fmla="*/ 256 w 345"/>
                <a:gd name="T19" fmla="*/ 142 h 208"/>
                <a:gd name="T20" fmla="*/ 272 w 345"/>
                <a:gd name="T21" fmla="*/ 132 h 208"/>
                <a:gd name="T22" fmla="*/ 247 w 345"/>
                <a:gd name="T23" fmla="*/ 132 h 208"/>
                <a:gd name="T24" fmla="*/ 177 w 345"/>
                <a:gd name="T25" fmla="*/ 49 h 208"/>
                <a:gd name="T26" fmla="*/ 161 w 345"/>
                <a:gd name="T27" fmla="*/ 56 h 208"/>
                <a:gd name="T28" fmla="*/ 157 w 345"/>
                <a:gd name="T29" fmla="*/ 52 h 208"/>
                <a:gd name="T30" fmla="*/ 115 w 345"/>
                <a:gd name="T31" fmla="*/ 2 h 208"/>
                <a:gd name="T32" fmla="*/ 105 w 345"/>
                <a:gd name="T33" fmla="*/ 6 h 208"/>
                <a:gd name="T34" fmla="*/ 136 w 345"/>
                <a:gd name="T35" fmla="*/ 0 h 208"/>
                <a:gd name="T36" fmla="*/ 130 w 345"/>
                <a:gd name="T37" fmla="*/ 47 h 208"/>
                <a:gd name="T38" fmla="*/ 132 w 345"/>
                <a:gd name="T39" fmla="*/ 68 h 208"/>
                <a:gd name="T40" fmla="*/ 130 w 345"/>
                <a:gd name="T41" fmla="*/ 47 h 208"/>
                <a:gd name="T42" fmla="*/ 177 w 345"/>
                <a:gd name="T43" fmla="*/ 89 h 208"/>
                <a:gd name="T44" fmla="*/ 175 w 345"/>
                <a:gd name="T45" fmla="*/ 99 h 208"/>
                <a:gd name="T46" fmla="*/ 101 w 345"/>
                <a:gd name="T47" fmla="*/ 134 h 208"/>
                <a:gd name="T48" fmla="*/ 115 w 345"/>
                <a:gd name="T49" fmla="*/ 142 h 208"/>
                <a:gd name="T50" fmla="*/ 107 w 345"/>
                <a:gd name="T51" fmla="*/ 132 h 208"/>
                <a:gd name="T52" fmla="*/ 192 w 345"/>
                <a:gd name="T53" fmla="*/ 140 h 208"/>
                <a:gd name="T54" fmla="*/ 212 w 345"/>
                <a:gd name="T55" fmla="*/ 138 h 208"/>
                <a:gd name="T56" fmla="*/ 229 w 345"/>
                <a:gd name="T57" fmla="*/ 128 h 208"/>
                <a:gd name="T58" fmla="*/ 219 w 345"/>
                <a:gd name="T59" fmla="*/ 120 h 208"/>
                <a:gd name="T60" fmla="*/ 192 w 345"/>
                <a:gd name="T61" fmla="*/ 113 h 208"/>
                <a:gd name="T62" fmla="*/ 161 w 345"/>
                <a:gd name="T63" fmla="*/ 118 h 208"/>
                <a:gd name="T64" fmla="*/ 157 w 345"/>
                <a:gd name="T65" fmla="*/ 126 h 208"/>
                <a:gd name="T66" fmla="*/ 152 w 345"/>
                <a:gd name="T67" fmla="*/ 134 h 208"/>
                <a:gd name="T68" fmla="*/ 192 w 345"/>
                <a:gd name="T69" fmla="*/ 140 h 208"/>
                <a:gd name="T70" fmla="*/ 177 w 345"/>
                <a:gd name="T71" fmla="*/ 109 h 208"/>
                <a:gd name="T72" fmla="*/ 20 w 345"/>
                <a:gd name="T73" fmla="*/ 60 h 208"/>
                <a:gd name="T74" fmla="*/ 35 w 345"/>
                <a:gd name="T75" fmla="*/ 76 h 208"/>
                <a:gd name="T76" fmla="*/ 95 w 345"/>
                <a:gd name="T77" fmla="*/ 101 h 208"/>
                <a:gd name="T78" fmla="*/ 97 w 345"/>
                <a:gd name="T79" fmla="*/ 111 h 208"/>
                <a:gd name="T80" fmla="*/ 148 w 345"/>
                <a:gd name="T81" fmla="*/ 113 h 208"/>
                <a:gd name="T82" fmla="*/ 126 w 345"/>
                <a:gd name="T83" fmla="*/ 91 h 208"/>
                <a:gd name="T84" fmla="*/ 62 w 345"/>
                <a:gd name="T85" fmla="*/ 6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5" h="208">
                  <a:moveTo>
                    <a:pt x="340" y="208"/>
                  </a:moveTo>
                  <a:lnTo>
                    <a:pt x="343" y="206"/>
                  </a:lnTo>
                  <a:lnTo>
                    <a:pt x="340" y="200"/>
                  </a:lnTo>
                  <a:lnTo>
                    <a:pt x="336" y="206"/>
                  </a:lnTo>
                  <a:lnTo>
                    <a:pt x="340" y="208"/>
                  </a:lnTo>
                  <a:close/>
                  <a:moveTo>
                    <a:pt x="340" y="194"/>
                  </a:moveTo>
                  <a:lnTo>
                    <a:pt x="345" y="190"/>
                  </a:lnTo>
                  <a:lnTo>
                    <a:pt x="340" y="186"/>
                  </a:lnTo>
                  <a:lnTo>
                    <a:pt x="336" y="190"/>
                  </a:lnTo>
                  <a:lnTo>
                    <a:pt x="340" y="194"/>
                  </a:lnTo>
                  <a:close/>
                  <a:moveTo>
                    <a:pt x="326" y="140"/>
                  </a:moveTo>
                  <a:lnTo>
                    <a:pt x="330" y="138"/>
                  </a:lnTo>
                  <a:lnTo>
                    <a:pt x="326" y="134"/>
                  </a:lnTo>
                  <a:lnTo>
                    <a:pt x="322" y="138"/>
                  </a:lnTo>
                  <a:lnTo>
                    <a:pt x="326" y="140"/>
                  </a:lnTo>
                  <a:close/>
                  <a:moveTo>
                    <a:pt x="343" y="163"/>
                  </a:moveTo>
                  <a:lnTo>
                    <a:pt x="345" y="159"/>
                  </a:lnTo>
                  <a:lnTo>
                    <a:pt x="343" y="155"/>
                  </a:lnTo>
                  <a:lnTo>
                    <a:pt x="336" y="159"/>
                  </a:lnTo>
                  <a:lnTo>
                    <a:pt x="343" y="163"/>
                  </a:lnTo>
                  <a:close/>
                  <a:moveTo>
                    <a:pt x="289" y="138"/>
                  </a:moveTo>
                  <a:lnTo>
                    <a:pt x="297" y="134"/>
                  </a:lnTo>
                  <a:lnTo>
                    <a:pt x="289" y="130"/>
                  </a:lnTo>
                  <a:lnTo>
                    <a:pt x="283" y="134"/>
                  </a:lnTo>
                  <a:lnTo>
                    <a:pt x="289" y="138"/>
                  </a:lnTo>
                  <a:close/>
                  <a:moveTo>
                    <a:pt x="247" y="132"/>
                  </a:moveTo>
                  <a:lnTo>
                    <a:pt x="243" y="136"/>
                  </a:lnTo>
                  <a:lnTo>
                    <a:pt x="243" y="140"/>
                  </a:lnTo>
                  <a:lnTo>
                    <a:pt x="250" y="144"/>
                  </a:lnTo>
                  <a:lnTo>
                    <a:pt x="256" y="142"/>
                  </a:lnTo>
                  <a:lnTo>
                    <a:pt x="266" y="142"/>
                  </a:lnTo>
                  <a:lnTo>
                    <a:pt x="268" y="138"/>
                  </a:lnTo>
                  <a:lnTo>
                    <a:pt x="272" y="132"/>
                  </a:lnTo>
                  <a:lnTo>
                    <a:pt x="262" y="130"/>
                  </a:lnTo>
                  <a:lnTo>
                    <a:pt x="254" y="130"/>
                  </a:lnTo>
                  <a:lnTo>
                    <a:pt x="247" y="132"/>
                  </a:lnTo>
                  <a:close/>
                  <a:moveTo>
                    <a:pt x="177" y="56"/>
                  </a:moveTo>
                  <a:lnTo>
                    <a:pt x="179" y="54"/>
                  </a:lnTo>
                  <a:lnTo>
                    <a:pt x="177" y="49"/>
                  </a:lnTo>
                  <a:lnTo>
                    <a:pt x="173" y="54"/>
                  </a:lnTo>
                  <a:lnTo>
                    <a:pt x="177" y="56"/>
                  </a:lnTo>
                  <a:close/>
                  <a:moveTo>
                    <a:pt x="161" y="56"/>
                  </a:moveTo>
                  <a:lnTo>
                    <a:pt x="163" y="52"/>
                  </a:lnTo>
                  <a:lnTo>
                    <a:pt x="161" y="47"/>
                  </a:lnTo>
                  <a:lnTo>
                    <a:pt x="157" y="52"/>
                  </a:lnTo>
                  <a:lnTo>
                    <a:pt x="161" y="56"/>
                  </a:lnTo>
                  <a:close/>
                  <a:moveTo>
                    <a:pt x="105" y="6"/>
                  </a:moveTo>
                  <a:lnTo>
                    <a:pt x="115" y="2"/>
                  </a:lnTo>
                  <a:lnTo>
                    <a:pt x="105" y="0"/>
                  </a:lnTo>
                  <a:lnTo>
                    <a:pt x="93" y="2"/>
                  </a:lnTo>
                  <a:lnTo>
                    <a:pt x="105" y="6"/>
                  </a:lnTo>
                  <a:close/>
                  <a:moveTo>
                    <a:pt x="136" y="27"/>
                  </a:moveTo>
                  <a:lnTo>
                    <a:pt x="140" y="12"/>
                  </a:lnTo>
                  <a:lnTo>
                    <a:pt x="136" y="0"/>
                  </a:lnTo>
                  <a:lnTo>
                    <a:pt x="134" y="12"/>
                  </a:lnTo>
                  <a:lnTo>
                    <a:pt x="136" y="27"/>
                  </a:lnTo>
                  <a:close/>
                  <a:moveTo>
                    <a:pt x="130" y="47"/>
                  </a:moveTo>
                  <a:lnTo>
                    <a:pt x="124" y="52"/>
                  </a:lnTo>
                  <a:lnTo>
                    <a:pt x="128" y="58"/>
                  </a:lnTo>
                  <a:lnTo>
                    <a:pt x="132" y="68"/>
                  </a:lnTo>
                  <a:lnTo>
                    <a:pt x="138" y="66"/>
                  </a:lnTo>
                  <a:lnTo>
                    <a:pt x="136" y="56"/>
                  </a:lnTo>
                  <a:lnTo>
                    <a:pt x="130" y="47"/>
                  </a:lnTo>
                  <a:close/>
                  <a:moveTo>
                    <a:pt x="167" y="95"/>
                  </a:moveTo>
                  <a:lnTo>
                    <a:pt x="169" y="91"/>
                  </a:lnTo>
                  <a:lnTo>
                    <a:pt x="177" y="89"/>
                  </a:lnTo>
                  <a:lnTo>
                    <a:pt x="181" y="93"/>
                  </a:lnTo>
                  <a:lnTo>
                    <a:pt x="185" y="99"/>
                  </a:lnTo>
                  <a:lnTo>
                    <a:pt x="175" y="99"/>
                  </a:lnTo>
                  <a:lnTo>
                    <a:pt x="167" y="95"/>
                  </a:lnTo>
                  <a:close/>
                  <a:moveTo>
                    <a:pt x="107" y="132"/>
                  </a:moveTo>
                  <a:lnTo>
                    <a:pt x="101" y="134"/>
                  </a:lnTo>
                  <a:lnTo>
                    <a:pt x="95" y="138"/>
                  </a:lnTo>
                  <a:lnTo>
                    <a:pt x="101" y="140"/>
                  </a:lnTo>
                  <a:lnTo>
                    <a:pt x="115" y="142"/>
                  </a:lnTo>
                  <a:lnTo>
                    <a:pt x="121" y="142"/>
                  </a:lnTo>
                  <a:lnTo>
                    <a:pt x="117" y="134"/>
                  </a:lnTo>
                  <a:lnTo>
                    <a:pt x="107" y="132"/>
                  </a:lnTo>
                  <a:close/>
                  <a:moveTo>
                    <a:pt x="192" y="113"/>
                  </a:moveTo>
                  <a:lnTo>
                    <a:pt x="188" y="128"/>
                  </a:lnTo>
                  <a:lnTo>
                    <a:pt x="192" y="140"/>
                  </a:lnTo>
                  <a:lnTo>
                    <a:pt x="192" y="144"/>
                  </a:lnTo>
                  <a:lnTo>
                    <a:pt x="202" y="140"/>
                  </a:lnTo>
                  <a:lnTo>
                    <a:pt x="212" y="138"/>
                  </a:lnTo>
                  <a:lnTo>
                    <a:pt x="223" y="138"/>
                  </a:lnTo>
                  <a:lnTo>
                    <a:pt x="229" y="134"/>
                  </a:lnTo>
                  <a:lnTo>
                    <a:pt x="229" y="128"/>
                  </a:lnTo>
                  <a:lnTo>
                    <a:pt x="223" y="124"/>
                  </a:lnTo>
                  <a:lnTo>
                    <a:pt x="212" y="124"/>
                  </a:lnTo>
                  <a:lnTo>
                    <a:pt x="219" y="120"/>
                  </a:lnTo>
                  <a:lnTo>
                    <a:pt x="210" y="120"/>
                  </a:lnTo>
                  <a:lnTo>
                    <a:pt x="202" y="116"/>
                  </a:lnTo>
                  <a:lnTo>
                    <a:pt x="192" y="113"/>
                  </a:lnTo>
                  <a:close/>
                  <a:moveTo>
                    <a:pt x="159" y="109"/>
                  </a:moveTo>
                  <a:lnTo>
                    <a:pt x="154" y="113"/>
                  </a:lnTo>
                  <a:lnTo>
                    <a:pt x="161" y="118"/>
                  </a:lnTo>
                  <a:lnTo>
                    <a:pt x="175" y="122"/>
                  </a:lnTo>
                  <a:lnTo>
                    <a:pt x="167" y="130"/>
                  </a:lnTo>
                  <a:lnTo>
                    <a:pt x="157" y="126"/>
                  </a:lnTo>
                  <a:lnTo>
                    <a:pt x="150" y="126"/>
                  </a:lnTo>
                  <a:lnTo>
                    <a:pt x="146" y="132"/>
                  </a:lnTo>
                  <a:lnTo>
                    <a:pt x="152" y="134"/>
                  </a:lnTo>
                  <a:lnTo>
                    <a:pt x="167" y="138"/>
                  </a:lnTo>
                  <a:lnTo>
                    <a:pt x="181" y="147"/>
                  </a:lnTo>
                  <a:lnTo>
                    <a:pt x="192" y="140"/>
                  </a:lnTo>
                  <a:lnTo>
                    <a:pt x="188" y="128"/>
                  </a:lnTo>
                  <a:lnTo>
                    <a:pt x="192" y="111"/>
                  </a:lnTo>
                  <a:lnTo>
                    <a:pt x="177" y="109"/>
                  </a:lnTo>
                  <a:lnTo>
                    <a:pt x="167" y="107"/>
                  </a:lnTo>
                  <a:lnTo>
                    <a:pt x="159" y="109"/>
                  </a:lnTo>
                  <a:close/>
                  <a:moveTo>
                    <a:pt x="20" y="60"/>
                  </a:moveTo>
                  <a:lnTo>
                    <a:pt x="0" y="76"/>
                  </a:lnTo>
                  <a:lnTo>
                    <a:pt x="12" y="80"/>
                  </a:lnTo>
                  <a:lnTo>
                    <a:pt x="35" y="76"/>
                  </a:lnTo>
                  <a:lnTo>
                    <a:pt x="57" y="82"/>
                  </a:lnTo>
                  <a:lnTo>
                    <a:pt x="72" y="91"/>
                  </a:lnTo>
                  <a:lnTo>
                    <a:pt x="95" y="101"/>
                  </a:lnTo>
                  <a:lnTo>
                    <a:pt x="105" y="101"/>
                  </a:lnTo>
                  <a:lnTo>
                    <a:pt x="105" y="105"/>
                  </a:lnTo>
                  <a:lnTo>
                    <a:pt x="97" y="111"/>
                  </a:lnTo>
                  <a:lnTo>
                    <a:pt x="99" y="116"/>
                  </a:lnTo>
                  <a:lnTo>
                    <a:pt x="132" y="116"/>
                  </a:lnTo>
                  <a:lnTo>
                    <a:pt x="148" y="113"/>
                  </a:lnTo>
                  <a:lnTo>
                    <a:pt x="148" y="103"/>
                  </a:lnTo>
                  <a:lnTo>
                    <a:pt x="130" y="93"/>
                  </a:lnTo>
                  <a:lnTo>
                    <a:pt x="126" y="91"/>
                  </a:lnTo>
                  <a:lnTo>
                    <a:pt x="93" y="80"/>
                  </a:lnTo>
                  <a:lnTo>
                    <a:pt x="82" y="78"/>
                  </a:lnTo>
                  <a:lnTo>
                    <a:pt x="62" y="66"/>
                  </a:lnTo>
                  <a:lnTo>
                    <a:pt x="35" y="58"/>
                  </a:lnTo>
                  <a:lnTo>
                    <a:pt x="20" y="6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7" name="Freeform 90"/>
            <p:cNvSpPr>
              <a:spLocks/>
            </p:cNvSpPr>
            <p:nvPr/>
          </p:nvSpPr>
          <p:spPr bwMode="auto">
            <a:xfrm>
              <a:off x="1765" y="2255"/>
              <a:ext cx="2" cy="12"/>
            </a:xfrm>
            <a:custGeom>
              <a:avLst/>
              <a:gdLst>
                <a:gd name="T0" fmla="*/ 3 w 3"/>
                <a:gd name="T1" fmla="*/ 11 h 11"/>
                <a:gd name="T2" fmla="*/ 3 w 3"/>
                <a:gd name="T3" fmla="*/ 9 h 11"/>
                <a:gd name="T4" fmla="*/ 3 w 3"/>
                <a:gd name="T5" fmla="*/ 6 h 11"/>
                <a:gd name="T6" fmla="*/ 3 w 3"/>
                <a:gd name="T7" fmla="*/ 4 h 11"/>
                <a:gd name="T8" fmla="*/ 3 w 3"/>
                <a:gd name="T9" fmla="*/ 2 h 11"/>
                <a:gd name="T10" fmla="*/ 3 w 3"/>
                <a:gd name="T11" fmla="*/ 0 h 11"/>
                <a:gd name="T12" fmla="*/ 0 w 3"/>
                <a:gd name="T13" fmla="*/ 0 h 11"/>
                <a:gd name="T14" fmla="*/ 0 w 3"/>
                <a:gd name="T15" fmla="*/ 2 h 11"/>
                <a:gd name="T16" fmla="*/ 0 w 3"/>
                <a:gd name="T17" fmla="*/ 4 h 11"/>
                <a:gd name="T18" fmla="*/ 0 w 3"/>
                <a:gd name="T19" fmla="*/ 6 h 11"/>
                <a:gd name="T20" fmla="*/ 0 w 3"/>
                <a:gd name="T21" fmla="*/ 9 h 11"/>
                <a:gd name="T22" fmla="*/ 3 w 3"/>
                <a:gd name="T23" fmla="*/ 9 h 11"/>
                <a:gd name="T24" fmla="*/ 3 w 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1">
                  <a:moveTo>
                    <a:pt x="3" y="11"/>
                  </a:moveTo>
                  <a:lnTo>
                    <a:pt x="3" y="9"/>
                  </a:lnTo>
                  <a:lnTo>
                    <a:pt x="3" y="6"/>
                  </a:lnTo>
                  <a:lnTo>
                    <a:pt x="3" y="4"/>
                  </a:lnTo>
                  <a:lnTo>
                    <a:pt x="3" y="2"/>
                  </a:lnTo>
                  <a:lnTo>
                    <a:pt x="3" y="0"/>
                  </a:lnTo>
                  <a:lnTo>
                    <a:pt x="0" y="0"/>
                  </a:lnTo>
                  <a:lnTo>
                    <a:pt x="0" y="2"/>
                  </a:lnTo>
                  <a:lnTo>
                    <a:pt x="0" y="4"/>
                  </a:lnTo>
                  <a:lnTo>
                    <a:pt x="0" y="6"/>
                  </a:lnTo>
                  <a:lnTo>
                    <a:pt x="0" y="9"/>
                  </a:lnTo>
                  <a:lnTo>
                    <a:pt x="3" y="9"/>
                  </a:lnTo>
                  <a:lnTo>
                    <a:pt x="3" y="1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8" name="Freeform 91"/>
            <p:cNvSpPr>
              <a:spLocks/>
            </p:cNvSpPr>
            <p:nvPr/>
          </p:nvSpPr>
          <p:spPr bwMode="auto">
            <a:xfrm>
              <a:off x="2214" y="1109"/>
              <a:ext cx="163" cy="112"/>
            </a:xfrm>
            <a:custGeom>
              <a:avLst/>
              <a:gdLst>
                <a:gd name="T0" fmla="*/ 13 w 145"/>
                <a:gd name="T1" fmla="*/ 0 h 101"/>
                <a:gd name="T2" fmla="*/ 0 w 145"/>
                <a:gd name="T3" fmla="*/ 31 h 101"/>
                <a:gd name="T4" fmla="*/ 17 w 145"/>
                <a:gd name="T5" fmla="*/ 35 h 101"/>
                <a:gd name="T6" fmla="*/ 23 w 145"/>
                <a:gd name="T7" fmla="*/ 47 h 101"/>
                <a:gd name="T8" fmla="*/ 7 w 145"/>
                <a:gd name="T9" fmla="*/ 54 h 101"/>
                <a:gd name="T10" fmla="*/ 7 w 145"/>
                <a:gd name="T11" fmla="*/ 68 h 101"/>
                <a:gd name="T12" fmla="*/ 21 w 145"/>
                <a:gd name="T13" fmla="*/ 68 h 101"/>
                <a:gd name="T14" fmla="*/ 40 w 145"/>
                <a:gd name="T15" fmla="*/ 87 h 101"/>
                <a:gd name="T16" fmla="*/ 60 w 145"/>
                <a:gd name="T17" fmla="*/ 101 h 101"/>
                <a:gd name="T18" fmla="*/ 79 w 145"/>
                <a:gd name="T19" fmla="*/ 93 h 101"/>
                <a:gd name="T20" fmla="*/ 102 w 145"/>
                <a:gd name="T21" fmla="*/ 91 h 101"/>
                <a:gd name="T22" fmla="*/ 145 w 145"/>
                <a:gd name="T23" fmla="*/ 43 h 101"/>
                <a:gd name="T24" fmla="*/ 126 w 145"/>
                <a:gd name="T25" fmla="*/ 18 h 101"/>
                <a:gd name="T26" fmla="*/ 114 w 145"/>
                <a:gd name="T27" fmla="*/ 6 h 101"/>
                <a:gd name="T28" fmla="*/ 91 w 145"/>
                <a:gd name="T29" fmla="*/ 18 h 101"/>
                <a:gd name="T30" fmla="*/ 75 w 145"/>
                <a:gd name="T31" fmla="*/ 14 h 101"/>
                <a:gd name="T32" fmla="*/ 54 w 145"/>
                <a:gd name="T33" fmla="*/ 6 h 101"/>
                <a:gd name="T34" fmla="*/ 48 w 145"/>
                <a:gd name="T35" fmla="*/ 25 h 101"/>
                <a:gd name="T36" fmla="*/ 38 w 145"/>
                <a:gd name="T37" fmla="*/ 18 h 101"/>
                <a:gd name="T38" fmla="*/ 13 w 145"/>
                <a:gd name="T3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01">
                  <a:moveTo>
                    <a:pt x="13" y="0"/>
                  </a:moveTo>
                  <a:lnTo>
                    <a:pt x="0" y="31"/>
                  </a:lnTo>
                  <a:lnTo>
                    <a:pt x="17" y="35"/>
                  </a:lnTo>
                  <a:lnTo>
                    <a:pt x="23" y="47"/>
                  </a:lnTo>
                  <a:lnTo>
                    <a:pt x="7" y="54"/>
                  </a:lnTo>
                  <a:lnTo>
                    <a:pt x="7" y="68"/>
                  </a:lnTo>
                  <a:lnTo>
                    <a:pt x="21" y="68"/>
                  </a:lnTo>
                  <a:lnTo>
                    <a:pt x="40" y="87"/>
                  </a:lnTo>
                  <a:lnTo>
                    <a:pt x="60" y="101"/>
                  </a:lnTo>
                  <a:lnTo>
                    <a:pt x="79" y="93"/>
                  </a:lnTo>
                  <a:lnTo>
                    <a:pt x="102" y="91"/>
                  </a:lnTo>
                  <a:lnTo>
                    <a:pt x="145" y="43"/>
                  </a:lnTo>
                  <a:lnTo>
                    <a:pt x="126" y="18"/>
                  </a:lnTo>
                  <a:lnTo>
                    <a:pt x="114" y="6"/>
                  </a:lnTo>
                  <a:lnTo>
                    <a:pt x="91" y="18"/>
                  </a:lnTo>
                  <a:lnTo>
                    <a:pt x="75" y="14"/>
                  </a:lnTo>
                  <a:lnTo>
                    <a:pt x="54" y="6"/>
                  </a:lnTo>
                  <a:lnTo>
                    <a:pt x="48" y="25"/>
                  </a:lnTo>
                  <a:lnTo>
                    <a:pt x="38" y="18"/>
                  </a:lnTo>
                  <a:lnTo>
                    <a:pt x="13"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39" name="Freeform 92"/>
            <p:cNvSpPr>
              <a:spLocks/>
            </p:cNvSpPr>
            <p:nvPr/>
          </p:nvSpPr>
          <p:spPr bwMode="auto">
            <a:xfrm>
              <a:off x="1670" y="495"/>
              <a:ext cx="528" cy="785"/>
            </a:xfrm>
            <a:custGeom>
              <a:avLst/>
              <a:gdLst>
                <a:gd name="T0" fmla="*/ 103 w 471"/>
                <a:gd name="T1" fmla="*/ 115 h 700"/>
                <a:gd name="T2" fmla="*/ 70 w 471"/>
                <a:gd name="T3" fmla="*/ 134 h 700"/>
                <a:gd name="T4" fmla="*/ 51 w 471"/>
                <a:gd name="T5" fmla="*/ 161 h 700"/>
                <a:gd name="T6" fmla="*/ 72 w 471"/>
                <a:gd name="T7" fmla="*/ 190 h 700"/>
                <a:gd name="T8" fmla="*/ 49 w 471"/>
                <a:gd name="T9" fmla="*/ 214 h 700"/>
                <a:gd name="T10" fmla="*/ 8 w 471"/>
                <a:gd name="T11" fmla="*/ 233 h 700"/>
                <a:gd name="T12" fmla="*/ 18 w 471"/>
                <a:gd name="T13" fmla="*/ 262 h 700"/>
                <a:gd name="T14" fmla="*/ 49 w 471"/>
                <a:gd name="T15" fmla="*/ 268 h 700"/>
                <a:gd name="T16" fmla="*/ 39 w 471"/>
                <a:gd name="T17" fmla="*/ 289 h 700"/>
                <a:gd name="T18" fmla="*/ 12 w 471"/>
                <a:gd name="T19" fmla="*/ 293 h 700"/>
                <a:gd name="T20" fmla="*/ 27 w 471"/>
                <a:gd name="T21" fmla="*/ 322 h 700"/>
                <a:gd name="T22" fmla="*/ 87 w 471"/>
                <a:gd name="T23" fmla="*/ 324 h 700"/>
                <a:gd name="T24" fmla="*/ 140 w 471"/>
                <a:gd name="T25" fmla="*/ 351 h 700"/>
                <a:gd name="T26" fmla="*/ 155 w 471"/>
                <a:gd name="T27" fmla="*/ 425 h 700"/>
                <a:gd name="T28" fmla="*/ 151 w 471"/>
                <a:gd name="T29" fmla="*/ 456 h 700"/>
                <a:gd name="T30" fmla="*/ 171 w 471"/>
                <a:gd name="T31" fmla="*/ 458 h 700"/>
                <a:gd name="T32" fmla="*/ 177 w 471"/>
                <a:gd name="T33" fmla="*/ 489 h 700"/>
                <a:gd name="T34" fmla="*/ 184 w 471"/>
                <a:gd name="T35" fmla="*/ 503 h 700"/>
                <a:gd name="T36" fmla="*/ 171 w 471"/>
                <a:gd name="T37" fmla="*/ 543 h 700"/>
                <a:gd name="T38" fmla="*/ 163 w 471"/>
                <a:gd name="T39" fmla="*/ 580 h 700"/>
                <a:gd name="T40" fmla="*/ 192 w 471"/>
                <a:gd name="T41" fmla="*/ 663 h 700"/>
                <a:gd name="T42" fmla="*/ 225 w 471"/>
                <a:gd name="T43" fmla="*/ 687 h 700"/>
                <a:gd name="T44" fmla="*/ 250 w 471"/>
                <a:gd name="T45" fmla="*/ 698 h 700"/>
                <a:gd name="T46" fmla="*/ 264 w 471"/>
                <a:gd name="T47" fmla="*/ 648 h 700"/>
                <a:gd name="T48" fmla="*/ 268 w 471"/>
                <a:gd name="T49" fmla="*/ 607 h 700"/>
                <a:gd name="T50" fmla="*/ 304 w 471"/>
                <a:gd name="T51" fmla="*/ 594 h 700"/>
                <a:gd name="T52" fmla="*/ 366 w 471"/>
                <a:gd name="T53" fmla="*/ 534 h 700"/>
                <a:gd name="T54" fmla="*/ 396 w 471"/>
                <a:gd name="T55" fmla="*/ 520 h 700"/>
                <a:gd name="T56" fmla="*/ 388 w 471"/>
                <a:gd name="T57" fmla="*/ 495 h 700"/>
                <a:gd name="T58" fmla="*/ 361 w 471"/>
                <a:gd name="T59" fmla="*/ 497 h 700"/>
                <a:gd name="T60" fmla="*/ 390 w 471"/>
                <a:gd name="T61" fmla="*/ 481 h 700"/>
                <a:gd name="T62" fmla="*/ 384 w 471"/>
                <a:gd name="T63" fmla="*/ 458 h 700"/>
                <a:gd name="T64" fmla="*/ 423 w 471"/>
                <a:gd name="T65" fmla="*/ 489 h 700"/>
                <a:gd name="T66" fmla="*/ 409 w 471"/>
                <a:gd name="T67" fmla="*/ 439 h 700"/>
                <a:gd name="T68" fmla="*/ 413 w 471"/>
                <a:gd name="T69" fmla="*/ 408 h 700"/>
                <a:gd name="T70" fmla="*/ 440 w 471"/>
                <a:gd name="T71" fmla="*/ 388 h 700"/>
                <a:gd name="T72" fmla="*/ 444 w 471"/>
                <a:gd name="T73" fmla="*/ 344 h 700"/>
                <a:gd name="T74" fmla="*/ 411 w 471"/>
                <a:gd name="T75" fmla="*/ 320 h 700"/>
                <a:gd name="T76" fmla="*/ 407 w 471"/>
                <a:gd name="T77" fmla="*/ 223 h 700"/>
                <a:gd name="T78" fmla="*/ 438 w 471"/>
                <a:gd name="T79" fmla="*/ 175 h 700"/>
                <a:gd name="T80" fmla="*/ 432 w 471"/>
                <a:gd name="T81" fmla="*/ 140 h 700"/>
                <a:gd name="T82" fmla="*/ 454 w 471"/>
                <a:gd name="T83" fmla="*/ 74 h 700"/>
                <a:gd name="T84" fmla="*/ 436 w 471"/>
                <a:gd name="T85" fmla="*/ 101 h 700"/>
                <a:gd name="T86" fmla="*/ 417 w 471"/>
                <a:gd name="T87" fmla="*/ 90 h 700"/>
                <a:gd name="T88" fmla="*/ 380 w 471"/>
                <a:gd name="T89" fmla="*/ 84 h 700"/>
                <a:gd name="T90" fmla="*/ 353 w 471"/>
                <a:gd name="T91" fmla="*/ 74 h 700"/>
                <a:gd name="T92" fmla="*/ 388 w 471"/>
                <a:gd name="T93" fmla="*/ 53 h 700"/>
                <a:gd name="T94" fmla="*/ 366 w 471"/>
                <a:gd name="T95" fmla="*/ 26 h 700"/>
                <a:gd name="T96" fmla="*/ 322 w 471"/>
                <a:gd name="T97" fmla="*/ 31 h 700"/>
                <a:gd name="T98" fmla="*/ 335 w 471"/>
                <a:gd name="T99" fmla="*/ 0 h 700"/>
                <a:gd name="T100" fmla="*/ 244 w 471"/>
                <a:gd name="T101" fmla="*/ 55 h 700"/>
                <a:gd name="T102" fmla="*/ 217 w 471"/>
                <a:gd name="T103" fmla="*/ 61 h 700"/>
                <a:gd name="T104" fmla="*/ 182 w 471"/>
                <a:gd name="T105" fmla="*/ 78 h 700"/>
                <a:gd name="T106" fmla="*/ 109 w 471"/>
                <a:gd name="T107" fmla="*/ 8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1" h="700">
                  <a:moveTo>
                    <a:pt x="109" y="80"/>
                  </a:moveTo>
                  <a:lnTo>
                    <a:pt x="101" y="95"/>
                  </a:lnTo>
                  <a:lnTo>
                    <a:pt x="103" y="115"/>
                  </a:lnTo>
                  <a:lnTo>
                    <a:pt x="95" y="128"/>
                  </a:lnTo>
                  <a:lnTo>
                    <a:pt x="80" y="128"/>
                  </a:lnTo>
                  <a:lnTo>
                    <a:pt x="70" y="134"/>
                  </a:lnTo>
                  <a:lnTo>
                    <a:pt x="60" y="136"/>
                  </a:lnTo>
                  <a:lnTo>
                    <a:pt x="56" y="148"/>
                  </a:lnTo>
                  <a:lnTo>
                    <a:pt x="51" y="161"/>
                  </a:lnTo>
                  <a:lnTo>
                    <a:pt x="70" y="167"/>
                  </a:lnTo>
                  <a:lnTo>
                    <a:pt x="70" y="175"/>
                  </a:lnTo>
                  <a:lnTo>
                    <a:pt x="72" y="190"/>
                  </a:lnTo>
                  <a:lnTo>
                    <a:pt x="68" y="204"/>
                  </a:lnTo>
                  <a:lnTo>
                    <a:pt x="58" y="210"/>
                  </a:lnTo>
                  <a:lnTo>
                    <a:pt x="49" y="214"/>
                  </a:lnTo>
                  <a:lnTo>
                    <a:pt x="39" y="221"/>
                  </a:lnTo>
                  <a:lnTo>
                    <a:pt x="20" y="227"/>
                  </a:lnTo>
                  <a:lnTo>
                    <a:pt x="8" y="233"/>
                  </a:lnTo>
                  <a:lnTo>
                    <a:pt x="0" y="243"/>
                  </a:lnTo>
                  <a:lnTo>
                    <a:pt x="8" y="254"/>
                  </a:lnTo>
                  <a:lnTo>
                    <a:pt x="18" y="262"/>
                  </a:lnTo>
                  <a:lnTo>
                    <a:pt x="25" y="268"/>
                  </a:lnTo>
                  <a:lnTo>
                    <a:pt x="41" y="270"/>
                  </a:lnTo>
                  <a:lnTo>
                    <a:pt x="49" y="268"/>
                  </a:lnTo>
                  <a:lnTo>
                    <a:pt x="51" y="278"/>
                  </a:lnTo>
                  <a:lnTo>
                    <a:pt x="45" y="287"/>
                  </a:lnTo>
                  <a:lnTo>
                    <a:pt x="39" y="289"/>
                  </a:lnTo>
                  <a:lnTo>
                    <a:pt x="31" y="289"/>
                  </a:lnTo>
                  <a:lnTo>
                    <a:pt x="25" y="293"/>
                  </a:lnTo>
                  <a:lnTo>
                    <a:pt x="12" y="293"/>
                  </a:lnTo>
                  <a:lnTo>
                    <a:pt x="10" y="303"/>
                  </a:lnTo>
                  <a:lnTo>
                    <a:pt x="25" y="316"/>
                  </a:lnTo>
                  <a:lnTo>
                    <a:pt x="27" y="322"/>
                  </a:lnTo>
                  <a:lnTo>
                    <a:pt x="43" y="332"/>
                  </a:lnTo>
                  <a:lnTo>
                    <a:pt x="62" y="334"/>
                  </a:lnTo>
                  <a:lnTo>
                    <a:pt x="87" y="324"/>
                  </a:lnTo>
                  <a:lnTo>
                    <a:pt x="115" y="320"/>
                  </a:lnTo>
                  <a:lnTo>
                    <a:pt x="126" y="334"/>
                  </a:lnTo>
                  <a:lnTo>
                    <a:pt x="140" y="351"/>
                  </a:lnTo>
                  <a:lnTo>
                    <a:pt x="140" y="371"/>
                  </a:lnTo>
                  <a:lnTo>
                    <a:pt x="149" y="394"/>
                  </a:lnTo>
                  <a:lnTo>
                    <a:pt x="155" y="425"/>
                  </a:lnTo>
                  <a:lnTo>
                    <a:pt x="155" y="437"/>
                  </a:lnTo>
                  <a:lnTo>
                    <a:pt x="149" y="444"/>
                  </a:lnTo>
                  <a:lnTo>
                    <a:pt x="151" y="456"/>
                  </a:lnTo>
                  <a:lnTo>
                    <a:pt x="146" y="470"/>
                  </a:lnTo>
                  <a:lnTo>
                    <a:pt x="161" y="458"/>
                  </a:lnTo>
                  <a:lnTo>
                    <a:pt x="171" y="458"/>
                  </a:lnTo>
                  <a:lnTo>
                    <a:pt x="180" y="479"/>
                  </a:lnTo>
                  <a:lnTo>
                    <a:pt x="192" y="491"/>
                  </a:lnTo>
                  <a:lnTo>
                    <a:pt x="177" y="489"/>
                  </a:lnTo>
                  <a:lnTo>
                    <a:pt x="157" y="485"/>
                  </a:lnTo>
                  <a:lnTo>
                    <a:pt x="167" y="497"/>
                  </a:lnTo>
                  <a:lnTo>
                    <a:pt x="184" y="503"/>
                  </a:lnTo>
                  <a:lnTo>
                    <a:pt x="184" y="522"/>
                  </a:lnTo>
                  <a:lnTo>
                    <a:pt x="167" y="537"/>
                  </a:lnTo>
                  <a:lnTo>
                    <a:pt x="171" y="543"/>
                  </a:lnTo>
                  <a:lnTo>
                    <a:pt x="167" y="549"/>
                  </a:lnTo>
                  <a:lnTo>
                    <a:pt x="157" y="561"/>
                  </a:lnTo>
                  <a:lnTo>
                    <a:pt x="163" y="580"/>
                  </a:lnTo>
                  <a:lnTo>
                    <a:pt x="169" y="613"/>
                  </a:lnTo>
                  <a:lnTo>
                    <a:pt x="177" y="640"/>
                  </a:lnTo>
                  <a:lnTo>
                    <a:pt x="192" y="663"/>
                  </a:lnTo>
                  <a:lnTo>
                    <a:pt x="194" y="679"/>
                  </a:lnTo>
                  <a:lnTo>
                    <a:pt x="206" y="691"/>
                  </a:lnTo>
                  <a:lnTo>
                    <a:pt x="225" y="687"/>
                  </a:lnTo>
                  <a:lnTo>
                    <a:pt x="233" y="689"/>
                  </a:lnTo>
                  <a:lnTo>
                    <a:pt x="229" y="700"/>
                  </a:lnTo>
                  <a:lnTo>
                    <a:pt x="250" y="698"/>
                  </a:lnTo>
                  <a:lnTo>
                    <a:pt x="254" y="673"/>
                  </a:lnTo>
                  <a:lnTo>
                    <a:pt x="254" y="658"/>
                  </a:lnTo>
                  <a:lnTo>
                    <a:pt x="264" y="648"/>
                  </a:lnTo>
                  <a:lnTo>
                    <a:pt x="268" y="632"/>
                  </a:lnTo>
                  <a:lnTo>
                    <a:pt x="270" y="615"/>
                  </a:lnTo>
                  <a:lnTo>
                    <a:pt x="268" y="607"/>
                  </a:lnTo>
                  <a:lnTo>
                    <a:pt x="279" y="605"/>
                  </a:lnTo>
                  <a:lnTo>
                    <a:pt x="289" y="603"/>
                  </a:lnTo>
                  <a:lnTo>
                    <a:pt x="304" y="594"/>
                  </a:lnTo>
                  <a:lnTo>
                    <a:pt x="345" y="553"/>
                  </a:lnTo>
                  <a:lnTo>
                    <a:pt x="353" y="539"/>
                  </a:lnTo>
                  <a:lnTo>
                    <a:pt x="366" y="534"/>
                  </a:lnTo>
                  <a:lnTo>
                    <a:pt x="374" y="534"/>
                  </a:lnTo>
                  <a:lnTo>
                    <a:pt x="384" y="532"/>
                  </a:lnTo>
                  <a:lnTo>
                    <a:pt x="396" y="520"/>
                  </a:lnTo>
                  <a:lnTo>
                    <a:pt x="417" y="506"/>
                  </a:lnTo>
                  <a:lnTo>
                    <a:pt x="409" y="495"/>
                  </a:lnTo>
                  <a:lnTo>
                    <a:pt x="388" y="495"/>
                  </a:lnTo>
                  <a:lnTo>
                    <a:pt x="374" y="506"/>
                  </a:lnTo>
                  <a:lnTo>
                    <a:pt x="357" y="503"/>
                  </a:lnTo>
                  <a:lnTo>
                    <a:pt x="361" y="497"/>
                  </a:lnTo>
                  <a:lnTo>
                    <a:pt x="372" y="501"/>
                  </a:lnTo>
                  <a:lnTo>
                    <a:pt x="384" y="493"/>
                  </a:lnTo>
                  <a:lnTo>
                    <a:pt x="390" y="481"/>
                  </a:lnTo>
                  <a:lnTo>
                    <a:pt x="382" y="477"/>
                  </a:lnTo>
                  <a:lnTo>
                    <a:pt x="386" y="468"/>
                  </a:lnTo>
                  <a:lnTo>
                    <a:pt x="384" y="458"/>
                  </a:lnTo>
                  <a:lnTo>
                    <a:pt x="396" y="466"/>
                  </a:lnTo>
                  <a:lnTo>
                    <a:pt x="407" y="487"/>
                  </a:lnTo>
                  <a:lnTo>
                    <a:pt x="423" y="489"/>
                  </a:lnTo>
                  <a:lnTo>
                    <a:pt x="423" y="464"/>
                  </a:lnTo>
                  <a:lnTo>
                    <a:pt x="415" y="452"/>
                  </a:lnTo>
                  <a:lnTo>
                    <a:pt x="409" y="439"/>
                  </a:lnTo>
                  <a:lnTo>
                    <a:pt x="415" y="439"/>
                  </a:lnTo>
                  <a:lnTo>
                    <a:pt x="415" y="421"/>
                  </a:lnTo>
                  <a:lnTo>
                    <a:pt x="413" y="408"/>
                  </a:lnTo>
                  <a:lnTo>
                    <a:pt x="425" y="406"/>
                  </a:lnTo>
                  <a:lnTo>
                    <a:pt x="432" y="394"/>
                  </a:lnTo>
                  <a:lnTo>
                    <a:pt x="440" y="388"/>
                  </a:lnTo>
                  <a:lnTo>
                    <a:pt x="450" y="373"/>
                  </a:lnTo>
                  <a:lnTo>
                    <a:pt x="456" y="363"/>
                  </a:lnTo>
                  <a:lnTo>
                    <a:pt x="444" y="344"/>
                  </a:lnTo>
                  <a:lnTo>
                    <a:pt x="436" y="328"/>
                  </a:lnTo>
                  <a:lnTo>
                    <a:pt x="411" y="330"/>
                  </a:lnTo>
                  <a:lnTo>
                    <a:pt x="411" y="320"/>
                  </a:lnTo>
                  <a:lnTo>
                    <a:pt x="409" y="287"/>
                  </a:lnTo>
                  <a:lnTo>
                    <a:pt x="401" y="270"/>
                  </a:lnTo>
                  <a:lnTo>
                    <a:pt x="407" y="223"/>
                  </a:lnTo>
                  <a:lnTo>
                    <a:pt x="407" y="198"/>
                  </a:lnTo>
                  <a:lnTo>
                    <a:pt x="419" y="181"/>
                  </a:lnTo>
                  <a:lnTo>
                    <a:pt x="438" y="175"/>
                  </a:lnTo>
                  <a:lnTo>
                    <a:pt x="442" y="150"/>
                  </a:lnTo>
                  <a:lnTo>
                    <a:pt x="436" y="146"/>
                  </a:lnTo>
                  <a:lnTo>
                    <a:pt x="432" y="140"/>
                  </a:lnTo>
                  <a:lnTo>
                    <a:pt x="467" y="111"/>
                  </a:lnTo>
                  <a:lnTo>
                    <a:pt x="471" y="86"/>
                  </a:lnTo>
                  <a:lnTo>
                    <a:pt x="454" y="74"/>
                  </a:lnTo>
                  <a:lnTo>
                    <a:pt x="444" y="80"/>
                  </a:lnTo>
                  <a:lnTo>
                    <a:pt x="436" y="80"/>
                  </a:lnTo>
                  <a:lnTo>
                    <a:pt x="436" y="101"/>
                  </a:lnTo>
                  <a:lnTo>
                    <a:pt x="380" y="146"/>
                  </a:lnTo>
                  <a:lnTo>
                    <a:pt x="409" y="105"/>
                  </a:lnTo>
                  <a:lnTo>
                    <a:pt x="417" y="90"/>
                  </a:lnTo>
                  <a:lnTo>
                    <a:pt x="427" y="68"/>
                  </a:lnTo>
                  <a:lnTo>
                    <a:pt x="405" y="70"/>
                  </a:lnTo>
                  <a:lnTo>
                    <a:pt x="380" y="84"/>
                  </a:lnTo>
                  <a:lnTo>
                    <a:pt x="394" y="68"/>
                  </a:lnTo>
                  <a:lnTo>
                    <a:pt x="390" y="59"/>
                  </a:lnTo>
                  <a:lnTo>
                    <a:pt x="353" y="74"/>
                  </a:lnTo>
                  <a:lnTo>
                    <a:pt x="349" y="80"/>
                  </a:lnTo>
                  <a:lnTo>
                    <a:pt x="359" y="59"/>
                  </a:lnTo>
                  <a:lnTo>
                    <a:pt x="388" y="53"/>
                  </a:lnTo>
                  <a:lnTo>
                    <a:pt x="392" y="35"/>
                  </a:lnTo>
                  <a:lnTo>
                    <a:pt x="372" y="24"/>
                  </a:lnTo>
                  <a:lnTo>
                    <a:pt x="366" y="26"/>
                  </a:lnTo>
                  <a:lnTo>
                    <a:pt x="366" y="16"/>
                  </a:lnTo>
                  <a:lnTo>
                    <a:pt x="347" y="22"/>
                  </a:lnTo>
                  <a:lnTo>
                    <a:pt x="322" y="31"/>
                  </a:lnTo>
                  <a:lnTo>
                    <a:pt x="310" y="37"/>
                  </a:lnTo>
                  <a:lnTo>
                    <a:pt x="345" y="10"/>
                  </a:lnTo>
                  <a:lnTo>
                    <a:pt x="335" y="0"/>
                  </a:lnTo>
                  <a:lnTo>
                    <a:pt x="258" y="8"/>
                  </a:lnTo>
                  <a:lnTo>
                    <a:pt x="227" y="28"/>
                  </a:lnTo>
                  <a:lnTo>
                    <a:pt x="244" y="55"/>
                  </a:lnTo>
                  <a:lnTo>
                    <a:pt x="221" y="37"/>
                  </a:lnTo>
                  <a:lnTo>
                    <a:pt x="211" y="39"/>
                  </a:lnTo>
                  <a:lnTo>
                    <a:pt x="217" y="61"/>
                  </a:lnTo>
                  <a:lnTo>
                    <a:pt x="198" y="49"/>
                  </a:lnTo>
                  <a:lnTo>
                    <a:pt x="175" y="53"/>
                  </a:lnTo>
                  <a:lnTo>
                    <a:pt x="182" y="78"/>
                  </a:lnTo>
                  <a:lnTo>
                    <a:pt x="161" y="64"/>
                  </a:lnTo>
                  <a:lnTo>
                    <a:pt x="136" y="70"/>
                  </a:lnTo>
                  <a:lnTo>
                    <a:pt x="109" y="8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0" name="Freeform 93"/>
            <p:cNvSpPr>
              <a:spLocks noEditPoints="1"/>
            </p:cNvSpPr>
            <p:nvPr/>
          </p:nvSpPr>
          <p:spPr bwMode="auto">
            <a:xfrm>
              <a:off x="515" y="381"/>
              <a:ext cx="1319" cy="1388"/>
            </a:xfrm>
            <a:custGeom>
              <a:avLst/>
              <a:gdLst>
                <a:gd name="T0" fmla="*/ 622 w 1175"/>
                <a:gd name="T1" fmla="*/ 552 h 1238"/>
                <a:gd name="T2" fmla="*/ 841 w 1175"/>
                <a:gd name="T3" fmla="*/ 713 h 1238"/>
                <a:gd name="T4" fmla="*/ 1047 w 1175"/>
                <a:gd name="T5" fmla="*/ 1178 h 1238"/>
                <a:gd name="T6" fmla="*/ 1037 w 1175"/>
                <a:gd name="T7" fmla="*/ 1103 h 1238"/>
                <a:gd name="T8" fmla="*/ 1153 w 1175"/>
                <a:gd name="T9" fmla="*/ 971 h 1238"/>
                <a:gd name="T10" fmla="*/ 985 w 1175"/>
                <a:gd name="T11" fmla="*/ 814 h 1238"/>
                <a:gd name="T12" fmla="*/ 870 w 1175"/>
                <a:gd name="T13" fmla="*/ 955 h 1238"/>
                <a:gd name="T14" fmla="*/ 739 w 1175"/>
                <a:gd name="T15" fmla="*/ 965 h 1238"/>
                <a:gd name="T16" fmla="*/ 735 w 1175"/>
                <a:gd name="T17" fmla="*/ 719 h 1238"/>
                <a:gd name="T18" fmla="*/ 822 w 1175"/>
                <a:gd name="T19" fmla="*/ 556 h 1238"/>
                <a:gd name="T20" fmla="*/ 723 w 1175"/>
                <a:gd name="T21" fmla="*/ 548 h 1238"/>
                <a:gd name="T22" fmla="*/ 671 w 1175"/>
                <a:gd name="T23" fmla="*/ 558 h 1238"/>
                <a:gd name="T24" fmla="*/ 518 w 1175"/>
                <a:gd name="T25" fmla="*/ 579 h 1238"/>
                <a:gd name="T26" fmla="*/ 370 w 1175"/>
                <a:gd name="T27" fmla="*/ 581 h 1238"/>
                <a:gd name="T28" fmla="*/ 177 w 1175"/>
                <a:gd name="T29" fmla="*/ 498 h 1238"/>
                <a:gd name="T30" fmla="*/ 89 w 1175"/>
                <a:gd name="T31" fmla="*/ 851 h 1238"/>
                <a:gd name="T32" fmla="*/ 675 w 1175"/>
                <a:gd name="T33" fmla="*/ 1122 h 1238"/>
                <a:gd name="T34" fmla="*/ 851 w 1175"/>
                <a:gd name="T35" fmla="*/ 1184 h 1238"/>
                <a:gd name="T36" fmla="*/ 810 w 1175"/>
                <a:gd name="T37" fmla="*/ 1233 h 1238"/>
                <a:gd name="T38" fmla="*/ 624 w 1175"/>
                <a:gd name="T39" fmla="*/ 252 h 1238"/>
                <a:gd name="T40" fmla="*/ 576 w 1175"/>
                <a:gd name="T41" fmla="*/ 244 h 1238"/>
                <a:gd name="T42" fmla="*/ 277 w 1175"/>
                <a:gd name="T43" fmla="*/ 422 h 1238"/>
                <a:gd name="T44" fmla="*/ 314 w 1175"/>
                <a:gd name="T45" fmla="*/ 316 h 1238"/>
                <a:gd name="T46" fmla="*/ 337 w 1175"/>
                <a:gd name="T47" fmla="*/ 219 h 1238"/>
                <a:gd name="T48" fmla="*/ 394 w 1175"/>
                <a:gd name="T49" fmla="*/ 153 h 1238"/>
                <a:gd name="T50" fmla="*/ 438 w 1175"/>
                <a:gd name="T51" fmla="*/ 339 h 1238"/>
                <a:gd name="T52" fmla="*/ 473 w 1175"/>
                <a:gd name="T53" fmla="*/ 273 h 1238"/>
                <a:gd name="T54" fmla="*/ 622 w 1175"/>
                <a:gd name="T55" fmla="*/ 393 h 1238"/>
                <a:gd name="T56" fmla="*/ 551 w 1175"/>
                <a:gd name="T57" fmla="*/ 370 h 1238"/>
                <a:gd name="T58" fmla="*/ 491 w 1175"/>
                <a:gd name="T59" fmla="*/ 106 h 1238"/>
                <a:gd name="T60" fmla="*/ 690 w 1175"/>
                <a:gd name="T61" fmla="*/ 97 h 1238"/>
                <a:gd name="T62" fmla="*/ 657 w 1175"/>
                <a:gd name="T63" fmla="*/ 35 h 1238"/>
                <a:gd name="T64" fmla="*/ 868 w 1175"/>
                <a:gd name="T65" fmla="*/ 374 h 1238"/>
                <a:gd name="T66" fmla="*/ 826 w 1175"/>
                <a:gd name="T67" fmla="*/ 120 h 1238"/>
                <a:gd name="T68" fmla="*/ 899 w 1175"/>
                <a:gd name="T69" fmla="*/ 147 h 1238"/>
                <a:gd name="T70" fmla="*/ 713 w 1175"/>
                <a:gd name="T71" fmla="*/ 271 h 1238"/>
                <a:gd name="T72" fmla="*/ 824 w 1175"/>
                <a:gd name="T73" fmla="*/ 271 h 1238"/>
                <a:gd name="T74" fmla="*/ 713 w 1175"/>
                <a:gd name="T75" fmla="*/ 337 h 1238"/>
                <a:gd name="T76" fmla="*/ 752 w 1175"/>
                <a:gd name="T77" fmla="*/ 341 h 1238"/>
                <a:gd name="T78" fmla="*/ 975 w 1175"/>
                <a:gd name="T79" fmla="*/ 665 h 1238"/>
                <a:gd name="T80" fmla="*/ 1045 w 1175"/>
                <a:gd name="T81" fmla="*/ 723 h 1238"/>
                <a:gd name="T82" fmla="*/ 1072 w 1175"/>
                <a:gd name="T83" fmla="*/ 678 h 1238"/>
                <a:gd name="T84" fmla="*/ 1068 w 1175"/>
                <a:gd name="T85" fmla="*/ 601 h 1238"/>
                <a:gd name="T86" fmla="*/ 1023 w 1175"/>
                <a:gd name="T87" fmla="*/ 513 h 1238"/>
                <a:gd name="T88" fmla="*/ 884 w 1175"/>
                <a:gd name="T89" fmla="*/ 473 h 1238"/>
                <a:gd name="T90" fmla="*/ 851 w 1175"/>
                <a:gd name="T91" fmla="*/ 533 h 1238"/>
                <a:gd name="T92" fmla="*/ 1095 w 1175"/>
                <a:gd name="T93" fmla="*/ 141 h 1238"/>
                <a:gd name="T94" fmla="*/ 1025 w 1175"/>
                <a:gd name="T95" fmla="*/ 205 h 1238"/>
                <a:gd name="T96" fmla="*/ 958 w 1175"/>
                <a:gd name="T97" fmla="*/ 302 h 1238"/>
                <a:gd name="T98" fmla="*/ 917 w 1175"/>
                <a:gd name="T99" fmla="*/ 254 h 1238"/>
                <a:gd name="T100" fmla="*/ 936 w 1175"/>
                <a:gd name="T101" fmla="*/ 174 h 1238"/>
                <a:gd name="T102" fmla="*/ 1002 w 1175"/>
                <a:gd name="T103" fmla="*/ 133 h 1238"/>
                <a:gd name="T104" fmla="*/ 921 w 1175"/>
                <a:gd name="T105" fmla="*/ 89 h 1238"/>
                <a:gd name="T106" fmla="*/ 1004 w 1175"/>
                <a:gd name="T107" fmla="*/ 48 h 1238"/>
                <a:gd name="T108" fmla="*/ 1109 w 1175"/>
                <a:gd name="T109" fmla="*/ 87 h 1238"/>
                <a:gd name="T110" fmla="*/ 343 w 1175"/>
                <a:gd name="T111" fmla="*/ 517 h 1238"/>
                <a:gd name="T112" fmla="*/ 558 w 1175"/>
                <a:gd name="T113" fmla="*/ 496 h 1238"/>
                <a:gd name="T114" fmla="*/ 390 w 1175"/>
                <a:gd name="T115" fmla="*/ 368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5" h="1238">
                  <a:moveTo>
                    <a:pt x="897" y="550"/>
                  </a:moveTo>
                  <a:lnTo>
                    <a:pt x="884" y="566"/>
                  </a:lnTo>
                  <a:lnTo>
                    <a:pt x="892" y="583"/>
                  </a:lnTo>
                  <a:lnTo>
                    <a:pt x="911" y="577"/>
                  </a:lnTo>
                  <a:lnTo>
                    <a:pt x="897" y="550"/>
                  </a:lnTo>
                  <a:close/>
                  <a:moveTo>
                    <a:pt x="595" y="523"/>
                  </a:moveTo>
                  <a:lnTo>
                    <a:pt x="578" y="531"/>
                  </a:lnTo>
                  <a:lnTo>
                    <a:pt x="568" y="544"/>
                  </a:lnTo>
                  <a:lnTo>
                    <a:pt x="595" y="552"/>
                  </a:lnTo>
                  <a:lnTo>
                    <a:pt x="622" y="552"/>
                  </a:lnTo>
                  <a:lnTo>
                    <a:pt x="613" y="527"/>
                  </a:lnTo>
                  <a:lnTo>
                    <a:pt x="597" y="504"/>
                  </a:lnTo>
                  <a:lnTo>
                    <a:pt x="595" y="523"/>
                  </a:lnTo>
                  <a:close/>
                  <a:moveTo>
                    <a:pt x="760" y="707"/>
                  </a:moveTo>
                  <a:lnTo>
                    <a:pt x="754" y="717"/>
                  </a:lnTo>
                  <a:lnTo>
                    <a:pt x="773" y="723"/>
                  </a:lnTo>
                  <a:lnTo>
                    <a:pt x="791" y="729"/>
                  </a:lnTo>
                  <a:lnTo>
                    <a:pt x="812" y="715"/>
                  </a:lnTo>
                  <a:lnTo>
                    <a:pt x="830" y="721"/>
                  </a:lnTo>
                  <a:lnTo>
                    <a:pt x="841" y="713"/>
                  </a:lnTo>
                  <a:lnTo>
                    <a:pt x="820" y="694"/>
                  </a:lnTo>
                  <a:lnTo>
                    <a:pt x="791" y="680"/>
                  </a:lnTo>
                  <a:lnTo>
                    <a:pt x="789" y="667"/>
                  </a:lnTo>
                  <a:lnTo>
                    <a:pt x="777" y="682"/>
                  </a:lnTo>
                  <a:lnTo>
                    <a:pt x="760" y="707"/>
                  </a:lnTo>
                  <a:close/>
                  <a:moveTo>
                    <a:pt x="915" y="1188"/>
                  </a:moveTo>
                  <a:lnTo>
                    <a:pt x="981" y="1163"/>
                  </a:lnTo>
                  <a:lnTo>
                    <a:pt x="1010" y="1140"/>
                  </a:lnTo>
                  <a:lnTo>
                    <a:pt x="1008" y="1178"/>
                  </a:lnTo>
                  <a:lnTo>
                    <a:pt x="1047" y="1178"/>
                  </a:lnTo>
                  <a:lnTo>
                    <a:pt x="1045" y="1190"/>
                  </a:lnTo>
                  <a:lnTo>
                    <a:pt x="1035" y="1211"/>
                  </a:lnTo>
                  <a:lnTo>
                    <a:pt x="1085" y="1196"/>
                  </a:lnTo>
                  <a:lnTo>
                    <a:pt x="1082" y="1182"/>
                  </a:lnTo>
                  <a:lnTo>
                    <a:pt x="1051" y="1155"/>
                  </a:lnTo>
                  <a:lnTo>
                    <a:pt x="1049" y="1136"/>
                  </a:lnTo>
                  <a:lnTo>
                    <a:pt x="1037" y="1128"/>
                  </a:lnTo>
                  <a:lnTo>
                    <a:pt x="1037" y="1124"/>
                  </a:lnTo>
                  <a:lnTo>
                    <a:pt x="1058" y="1109"/>
                  </a:lnTo>
                  <a:lnTo>
                    <a:pt x="1037" y="1103"/>
                  </a:lnTo>
                  <a:lnTo>
                    <a:pt x="1000" y="1124"/>
                  </a:lnTo>
                  <a:lnTo>
                    <a:pt x="961" y="1153"/>
                  </a:lnTo>
                  <a:lnTo>
                    <a:pt x="1002" y="1101"/>
                  </a:lnTo>
                  <a:lnTo>
                    <a:pt x="1049" y="1076"/>
                  </a:lnTo>
                  <a:lnTo>
                    <a:pt x="1118" y="1076"/>
                  </a:lnTo>
                  <a:lnTo>
                    <a:pt x="1140" y="1058"/>
                  </a:lnTo>
                  <a:lnTo>
                    <a:pt x="1165" y="1045"/>
                  </a:lnTo>
                  <a:lnTo>
                    <a:pt x="1175" y="1004"/>
                  </a:lnTo>
                  <a:lnTo>
                    <a:pt x="1161" y="992"/>
                  </a:lnTo>
                  <a:lnTo>
                    <a:pt x="1153" y="971"/>
                  </a:lnTo>
                  <a:lnTo>
                    <a:pt x="1134" y="971"/>
                  </a:lnTo>
                  <a:lnTo>
                    <a:pt x="1120" y="971"/>
                  </a:lnTo>
                  <a:lnTo>
                    <a:pt x="1103" y="919"/>
                  </a:lnTo>
                  <a:lnTo>
                    <a:pt x="1103" y="926"/>
                  </a:lnTo>
                  <a:lnTo>
                    <a:pt x="1070" y="857"/>
                  </a:lnTo>
                  <a:lnTo>
                    <a:pt x="1047" y="835"/>
                  </a:lnTo>
                  <a:lnTo>
                    <a:pt x="1029" y="868"/>
                  </a:lnTo>
                  <a:lnTo>
                    <a:pt x="994" y="864"/>
                  </a:lnTo>
                  <a:lnTo>
                    <a:pt x="992" y="829"/>
                  </a:lnTo>
                  <a:lnTo>
                    <a:pt x="985" y="814"/>
                  </a:lnTo>
                  <a:lnTo>
                    <a:pt x="985" y="802"/>
                  </a:lnTo>
                  <a:lnTo>
                    <a:pt x="963" y="785"/>
                  </a:lnTo>
                  <a:lnTo>
                    <a:pt x="936" y="769"/>
                  </a:lnTo>
                  <a:lnTo>
                    <a:pt x="894" y="767"/>
                  </a:lnTo>
                  <a:lnTo>
                    <a:pt x="872" y="783"/>
                  </a:lnTo>
                  <a:lnTo>
                    <a:pt x="870" y="804"/>
                  </a:lnTo>
                  <a:lnTo>
                    <a:pt x="878" y="829"/>
                  </a:lnTo>
                  <a:lnTo>
                    <a:pt x="863" y="872"/>
                  </a:lnTo>
                  <a:lnTo>
                    <a:pt x="880" y="932"/>
                  </a:lnTo>
                  <a:lnTo>
                    <a:pt x="870" y="955"/>
                  </a:lnTo>
                  <a:lnTo>
                    <a:pt x="847" y="975"/>
                  </a:lnTo>
                  <a:lnTo>
                    <a:pt x="851" y="1008"/>
                  </a:lnTo>
                  <a:lnTo>
                    <a:pt x="861" y="1031"/>
                  </a:lnTo>
                  <a:lnTo>
                    <a:pt x="851" y="1056"/>
                  </a:lnTo>
                  <a:lnTo>
                    <a:pt x="828" y="1052"/>
                  </a:lnTo>
                  <a:lnTo>
                    <a:pt x="822" y="1035"/>
                  </a:lnTo>
                  <a:lnTo>
                    <a:pt x="810" y="1019"/>
                  </a:lnTo>
                  <a:lnTo>
                    <a:pt x="801" y="994"/>
                  </a:lnTo>
                  <a:lnTo>
                    <a:pt x="781" y="965"/>
                  </a:lnTo>
                  <a:lnTo>
                    <a:pt x="739" y="965"/>
                  </a:lnTo>
                  <a:lnTo>
                    <a:pt x="698" y="924"/>
                  </a:lnTo>
                  <a:lnTo>
                    <a:pt x="671" y="893"/>
                  </a:lnTo>
                  <a:lnTo>
                    <a:pt x="665" y="876"/>
                  </a:lnTo>
                  <a:lnTo>
                    <a:pt x="655" y="878"/>
                  </a:lnTo>
                  <a:lnTo>
                    <a:pt x="636" y="847"/>
                  </a:lnTo>
                  <a:lnTo>
                    <a:pt x="675" y="775"/>
                  </a:lnTo>
                  <a:lnTo>
                    <a:pt x="694" y="760"/>
                  </a:lnTo>
                  <a:lnTo>
                    <a:pt x="698" y="748"/>
                  </a:lnTo>
                  <a:lnTo>
                    <a:pt x="725" y="754"/>
                  </a:lnTo>
                  <a:lnTo>
                    <a:pt x="735" y="719"/>
                  </a:lnTo>
                  <a:lnTo>
                    <a:pt x="754" y="678"/>
                  </a:lnTo>
                  <a:lnTo>
                    <a:pt x="752" y="665"/>
                  </a:lnTo>
                  <a:lnTo>
                    <a:pt x="721" y="649"/>
                  </a:lnTo>
                  <a:lnTo>
                    <a:pt x="748" y="647"/>
                  </a:lnTo>
                  <a:lnTo>
                    <a:pt x="781" y="651"/>
                  </a:lnTo>
                  <a:lnTo>
                    <a:pt x="789" y="639"/>
                  </a:lnTo>
                  <a:lnTo>
                    <a:pt x="814" y="639"/>
                  </a:lnTo>
                  <a:lnTo>
                    <a:pt x="828" y="616"/>
                  </a:lnTo>
                  <a:lnTo>
                    <a:pt x="828" y="585"/>
                  </a:lnTo>
                  <a:lnTo>
                    <a:pt x="822" y="556"/>
                  </a:lnTo>
                  <a:lnTo>
                    <a:pt x="832" y="544"/>
                  </a:lnTo>
                  <a:lnTo>
                    <a:pt x="820" y="537"/>
                  </a:lnTo>
                  <a:lnTo>
                    <a:pt x="816" y="513"/>
                  </a:lnTo>
                  <a:lnTo>
                    <a:pt x="787" y="508"/>
                  </a:lnTo>
                  <a:lnTo>
                    <a:pt x="791" y="541"/>
                  </a:lnTo>
                  <a:lnTo>
                    <a:pt x="773" y="575"/>
                  </a:lnTo>
                  <a:lnTo>
                    <a:pt x="754" y="575"/>
                  </a:lnTo>
                  <a:lnTo>
                    <a:pt x="748" y="539"/>
                  </a:lnTo>
                  <a:lnTo>
                    <a:pt x="742" y="544"/>
                  </a:lnTo>
                  <a:lnTo>
                    <a:pt x="723" y="548"/>
                  </a:lnTo>
                  <a:lnTo>
                    <a:pt x="708" y="541"/>
                  </a:lnTo>
                  <a:lnTo>
                    <a:pt x="692" y="531"/>
                  </a:lnTo>
                  <a:lnTo>
                    <a:pt x="700" y="498"/>
                  </a:lnTo>
                  <a:lnTo>
                    <a:pt x="692" y="477"/>
                  </a:lnTo>
                  <a:lnTo>
                    <a:pt x="671" y="442"/>
                  </a:lnTo>
                  <a:lnTo>
                    <a:pt x="657" y="438"/>
                  </a:lnTo>
                  <a:lnTo>
                    <a:pt x="646" y="459"/>
                  </a:lnTo>
                  <a:lnTo>
                    <a:pt x="634" y="490"/>
                  </a:lnTo>
                  <a:lnTo>
                    <a:pt x="663" y="527"/>
                  </a:lnTo>
                  <a:lnTo>
                    <a:pt x="671" y="558"/>
                  </a:lnTo>
                  <a:lnTo>
                    <a:pt x="675" y="572"/>
                  </a:lnTo>
                  <a:lnTo>
                    <a:pt x="640" y="597"/>
                  </a:lnTo>
                  <a:lnTo>
                    <a:pt x="628" y="593"/>
                  </a:lnTo>
                  <a:lnTo>
                    <a:pt x="630" y="568"/>
                  </a:lnTo>
                  <a:lnTo>
                    <a:pt x="611" y="568"/>
                  </a:lnTo>
                  <a:lnTo>
                    <a:pt x="595" y="572"/>
                  </a:lnTo>
                  <a:lnTo>
                    <a:pt x="584" y="595"/>
                  </a:lnTo>
                  <a:lnTo>
                    <a:pt x="562" y="593"/>
                  </a:lnTo>
                  <a:lnTo>
                    <a:pt x="537" y="591"/>
                  </a:lnTo>
                  <a:lnTo>
                    <a:pt x="518" y="579"/>
                  </a:lnTo>
                  <a:lnTo>
                    <a:pt x="500" y="562"/>
                  </a:lnTo>
                  <a:lnTo>
                    <a:pt x="483" y="552"/>
                  </a:lnTo>
                  <a:lnTo>
                    <a:pt x="456" y="579"/>
                  </a:lnTo>
                  <a:lnTo>
                    <a:pt x="456" y="597"/>
                  </a:lnTo>
                  <a:lnTo>
                    <a:pt x="456" y="626"/>
                  </a:lnTo>
                  <a:lnTo>
                    <a:pt x="452" y="632"/>
                  </a:lnTo>
                  <a:lnTo>
                    <a:pt x="425" y="581"/>
                  </a:lnTo>
                  <a:lnTo>
                    <a:pt x="413" y="597"/>
                  </a:lnTo>
                  <a:lnTo>
                    <a:pt x="384" y="595"/>
                  </a:lnTo>
                  <a:lnTo>
                    <a:pt x="370" y="581"/>
                  </a:lnTo>
                  <a:lnTo>
                    <a:pt x="365" y="548"/>
                  </a:lnTo>
                  <a:lnTo>
                    <a:pt x="353" y="548"/>
                  </a:lnTo>
                  <a:lnTo>
                    <a:pt x="341" y="550"/>
                  </a:lnTo>
                  <a:lnTo>
                    <a:pt x="283" y="515"/>
                  </a:lnTo>
                  <a:lnTo>
                    <a:pt x="250" y="504"/>
                  </a:lnTo>
                  <a:lnTo>
                    <a:pt x="239" y="517"/>
                  </a:lnTo>
                  <a:lnTo>
                    <a:pt x="227" y="521"/>
                  </a:lnTo>
                  <a:lnTo>
                    <a:pt x="204" y="486"/>
                  </a:lnTo>
                  <a:lnTo>
                    <a:pt x="196" y="494"/>
                  </a:lnTo>
                  <a:lnTo>
                    <a:pt x="177" y="498"/>
                  </a:lnTo>
                  <a:lnTo>
                    <a:pt x="161" y="502"/>
                  </a:lnTo>
                  <a:lnTo>
                    <a:pt x="144" y="517"/>
                  </a:lnTo>
                  <a:lnTo>
                    <a:pt x="99" y="541"/>
                  </a:lnTo>
                  <a:lnTo>
                    <a:pt x="70" y="548"/>
                  </a:lnTo>
                  <a:lnTo>
                    <a:pt x="35" y="523"/>
                  </a:lnTo>
                  <a:lnTo>
                    <a:pt x="0" y="510"/>
                  </a:lnTo>
                  <a:lnTo>
                    <a:pt x="0" y="824"/>
                  </a:lnTo>
                  <a:lnTo>
                    <a:pt x="12" y="826"/>
                  </a:lnTo>
                  <a:lnTo>
                    <a:pt x="64" y="866"/>
                  </a:lnTo>
                  <a:lnTo>
                    <a:pt x="89" y="851"/>
                  </a:lnTo>
                  <a:lnTo>
                    <a:pt x="142" y="919"/>
                  </a:lnTo>
                  <a:lnTo>
                    <a:pt x="165" y="948"/>
                  </a:lnTo>
                  <a:lnTo>
                    <a:pt x="157" y="994"/>
                  </a:lnTo>
                  <a:lnTo>
                    <a:pt x="163" y="1014"/>
                  </a:lnTo>
                  <a:lnTo>
                    <a:pt x="186" y="1047"/>
                  </a:lnTo>
                  <a:lnTo>
                    <a:pt x="231" y="1078"/>
                  </a:lnTo>
                  <a:lnTo>
                    <a:pt x="250" y="1107"/>
                  </a:lnTo>
                  <a:lnTo>
                    <a:pt x="638" y="1107"/>
                  </a:lnTo>
                  <a:lnTo>
                    <a:pt x="651" y="1120"/>
                  </a:lnTo>
                  <a:lnTo>
                    <a:pt x="675" y="1122"/>
                  </a:lnTo>
                  <a:lnTo>
                    <a:pt x="694" y="1128"/>
                  </a:lnTo>
                  <a:lnTo>
                    <a:pt x="721" y="1118"/>
                  </a:lnTo>
                  <a:lnTo>
                    <a:pt x="762" y="1128"/>
                  </a:lnTo>
                  <a:lnTo>
                    <a:pt x="779" y="1145"/>
                  </a:lnTo>
                  <a:lnTo>
                    <a:pt x="785" y="1159"/>
                  </a:lnTo>
                  <a:lnTo>
                    <a:pt x="806" y="1159"/>
                  </a:lnTo>
                  <a:lnTo>
                    <a:pt x="826" y="1159"/>
                  </a:lnTo>
                  <a:lnTo>
                    <a:pt x="849" y="1176"/>
                  </a:lnTo>
                  <a:lnTo>
                    <a:pt x="849" y="1182"/>
                  </a:lnTo>
                  <a:lnTo>
                    <a:pt x="851" y="1184"/>
                  </a:lnTo>
                  <a:lnTo>
                    <a:pt x="841" y="1192"/>
                  </a:lnTo>
                  <a:lnTo>
                    <a:pt x="830" y="1188"/>
                  </a:lnTo>
                  <a:lnTo>
                    <a:pt x="822" y="1184"/>
                  </a:lnTo>
                  <a:lnTo>
                    <a:pt x="826" y="1194"/>
                  </a:lnTo>
                  <a:lnTo>
                    <a:pt x="822" y="1207"/>
                  </a:lnTo>
                  <a:lnTo>
                    <a:pt x="808" y="1213"/>
                  </a:lnTo>
                  <a:lnTo>
                    <a:pt x="810" y="1221"/>
                  </a:lnTo>
                  <a:lnTo>
                    <a:pt x="814" y="1221"/>
                  </a:lnTo>
                  <a:lnTo>
                    <a:pt x="814" y="1229"/>
                  </a:lnTo>
                  <a:lnTo>
                    <a:pt x="810" y="1233"/>
                  </a:lnTo>
                  <a:lnTo>
                    <a:pt x="810" y="1238"/>
                  </a:lnTo>
                  <a:lnTo>
                    <a:pt x="828" y="1223"/>
                  </a:lnTo>
                  <a:lnTo>
                    <a:pt x="841" y="1211"/>
                  </a:lnTo>
                  <a:lnTo>
                    <a:pt x="863" y="1211"/>
                  </a:lnTo>
                  <a:lnTo>
                    <a:pt x="859" y="1202"/>
                  </a:lnTo>
                  <a:lnTo>
                    <a:pt x="882" y="1184"/>
                  </a:lnTo>
                  <a:lnTo>
                    <a:pt x="905" y="1184"/>
                  </a:lnTo>
                  <a:lnTo>
                    <a:pt x="915" y="1188"/>
                  </a:lnTo>
                  <a:close/>
                  <a:moveTo>
                    <a:pt x="630" y="240"/>
                  </a:moveTo>
                  <a:lnTo>
                    <a:pt x="624" y="252"/>
                  </a:lnTo>
                  <a:lnTo>
                    <a:pt x="618" y="279"/>
                  </a:lnTo>
                  <a:lnTo>
                    <a:pt x="636" y="275"/>
                  </a:lnTo>
                  <a:lnTo>
                    <a:pt x="642" y="285"/>
                  </a:lnTo>
                  <a:lnTo>
                    <a:pt x="661" y="277"/>
                  </a:lnTo>
                  <a:lnTo>
                    <a:pt x="661" y="252"/>
                  </a:lnTo>
                  <a:lnTo>
                    <a:pt x="630" y="240"/>
                  </a:lnTo>
                  <a:close/>
                  <a:moveTo>
                    <a:pt x="553" y="186"/>
                  </a:moveTo>
                  <a:lnTo>
                    <a:pt x="537" y="199"/>
                  </a:lnTo>
                  <a:lnTo>
                    <a:pt x="553" y="230"/>
                  </a:lnTo>
                  <a:lnTo>
                    <a:pt x="576" y="244"/>
                  </a:lnTo>
                  <a:lnTo>
                    <a:pt x="611" y="269"/>
                  </a:lnTo>
                  <a:lnTo>
                    <a:pt x="605" y="269"/>
                  </a:lnTo>
                  <a:lnTo>
                    <a:pt x="597" y="223"/>
                  </a:lnTo>
                  <a:lnTo>
                    <a:pt x="601" y="180"/>
                  </a:lnTo>
                  <a:lnTo>
                    <a:pt x="574" y="180"/>
                  </a:lnTo>
                  <a:lnTo>
                    <a:pt x="578" y="215"/>
                  </a:lnTo>
                  <a:lnTo>
                    <a:pt x="553" y="186"/>
                  </a:lnTo>
                  <a:close/>
                  <a:moveTo>
                    <a:pt x="266" y="389"/>
                  </a:moveTo>
                  <a:lnTo>
                    <a:pt x="266" y="403"/>
                  </a:lnTo>
                  <a:lnTo>
                    <a:pt x="277" y="422"/>
                  </a:lnTo>
                  <a:lnTo>
                    <a:pt x="297" y="422"/>
                  </a:lnTo>
                  <a:lnTo>
                    <a:pt x="310" y="418"/>
                  </a:lnTo>
                  <a:lnTo>
                    <a:pt x="320" y="403"/>
                  </a:lnTo>
                  <a:lnTo>
                    <a:pt x="349" y="356"/>
                  </a:lnTo>
                  <a:lnTo>
                    <a:pt x="372" y="345"/>
                  </a:lnTo>
                  <a:lnTo>
                    <a:pt x="374" y="337"/>
                  </a:lnTo>
                  <a:lnTo>
                    <a:pt x="355" y="325"/>
                  </a:lnTo>
                  <a:lnTo>
                    <a:pt x="339" y="325"/>
                  </a:lnTo>
                  <a:lnTo>
                    <a:pt x="330" y="320"/>
                  </a:lnTo>
                  <a:lnTo>
                    <a:pt x="314" y="316"/>
                  </a:lnTo>
                  <a:lnTo>
                    <a:pt x="306" y="312"/>
                  </a:lnTo>
                  <a:lnTo>
                    <a:pt x="303" y="304"/>
                  </a:lnTo>
                  <a:lnTo>
                    <a:pt x="289" y="312"/>
                  </a:lnTo>
                  <a:lnTo>
                    <a:pt x="277" y="329"/>
                  </a:lnTo>
                  <a:lnTo>
                    <a:pt x="279" y="345"/>
                  </a:lnTo>
                  <a:lnTo>
                    <a:pt x="268" y="370"/>
                  </a:lnTo>
                  <a:lnTo>
                    <a:pt x="266" y="389"/>
                  </a:lnTo>
                  <a:close/>
                  <a:moveTo>
                    <a:pt x="394" y="153"/>
                  </a:moveTo>
                  <a:lnTo>
                    <a:pt x="349" y="203"/>
                  </a:lnTo>
                  <a:lnTo>
                    <a:pt x="337" y="219"/>
                  </a:lnTo>
                  <a:lnTo>
                    <a:pt x="374" y="223"/>
                  </a:lnTo>
                  <a:lnTo>
                    <a:pt x="390" y="228"/>
                  </a:lnTo>
                  <a:lnTo>
                    <a:pt x="413" y="194"/>
                  </a:lnTo>
                  <a:lnTo>
                    <a:pt x="440" y="192"/>
                  </a:lnTo>
                  <a:lnTo>
                    <a:pt x="440" y="178"/>
                  </a:lnTo>
                  <a:lnTo>
                    <a:pt x="446" y="161"/>
                  </a:lnTo>
                  <a:lnTo>
                    <a:pt x="454" y="147"/>
                  </a:lnTo>
                  <a:lnTo>
                    <a:pt x="438" y="133"/>
                  </a:lnTo>
                  <a:lnTo>
                    <a:pt x="423" y="145"/>
                  </a:lnTo>
                  <a:lnTo>
                    <a:pt x="394" y="153"/>
                  </a:lnTo>
                  <a:close/>
                  <a:moveTo>
                    <a:pt x="429" y="265"/>
                  </a:moveTo>
                  <a:lnTo>
                    <a:pt x="407" y="279"/>
                  </a:lnTo>
                  <a:lnTo>
                    <a:pt x="405" y="292"/>
                  </a:lnTo>
                  <a:lnTo>
                    <a:pt x="405" y="314"/>
                  </a:lnTo>
                  <a:lnTo>
                    <a:pt x="419" y="320"/>
                  </a:lnTo>
                  <a:lnTo>
                    <a:pt x="429" y="306"/>
                  </a:lnTo>
                  <a:lnTo>
                    <a:pt x="444" y="314"/>
                  </a:lnTo>
                  <a:lnTo>
                    <a:pt x="456" y="318"/>
                  </a:lnTo>
                  <a:lnTo>
                    <a:pt x="432" y="331"/>
                  </a:lnTo>
                  <a:lnTo>
                    <a:pt x="438" y="339"/>
                  </a:lnTo>
                  <a:lnTo>
                    <a:pt x="475" y="325"/>
                  </a:lnTo>
                  <a:lnTo>
                    <a:pt x="485" y="320"/>
                  </a:lnTo>
                  <a:lnTo>
                    <a:pt x="496" y="318"/>
                  </a:lnTo>
                  <a:lnTo>
                    <a:pt x="512" y="314"/>
                  </a:lnTo>
                  <a:lnTo>
                    <a:pt x="512" y="277"/>
                  </a:lnTo>
                  <a:lnTo>
                    <a:pt x="494" y="275"/>
                  </a:lnTo>
                  <a:lnTo>
                    <a:pt x="487" y="261"/>
                  </a:lnTo>
                  <a:lnTo>
                    <a:pt x="485" y="242"/>
                  </a:lnTo>
                  <a:lnTo>
                    <a:pt x="467" y="265"/>
                  </a:lnTo>
                  <a:lnTo>
                    <a:pt x="473" y="273"/>
                  </a:lnTo>
                  <a:lnTo>
                    <a:pt x="454" y="289"/>
                  </a:lnTo>
                  <a:lnTo>
                    <a:pt x="446" y="269"/>
                  </a:lnTo>
                  <a:lnTo>
                    <a:pt x="429" y="265"/>
                  </a:lnTo>
                  <a:close/>
                  <a:moveTo>
                    <a:pt x="551" y="370"/>
                  </a:moveTo>
                  <a:lnTo>
                    <a:pt x="537" y="387"/>
                  </a:lnTo>
                  <a:lnTo>
                    <a:pt x="560" y="413"/>
                  </a:lnTo>
                  <a:lnTo>
                    <a:pt x="570" y="430"/>
                  </a:lnTo>
                  <a:lnTo>
                    <a:pt x="605" y="449"/>
                  </a:lnTo>
                  <a:lnTo>
                    <a:pt x="626" y="432"/>
                  </a:lnTo>
                  <a:lnTo>
                    <a:pt x="622" y="393"/>
                  </a:lnTo>
                  <a:lnTo>
                    <a:pt x="622" y="378"/>
                  </a:lnTo>
                  <a:lnTo>
                    <a:pt x="601" y="372"/>
                  </a:lnTo>
                  <a:lnTo>
                    <a:pt x="618" y="360"/>
                  </a:lnTo>
                  <a:lnTo>
                    <a:pt x="615" y="331"/>
                  </a:lnTo>
                  <a:lnTo>
                    <a:pt x="611" y="318"/>
                  </a:lnTo>
                  <a:lnTo>
                    <a:pt x="587" y="325"/>
                  </a:lnTo>
                  <a:lnTo>
                    <a:pt x="560" y="335"/>
                  </a:lnTo>
                  <a:lnTo>
                    <a:pt x="566" y="360"/>
                  </a:lnTo>
                  <a:lnTo>
                    <a:pt x="566" y="382"/>
                  </a:lnTo>
                  <a:lnTo>
                    <a:pt x="551" y="370"/>
                  </a:lnTo>
                  <a:close/>
                  <a:moveTo>
                    <a:pt x="467" y="91"/>
                  </a:moveTo>
                  <a:lnTo>
                    <a:pt x="452" y="112"/>
                  </a:lnTo>
                  <a:lnTo>
                    <a:pt x="475" y="112"/>
                  </a:lnTo>
                  <a:lnTo>
                    <a:pt x="467" y="91"/>
                  </a:lnTo>
                  <a:close/>
                  <a:moveTo>
                    <a:pt x="491" y="106"/>
                  </a:moveTo>
                  <a:lnTo>
                    <a:pt x="485" y="143"/>
                  </a:lnTo>
                  <a:lnTo>
                    <a:pt x="512" y="141"/>
                  </a:lnTo>
                  <a:lnTo>
                    <a:pt x="533" y="126"/>
                  </a:lnTo>
                  <a:lnTo>
                    <a:pt x="531" y="112"/>
                  </a:lnTo>
                  <a:lnTo>
                    <a:pt x="491" y="106"/>
                  </a:lnTo>
                  <a:close/>
                  <a:moveTo>
                    <a:pt x="491" y="60"/>
                  </a:moveTo>
                  <a:lnTo>
                    <a:pt x="489" y="87"/>
                  </a:lnTo>
                  <a:lnTo>
                    <a:pt x="510" y="81"/>
                  </a:lnTo>
                  <a:lnTo>
                    <a:pt x="545" y="83"/>
                  </a:lnTo>
                  <a:lnTo>
                    <a:pt x="539" y="62"/>
                  </a:lnTo>
                  <a:lnTo>
                    <a:pt x="520" y="52"/>
                  </a:lnTo>
                  <a:lnTo>
                    <a:pt x="491" y="60"/>
                  </a:lnTo>
                  <a:close/>
                  <a:moveTo>
                    <a:pt x="706" y="46"/>
                  </a:moveTo>
                  <a:lnTo>
                    <a:pt x="692" y="73"/>
                  </a:lnTo>
                  <a:lnTo>
                    <a:pt x="690" y="97"/>
                  </a:lnTo>
                  <a:lnTo>
                    <a:pt x="731" y="89"/>
                  </a:lnTo>
                  <a:lnTo>
                    <a:pt x="706" y="46"/>
                  </a:lnTo>
                  <a:close/>
                  <a:moveTo>
                    <a:pt x="607" y="48"/>
                  </a:moveTo>
                  <a:lnTo>
                    <a:pt x="591" y="31"/>
                  </a:lnTo>
                  <a:lnTo>
                    <a:pt x="584" y="0"/>
                  </a:lnTo>
                  <a:lnTo>
                    <a:pt x="609" y="17"/>
                  </a:lnTo>
                  <a:lnTo>
                    <a:pt x="622" y="27"/>
                  </a:lnTo>
                  <a:lnTo>
                    <a:pt x="638" y="15"/>
                  </a:lnTo>
                  <a:lnTo>
                    <a:pt x="640" y="42"/>
                  </a:lnTo>
                  <a:lnTo>
                    <a:pt x="657" y="35"/>
                  </a:lnTo>
                  <a:lnTo>
                    <a:pt x="669" y="48"/>
                  </a:lnTo>
                  <a:lnTo>
                    <a:pt x="669" y="95"/>
                  </a:lnTo>
                  <a:lnTo>
                    <a:pt x="659" y="104"/>
                  </a:lnTo>
                  <a:lnTo>
                    <a:pt x="644" y="81"/>
                  </a:lnTo>
                  <a:lnTo>
                    <a:pt x="622" y="64"/>
                  </a:lnTo>
                  <a:lnTo>
                    <a:pt x="607" y="48"/>
                  </a:lnTo>
                  <a:close/>
                  <a:moveTo>
                    <a:pt x="855" y="331"/>
                  </a:moveTo>
                  <a:lnTo>
                    <a:pt x="841" y="343"/>
                  </a:lnTo>
                  <a:lnTo>
                    <a:pt x="853" y="370"/>
                  </a:lnTo>
                  <a:lnTo>
                    <a:pt x="868" y="374"/>
                  </a:lnTo>
                  <a:lnTo>
                    <a:pt x="903" y="372"/>
                  </a:lnTo>
                  <a:lnTo>
                    <a:pt x="903" y="368"/>
                  </a:lnTo>
                  <a:lnTo>
                    <a:pt x="899" y="337"/>
                  </a:lnTo>
                  <a:lnTo>
                    <a:pt x="874" y="331"/>
                  </a:lnTo>
                  <a:lnTo>
                    <a:pt x="855" y="331"/>
                  </a:lnTo>
                  <a:close/>
                  <a:moveTo>
                    <a:pt x="845" y="58"/>
                  </a:moveTo>
                  <a:lnTo>
                    <a:pt x="835" y="64"/>
                  </a:lnTo>
                  <a:lnTo>
                    <a:pt x="837" y="79"/>
                  </a:lnTo>
                  <a:lnTo>
                    <a:pt x="828" y="99"/>
                  </a:lnTo>
                  <a:lnTo>
                    <a:pt x="826" y="120"/>
                  </a:lnTo>
                  <a:lnTo>
                    <a:pt x="830" y="141"/>
                  </a:lnTo>
                  <a:lnTo>
                    <a:pt x="828" y="149"/>
                  </a:lnTo>
                  <a:lnTo>
                    <a:pt x="841" y="161"/>
                  </a:lnTo>
                  <a:lnTo>
                    <a:pt x="839" y="174"/>
                  </a:lnTo>
                  <a:lnTo>
                    <a:pt x="837" y="192"/>
                  </a:lnTo>
                  <a:lnTo>
                    <a:pt x="847" y="213"/>
                  </a:lnTo>
                  <a:lnTo>
                    <a:pt x="863" y="213"/>
                  </a:lnTo>
                  <a:lnTo>
                    <a:pt x="878" y="201"/>
                  </a:lnTo>
                  <a:lnTo>
                    <a:pt x="892" y="178"/>
                  </a:lnTo>
                  <a:lnTo>
                    <a:pt x="899" y="147"/>
                  </a:lnTo>
                  <a:lnTo>
                    <a:pt x="886" y="143"/>
                  </a:lnTo>
                  <a:lnTo>
                    <a:pt x="882" y="137"/>
                  </a:lnTo>
                  <a:lnTo>
                    <a:pt x="886" y="118"/>
                  </a:lnTo>
                  <a:lnTo>
                    <a:pt x="872" y="89"/>
                  </a:lnTo>
                  <a:lnTo>
                    <a:pt x="853" y="71"/>
                  </a:lnTo>
                  <a:lnTo>
                    <a:pt x="845" y="58"/>
                  </a:lnTo>
                  <a:close/>
                  <a:moveTo>
                    <a:pt x="686" y="221"/>
                  </a:moveTo>
                  <a:lnTo>
                    <a:pt x="675" y="244"/>
                  </a:lnTo>
                  <a:lnTo>
                    <a:pt x="700" y="246"/>
                  </a:lnTo>
                  <a:lnTo>
                    <a:pt x="713" y="271"/>
                  </a:lnTo>
                  <a:lnTo>
                    <a:pt x="719" y="296"/>
                  </a:lnTo>
                  <a:lnTo>
                    <a:pt x="713" y="306"/>
                  </a:lnTo>
                  <a:lnTo>
                    <a:pt x="733" y="310"/>
                  </a:lnTo>
                  <a:lnTo>
                    <a:pt x="750" y="314"/>
                  </a:lnTo>
                  <a:lnTo>
                    <a:pt x="787" y="323"/>
                  </a:lnTo>
                  <a:lnTo>
                    <a:pt x="799" y="320"/>
                  </a:lnTo>
                  <a:lnTo>
                    <a:pt x="822" y="318"/>
                  </a:lnTo>
                  <a:lnTo>
                    <a:pt x="837" y="300"/>
                  </a:lnTo>
                  <a:lnTo>
                    <a:pt x="849" y="289"/>
                  </a:lnTo>
                  <a:lnTo>
                    <a:pt x="824" y="271"/>
                  </a:lnTo>
                  <a:lnTo>
                    <a:pt x="791" y="267"/>
                  </a:lnTo>
                  <a:lnTo>
                    <a:pt x="760" y="267"/>
                  </a:lnTo>
                  <a:lnTo>
                    <a:pt x="737" y="254"/>
                  </a:lnTo>
                  <a:lnTo>
                    <a:pt x="729" y="244"/>
                  </a:lnTo>
                  <a:lnTo>
                    <a:pt x="727" y="238"/>
                  </a:lnTo>
                  <a:lnTo>
                    <a:pt x="717" y="228"/>
                  </a:lnTo>
                  <a:lnTo>
                    <a:pt x="702" y="225"/>
                  </a:lnTo>
                  <a:lnTo>
                    <a:pt x="686" y="221"/>
                  </a:lnTo>
                  <a:close/>
                  <a:moveTo>
                    <a:pt x="729" y="331"/>
                  </a:moveTo>
                  <a:lnTo>
                    <a:pt x="713" y="337"/>
                  </a:lnTo>
                  <a:lnTo>
                    <a:pt x="700" y="349"/>
                  </a:lnTo>
                  <a:lnTo>
                    <a:pt x="690" y="364"/>
                  </a:lnTo>
                  <a:lnTo>
                    <a:pt x="694" y="382"/>
                  </a:lnTo>
                  <a:lnTo>
                    <a:pt x="698" y="411"/>
                  </a:lnTo>
                  <a:lnTo>
                    <a:pt x="700" y="444"/>
                  </a:lnTo>
                  <a:lnTo>
                    <a:pt x="719" y="430"/>
                  </a:lnTo>
                  <a:lnTo>
                    <a:pt x="729" y="405"/>
                  </a:lnTo>
                  <a:lnTo>
                    <a:pt x="750" y="387"/>
                  </a:lnTo>
                  <a:lnTo>
                    <a:pt x="760" y="358"/>
                  </a:lnTo>
                  <a:lnTo>
                    <a:pt x="752" y="341"/>
                  </a:lnTo>
                  <a:lnTo>
                    <a:pt x="729" y="331"/>
                  </a:lnTo>
                  <a:close/>
                  <a:moveTo>
                    <a:pt x="909" y="546"/>
                  </a:moveTo>
                  <a:lnTo>
                    <a:pt x="921" y="548"/>
                  </a:lnTo>
                  <a:lnTo>
                    <a:pt x="927" y="546"/>
                  </a:lnTo>
                  <a:lnTo>
                    <a:pt x="946" y="552"/>
                  </a:lnTo>
                  <a:lnTo>
                    <a:pt x="967" y="562"/>
                  </a:lnTo>
                  <a:lnTo>
                    <a:pt x="969" y="572"/>
                  </a:lnTo>
                  <a:lnTo>
                    <a:pt x="987" y="581"/>
                  </a:lnTo>
                  <a:lnTo>
                    <a:pt x="985" y="636"/>
                  </a:lnTo>
                  <a:lnTo>
                    <a:pt x="975" y="665"/>
                  </a:lnTo>
                  <a:lnTo>
                    <a:pt x="958" y="667"/>
                  </a:lnTo>
                  <a:lnTo>
                    <a:pt x="940" y="680"/>
                  </a:lnTo>
                  <a:lnTo>
                    <a:pt x="967" y="698"/>
                  </a:lnTo>
                  <a:lnTo>
                    <a:pt x="977" y="688"/>
                  </a:lnTo>
                  <a:lnTo>
                    <a:pt x="996" y="707"/>
                  </a:lnTo>
                  <a:lnTo>
                    <a:pt x="1010" y="709"/>
                  </a:lnTo>
                  <a:lnTo>
                    <a:pt x="1029" y="734"/>
                  </a:lnTo>
                  <a:lnTo>
                    <a:pt x="1043" y="746"/>
                  </a:lnTo>
                  <a:lnTo>
                    <a:pt x="1062" y="746"/>
                  </a:lnTo>
                  <a:lnTo>
                    <a:pt x="1045" y="723"/>
                  </a:lnTo>
                  <a:lnTo>
                    <a:pt x="1047" y="717"/>
                  </a:lnTo>
                  <a:lnTo>
                    <a:pt x="1078" y="740"/>
                  </a:lnTo>
                  <a:lnTo>
                    <a:pt x="1087" y="738"/>
                  </a:lnTo>
                  <a:lnTo>
                    <a:pt x="1087" y="711"/>
                  </a:lnTo>
                  <a:lnTo>
                    <a:pt x="1064" y="690"/>
                  </a:lnTo>
                  <a:lnTo>
                    <a:pt x="1058" y="680"/>
                  </a:lnTo>
                  <a:lnTo>
                    <a:pt x="1047" y="661"/>
                  </a:lnTo>
                  <a:lnTo>
                    <a:pt x="1051" y="636"/>
                  </a:lnTo>
                  <a:lnTo>
                    <a:pt x="1064" y="657"/>
                  </a:lnTo>
                  <a:lnTo>
                    <a:pt x="1072" y="678"/>
                  </a:lnTo>
                  <a:lnTo>
                    <a:pt x="1089" y="676"/>
                  </a:lnTo>
                  <a:lnTo>
                    <a:pt x="1109" y="665"/>
                  </a:lnTo>
                  <a:lnTo>
                    <a:pt x="1118" y="649"/>
                  </a:lnTo>
                  <a:lnTo>
                    <a:pt x="1109" y="643"/>
                  </a:lnTo>
                  <a:lnTo>
                    <a:pt x="1120" y="641"/>
                  </a:lnTo>
                  <a:lnTo>
                    <a:pt x="1116" y="632"/>
                  </a:lnTo>
                  <a:lnTo>
                    <a:pt x="1105" y="626"/>
                  </a:lnTo>
                  <a:lnTo>
                    <a:pt x="1095" y="624"/>
                  </a:lnTo>
                  <a:lnTo>
                    <a:pt x="1085" y="608"/>
                  </a:lnTo>
                  <a:lnTo>
                    <a:pt x="1068" y="601"/>
                  </a:lnTo>
                  <a:lnTo>
                    <a:pt x="1056" y="591"/>
                  </a:lnTo>
                  <a:lnTo>
                    <a:pt x="1043" y="587"/>
                  </a:lnTo>
                  <a:lnTo>
                    <a:pt x="1047" y="572"/>
                  </a:lnTo>
                  <a:lnTo>
                    <a:pt x="1058" y="572"/>
                  </a:lnTo>
                  <a:lnTo>
                    <a:pt x="1058" y="558"/>
                  </a:lnTo>
                  <a:lnTo>
                    <a:pt x="1058" y="548"/>
                  </a:lnTo>
                  <a:lnTo>
                    <a:pt x="1047" y="537"/>
                  </a:lnTo>
                  <a:lnTo>
                    <a:pt x="1047" y="523"/>
                  </a:lnTo>
                  <a:lnTo>
                    <a:pt x="1033" y="517"/>
                  </a:lnTo>
                  <a:lnTo>
                    <a:pt x="1023" y="513"/>
                  </a:lnTo>
                  <a:lnTo>
                    <a:pt x="1014" y="510"/>
                  </a:lnTo>
                  <a:lnTo>
                    <a:pt x="1008" y="494"/>
                  </a:lnTo>
                  <a:lnTo>
                    <a:pt x="985" y="477"/>
                  </a:lnTo>
                  <a:lnTo>
                    <a:pt x="946" y="461"/>
                  </a:lnTo>
                  <a:lnTo>
                    <a:pt x="923" y="455"/>
                  </a:lnTo>
                  <a:lnTo>
                    <a:pt x="907" y="459"/>
                  </a:lnTo>
                  <a:lnTo>
                    <a:pt x="911" y="442"/>
                  </a:lnTo>
                  <a:lnTo>
                    <a:pt x="909" y="418"/>
                  </a:lnTo>
                  <a:lnTo>
                    <a:pt x="882" y="438"/>
                  </a:lnTo>
                  <a:lnTo>
                    <a:pt x="884" y="473"/>
                  </a:lnTo>
                  <a:lnTo>
                    <a:pt x="901" y="496"/>
                  </a:lnTo>
                  <a:lnTo>
                    <a:pt x="897" y="510"/>
                  </a:lnTo>
                  <a:lnTo>
                    <a:pt x="870" y="453"/>
                  </a:lnTo>
                  <a:lnTo>
                    <a:pt x="880" y="418"/>
                  </a:lnTo>
                  <a:lnTo>
                    <a:pt x="843" y="428"/>
                  </a:lnTo>
                  <a:lnTo>
                    <a:pt x="824" y="473"/>
                  </a:lnTo>
                  <a:lnTo>
                    <a:pt x="828" y="486"/>
                  </a:lnTo>
                  <a:lnTo>
                    <a:pt x="849" y="523"/>
                  </a:lnTo>
                  <a:lnTo>
                    <a:pt x="847" y="529"/>
                  </a:lnTo>
                  <a:lnTo>
                    <a:pt x="851" y="533"/>
                  </a:lnTo>
                  <a:lnTo>
                    <a:pt x="861" y="531"/>
                  </a:lnTo>
                  <a:lnTo>
                    <a:pt x="909" y="546"/>
                  </a:lnTo>
                  <a:close/>
                  <a:moveTo>
                    <a:pt x="1113" y="104"/>
                  </a:moveTo>
                  <a:lnTo>
                    <a:pt x="1122" y="118"/>
                  </a:lnTo>
                  <a:lnTo>
                    <a:pt x="1095" y="118"/>
                  </a:lnTo>
                  <a:lnTo>
                    <a:pt x="1091" y="126"/>
                  </a:lnTo>
                  <a:lnTo>
                    <a:pt x="1085" y="130"/>
                  </a:lnTo>
                  <a:lnTo>
                    <a:pt x="1082" y="135"/>
                  </a:lnTo>
                  <a:lnTo>
                    <a:pt x="1095" y="135"/>
                  </a:lnTo>
                  <a:lnTo>
                    <a:pt x="1095" y="141"/>
                  </a:lnTo>
                  <a:lnTo>
                    <a:pt x="1091" y="147"/>
                  </a:lnTo>
                  <a:lnTo>
                    <a:pt x="1105" y="145"/>
                  </a:lnTo>
                  <a:lnTo>
                    <a:pt x="1099" y="153"/>
                  </a:lnTo>
                  <a:lnTo>
                    <a:pt x="1072" y="168"/>
                  </a:lnTo>
                  <a:lnTo>
                    <a:pt x="1049" y="180"/>
                  </a:lnTo>
                  <a:lnTo>
                    <a:pt x="1054" y="184"/>
                  </a:lnTo>
                  <a:lnTo>
                    <a:pt x="1047" y="192"/>
                  </a:lnTo>
                  <a:lnTo>
                    <a:pt x="1039" y="197"/>
                  </a:lnTo>
                  <a:lnTo>
                    <a:pt x="1033" y="209"/>
                  </a:lnTo>
                  <a:lnTo>
                    <a:pt x="1025" y="205"/>
                  </a:lnTo>
                  <a:lnTo>
                    <a:pt x="1016" y="209"/>
                  </a:lnTo>
                  <a:lnTo>
                    <a:pt x="1004" y="217"/>
                  </a:lnTo>
                  <a:lnTo>
                    <a:pt x="996" y="225"/>
                  </a:lnTo>
                  <a:lnTo>
                    <a:pt x="989" y="232"/>
                  </a:lnTo>
                  <a:lnTo>
                    <a:pt x="1002" y="236"/>
                  </a:lnTo>
                  <a:lnTo>
                    <a:pt x="994" y="246"/>
                  </a:lnTo>
                  <a:lnTo>
                    <a:pt x="985" y="254"/>
                  </a:lnTo>
                  <a:lnTo>
                    <a:pt x="967" y="273"/>
                  </a:lnTo>
                  <a:lnTo>
                    <a:pt x="954" y="285"/>
                  </a:lnTo>
                  <a:lnTo>
                    <a:pt x="958" y="302"/>
                  </a:lnTo>
                  <a:lnTo>
                    <a:pt x="948" y="314"/>
                  </a:lnTo>
                  <a:lnTo>
                    <a:pt x="925" y="312"/>
                  </a:lnTo>
                  <a:lnTo>
                    <a:pt x="909" y="304"/>
                  </a:lnTo>
                  <a:lnTo>
                    <a:pt x="892" y="300"/>
                  </a:lnTo>
                  <a:lnTo>
                    <a:pt x="876" y="285"/>
                  </a:lnTo>
                  <a:lnTo>
                    <a:pt x="890" y="269"/>
                  </a:lnTo>
                  <a:lnTo>
                    <a:pt x="894" y="261"/>
                  </a:lnTo>
                  <a:lnTo>
                    <a:pt x="905" y="254"/>
                  </a:lnTo>
                  <a:lnTo>
                    <a:pt x="919" y="267"/>
                  </a:lnTo>
                  <a:lnTo>
                    <a:pt x="917" y="254"/>
                  </a:lnTo>
                  <a:lnTo>
                    <a:pt x="915" y="244"/>
                  </a:lnTo>
                  <a:lnTo>
                    <a:pt x="913" y="238"/>
                  </a:lnTo>
                  <a:lnTo>
                    <a:pt x="905" y="244"/>
                  </a:lnTo>
                  <a:lnTo>
                    <a:pt x="907" y="230"/>
                  </a:lnTo>
                  <a:lnTo>
                    <a:pt x="919" y="221"/>
                  </a:lnTo>
                  <a:lnTo>
                    <a:pt x="942" y="211"/>
                  </a:lnTo>
                  <a:lnTo>
                    <a:pt x="942" y="207"/>
                  </a:lnTo>
                  <a:lnTo>
                    <a:pt x="927" y="207"/>
                  </a:lnTo>
                  <a:lnTo>
                    <a:pt x="934" y="186"/>
                  </a:lnTo>
                  <a:lnTo>
                    <a:pt x="936" y="174"/>
                  </a:lnTo>
                  <a:lnTo>
                    <a:pt x="930" y="155"/>
                  </a:lnTo>
                  <a:lnTo>
                    <a:pt x="940" y="149"/>
                  </a:lnTo>
                  <a:lnTo>
                    <a:pt x="952" y="161"/>
                  </a:lnTo>
                  <a:lnTo>
                    <a:pt x="952" y="182"/>
                  </a:lnTo>
                  <a:lnTo>
                    <a:pt x="963" y="176"/>
                  </a:lnTo>
                  <a:lnTo>
                    <a:pt x="961" y="157"/>
                  </a:lnTo>
                  <a:lnTo>
                    <a:pt x="965" y="145"/>
                  </a:lnTo>
                  <a:lnTo>
                    <a:pt x="967" y="135"/>
                  </a:lnTo>
                  <a:lnTo>
                    <a:pt x="985" y="133"/>
                  </a:lnTo>
                  <a:lnTo>
                    <a:pt x="1002" y="133"/>
                  </a:lnTo>
                  <a:lnTo>
                    <a:pt x="1014" y="124"/>
                  </a:lnTo>
                  <a:lnTo>
                    <a:pt x="1020" y="116"/>
                  </a:lnTo>
                  <a:lnTo>
                    <a:pt x="1014" y="114"/>
                  </a:lnTo>
                  <a:lnTo>
                    <a:pt x="977" y="116"/>
                  </a:lnTo>
                  <a:lnTo>
                    <a:pt x="963" y="110"/>
                  </a:lnTo>
                  <a:lnTo>
                    <a:pt x="946" y="108"/>
                  </a:lnTo>
                  <a:lnTo>
                    <a:pt x="940" y="108"/>
                  </a:lnTo>
                  <a:lnTo>
                    <a:pt x="932" y="110"/>
                  </a:lnTo>
                  <a:lnTo>
                    <a:pt x="921" y="99"/>
                  </a:lnTo>
                  <a:lnTo>
                    <a:pt x="921" y="89"/>
                  </a:lnTo>
                  <a:lnTo>
                    <a:pt x="921" y="79"/>
                  </a:lnTo>
                  <a:lnTo>
                    <a:pt x="934" y="71"/>
                  </a:lnTo>
                  <a:lnTo>
                    <a:pt x="946" y="79"/>
                  </a:lnTo>
                  <a:lnTo>
                    <a:pt x="950" y="68"/>
                  </a:lnTo>
                  <a:lnTo>
                    <a:pt x="958" y="60"/>
                  </a:lnTo>
                  <a:lnTo>
                    <a:pt x="973" y="54"/>
                  </a:lnTo>
                  <a:lnTo>
                    <a:pt x="979" y="58"/>
                  </a:lnTo>
                  <a:lnTo>
                    <a:pt x="981" y="50"/>
                  </a:lnTo>
                  <a:lnTo>
                    <a:pt x="1002" y="38"/>
                  </a:lnTo>
                  <a:lnTo>
                    <a:pt x="1004" y="48"/>
                  </a:lnTo>
                  <a:lnTo>
                    <a:pt x="1006" y="35"/>
                  </a:lnTo>
                  <a:lnTo>
                    <a:pt x="1025" y="31"/>
                  </a:lnTo>
                  <a:lnTo>
                    <a:pt x="1062" y="35"/>
                  </a:lnTo>
                  <a:lnTo>
                    <a:pt x="1062" y="46"/>
                  </a:lnTo>
                  <a:lnTo>
                    <a:pt x="1068" y="40"/>
                  </a:lnTo>
                  <a:lnTo>
                    <a:pt x="1089" y="44"/>
                  </a:lnTo>
                  <a:lnTo>
                    <a:pt x="1103" y="60"/>
                  </a:lnTo>
                  <a:lnTo>
                    <a:pt x="1097" y="64"/>
                  </a:lnTo>
                  <a:lnTo>
                    <a:pt x="1107" y="64"/>
                  </a:lnTo>
                  <a:lnTo>
                    <a:pt x="1109" y="87"/>
                  </a:lnTo>
                  <a:lnTo>
                    <a:pt x="1113" y="104"/>
                  </a:lnTo>
                  <a:close/>
                  <a:moveTo>
                    <a:pt x="347" y="442"/>
                  </a:moveTo>
                  <a:lnTo>
                    <a:pt x="370" y="442"/>
                  </a:lnTo>
                  <a:lnTo>
                    <a:pt x="353" y="457"/>
                  </a:lnTo>
                  <a:lnTo>
                    <a:pt x="328" y="471"/>
                  </a:lnTo>
                  <a:lnTo>
                    <a:pt x="359" y="475"/>
                  </a:lnTo>
                  <a:lnTo>
                    <a:pt x="413" y="484"/>
                  </a:lnTo>
                  <a:lnTo>
                    <a:pt x="396" y="502"/>
                  </a:lnTo>
                  <a:lnTo>
                    <a:pt x="365" y="504"/>
                  </a:lnTo>
                  <a:lnTo>
                    <a:pt x="343" y="517"/>
                  </a:lnTo>
                  <a:lnTo>
                    <a:pt x="374" y="535"/>
                  </a:lnTo>
                  <a:lnTo>
                    <a:pt x="396" y="562"/>
                  </a:lnTo>
                  <a:lnTo>
                    <a:pt x="479" y="537"/>
                  </a:lnTo>
                  <a:lnTo>
                    <a:pt x="508" y="544"/>
                  </a:lnTo>
                  <a:lnTo>
                    <a:pt x="522" y="544"/>
                  </a:lnTo>
                  <a:lnTo>
                    <a:pt x="545" y="539"/>
                  </a:lnTo>
                  <a:lnTo>
                    <a:pt x="535" y="527"/>
                  </a:lnTo>
                  <a:lnTo>
                    <a:pt x="537" y="519"/>
                  </a:lnTo>
                  <a:lnTo>
                    <a:pt x="564" y="517"/>
                  </a:lnTo>
                  <a:lnTo>
                    <a:pt x="558" y="496"/>
                  </a:lnTo>
                  <a:lnTo>
                    <a:pt x="522" y="486"/>
                  </a:lnTo>
                  <a:lnTo>
                    <a:pt x="508" y="418"/>
                  </a:lnTo>
                  <a:lnTo>
                    <a:pt x="483" y="382"/>
                  </a:lnTo>
                  <a:lnTo>
                    <a:pt x="471" y="407"/>
                  </a:lnTo>
                  <a:lnTo>
                    <a:pt x="456" y="389"/>
                  </a:lnTo>
                  <a:lnTo>
                    <a:pt x="442" y="384"/>
                  </a:lnTo>
                  <a:lnTo>
                    <a:pt x="427" y="391"/>
                  </a:lnTo>
                  <a:lnTo>
                    <a:pt x="407" y="374"/>
                  </a:lnTo>
                  <a:lnTo>
                    <a:pt x="396" y="399"/>
                  </a:lnTo>
                  <a:lnTo>
                    <a:pt x="390" y="368"/>
                  </a:lnTo>
                  <a:lnTo>
                    <a:pt x="376" y="366"/>
                  </a:lnTo>
                  <a:lnTo>
                    <a:pt x="328" y="401"/>
                  </a:lnTo>
                  <a:lnTo>
                    <a:pt x="324" y="422"/>
                  </a:lnTo>
                  <a:lnTo>
                    <a:pt x="347" y="44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1" name="Freeform 94"/>
            <p:cNvSpPr>
              <a:spLocks/>
            </p:cNvSpPr>
            <p:nvPr/>
          </p:nvSpPr>
          <p:spPr bwMode="auto">
            <a:xfrm>
              <a:off x="610" y="1391"/>
              <a:ext cx="11" cy="18"/>
            </a:xfrm>
            <a:custGeom>
              <a:avLst/>
              <a:gdLst>
                <a:gd name="T0" fmla="*/ 9 w 11"/>
                <a:gd name="T1" fmla="*/ 0 h 16"/>
                <a:gd name="T2" fmla="*/ 7 w 11"/>
                <a:gd name="T3" fmla="*/ 0 h 16"/>
                <a:gd name="T4" fmla="*/ 5 w 11"/>
                <a:gd name="T5" fmla="*/ 0 h 16"/>
                <a:gd name="T6" fmla="*/ 2 w 11"/>
                <a:gd name="T7" fmla="*/ 0 h 16"/>
                <a:gd name="T8" fmla="*/ 0 w 11"/>
                <a:gd name="T9" fmla="*/ 0 h 16"/>
                <a:gd name="T10" fmla="*/ 0 w 11"/>
                <a:gd name="T11" fmla="*/ 2 h 16"/>
                <a:gd name="T12" fmla="*/ 0 w 11"/>
                <a:gd name="T13" fmla="*/ 4 h 16"/>
                <a:gd name="T14" fmla="*/ 0 w 11"/>
                <a:gd name="T15" fmla="*/ 6 h 16"/>
                <a:gd name="T16" fmla="*/ 0 w 11"/>
                <a:gd name="T17" fmla="*/ 8 h 16"/>
                <a:gd name="T18" fmla="*/ 0 w 11"/>
                <a:gd name="T19" fmla="*/ 10 h 16"/>
                <a:gd name="T20" fmla="*/ 0 w 11"/>
                <a:gd name="T21" fmla="*/ 12 h 16"/>
                <a:gd name="T22" fmla="*/ 2 w 11"/>
                <a:gd name="T23" fmla="*/ 14 h 16"/>
                <a:gd name="T24" fmla="*/ 5 w 11"/>
                <a:gd name="T25" fmla="*/ 14 h 16"/>
                <a:gd name="T26" fmla="*/ 5 w 11"/>
                <a:gd name="T27" fmla="*/ 16 h 16"/>
                <a:gd name="T28" fmla="*/ 7 w 11"/>
                <a:gd name="T29" fmla="*/ 16 h 16"/>
                <a:gd name="T30" fmla="*/ 9 w 11"/>
                <a:gd name="T31" fmla="*/ 16 h 16"/>
                <a:gd name="T32" fmla="*/ 11 w 11"/>
                <a:gd name="T33" fmla="*/ 14 h 16"/>
                <a:gd name="T34" fmla="*/ 11 w 11"/>
                <a:gd name="T35" fmla="*/ 12 h 16"/>
                <a:gd name="T36" fmla="*/ 11 w 11"/>
                <a:gd name="T37" fmla="*/ 10 h 16"/>
                <a:gd name="T38" fmla="*/ 11 w 11"/>
                <a:gd name="T39" fmla="*/ 8 h 16"/>
                <a:gd name="T40" fmla="*/ 11 w 11"/>
                <a:gd name="T41" fmla="*/ 6 h 16"/>
                <a:gd name="T42" fmla="*/ 9 w 11"/>
                <a:gd name="T43" fmla="*/ 4 h 16"/>
                <a:gd name="T44" fmla="*/ 9 w 11"/>
                <a:gd name="T45" fmla="*/ 2 h 16"/>
                <a:gd name="T46" fmla="*/ 9 w 11"/>
                <a:gd name="T4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16">
                  <a:moveTo>
                    <a:pt x="9" y="0"/>
                  </a:moveTo>
                  <a:lnTo>
                    <a:pt x="7" y="0"/>
                  </a:lnTo>
                  <a:lnTo>
                    <a:pt x="5" y="0"/>
                  </a:lnTo>
                  <a:lnTo>
                    <a:pt x="2" y="0"/>
                  </a:lnTo>
                  <a:lnTo>
                    <a:pt x="0" y="0"/>
                  </a:lnTo>
                  <a:lnTo>
                    <a:pt x="0" y="2"/>
                  </a:lnTo>
                  <a:lnTo>
                    <a:pt x="0" y="4"/>
                  </a:lnTo>
                  <a:lnTo>
                    <a:pt x="0" y="6"/>
                  </a:lnTo>
                  <a:lnTo>
                    <a:pt x="0" y="8"/>
                  </a:lnTo>
                  <a:lnTo>
                    <a:pt x="0" y="10"/>
                  </a:lnTo>
                  <a:lnTo>
                    <a:pt x="0" y="12"/>
                  </a:lnTo>
                  <a:lnTo>
                    <a:pt x="2" y="14"/>
                  </a:lnTo>
                  <a:lnTo>
                    <a:pt x="5" y="14"/>
                  </a:lnTo>
                  <a:lnTo>
                    <a:pt x="5" y="16"/>
                  </a:lnTo>
                  <a:lnTo>
                    <a:pt x="7" y="16"/>
                  </a:lnTo>
                  <a:lnTo>
                    <a:pt x="9" y="16"/>
                  </a:lnTo>
                  <a:lnTo>
                    <a:pt x="11" y="14"/>
                  </a:lnTo>
                  <a:lnTo>
                    <a:pt x="11" y="12"/>
                  </a:lnTo>
                  <a:lnTo>
                    <a:pt x="11" y="10"/>
                  </a:lnTo>
                  <a:lnTo>
                    <a:pt x="11" y="8"/>
                  </a:lnTo>
                  <a:lnTo>
                    <a:pt x="11" y="6"/>
                  </a:lnTo>
                  <a:lnTo>
                    <a:pt x="9" y="4"/>
                  </a:lnTo>
                  <a:lnTo>
                    <a:pt x="9" y="2"/>
                  </a:lnTo>
                  <a:lnTo>
                    <a:pt x="9"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2" name="Freeform 95"/>
            <p:cNvSpPr>
              <a:spLocks/>
            </p:cNvSpPr>
            <p:nvPr/>
          </p:nvSpPr>
          <p:spPr bwMode="auto">
            <a:xfrm>
              <a:off x="1802" y="3043"/>
              <a:ext cx="95" cy="106"/>
            </a:xfrm>
            <a:custGeom>
              <a:avLst/>
              <a:gdLst>
                <a:gd name="T0" fmla="*/ 84 w 84"/>
                <a:gd name="T1" fmla="*/ 52 h 95"/>
                <a:gd name="T2" fmla="*/ 64 w 84"/>
                <a:gd name="T3" fmla="*/ 31 h 95"/>
                <a:gd name="T4" fmla="*/ 45 w 84"/>
                <a:gd name="T5" fmla="*/ 21 h 95"/>
                <a:gd name="T6" fmla="*/ 31 w 84"/>
                <a:gd name="T7" fmla="*/ 9 h 95"/>
                <a:gd name="T8" fmla="*/ 12 w 84"/>
                <a:gd name="T9" fmla="*/ 0 h 95"/>
                <a:gd name="T10" fmla="*/ 0 w 84"/>
                <a:gd name="T11" fmla="*/ 19 h 95"/>
                <a:gd name="T12" fmla="*/ 0 w 84"/>
                <a:gd name="T13" fmla="*/ 54 h 95"/>
                <a:gd name="T14" fmla="*/ 2 w 84"/>
                <a:gd name="T15" fmla="*/ 75 h 95"/>
                <a:gd name="T16" fmla="*/ 16 w 84"/>
                <a:gd name="T17" fmla="*/ 95 h 95"/>
                <a:gd name="T18" fmla="*/ 51 w 84"/>
                <a:gd name="T19" fmla="*/ 93 h 95"/>
                <a:gd name="T20" fmla="*/ 74 w 84"/>
                <a:gd name="T21" fmla="*/ 79 h 95"/>
                <a:gd name="T22" fmla="*/ 84 w 84"/>
                <a:gd name="T23" fmla="*/ 5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95">
                  <a:moveTo>
                    <a:pt x="84" y="52"/>
                  </a:moveTo>
                  <a:lnTo>
                    <a:pt x="64" y="31"/>
                  </a:lnTo>
                  <a:lnTo>
                    <a:pt x="45" y="21"/>
                  </a:lnTo>
                  <a:lnTo>
                    <a:pt x="31" y="9"/>
                  </a:lnTo>
                  <a:lnTo>
                    <a:pt x="12" y="0"/>
                  </a:lnTo>
                  <a:lnTo>
                    <a:pt x="0" y="19"/>
                  </a:lnTo>
                  <a:lnTo>
                    <a:pt x="0" y="54"/>
                  </a:lnTo>
                  <a:lnTo>
                    <a:pt x="2" y="75"/>
                  </a:lnTo>
                  <a:lnTo>
                    <a:pt x="16" y="95"/>
                  </a:lnTo>
                  <a:lnTo>
                    <a:pt x="51" y="93"/>
                  </a:lnTo>
                  <a:lnTo>
                    <a:pt x="74" y="79"/>
                  </a:lnTo>
                  <a:lnTo>
                    <a:pt x="84" y="5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3" name="Freeform 96"/>
            <p:cNvSpPr>
              <a:spLocks/>
            </p:cNvSpPr>
            <p:nvPr/>
          </p:nvSpPr>
          <p:spPr bwMode="auto">
            <a:xfrm>
              <a:off x="118" y="900"/>
              <a:ext cx="583" cy="596"/>
            </a:xfrm>
            <a:custGeom>
              <a:avLst/>
              <a:gdLst>
                <a:gd name="T0" fmla="*/ 325 w 519"/>
                <a:gd name="T1" fmla="*/ 45 h 531"/>
                <a:gd name="T2" fmla="*/ 271 w 519"/>
                <a:gd name="T3" fmla="*/ 29 h 531"/>
                <a:gd name="T4" fmla="*/ 236 w 519"/>
                <a:gd name="T5" fmla="*/ 19 h 531"/>
                <a:gd name="T6" fmla="*/ 213 w 519"/>
                <a:gd name="T7" fmla="*/ 17 h 531"/>
                <a:gd name="T8" fmla="*/ 135 w 519"/>
                <a:gd name="T9" fmla="*/ 0 h 531"/>
                <a:gd name="T10" fmla="*/ 81 w 519"/>
                <a:gd name="T11" fmla="*/ 25 h 531"/>
                <a:gd name="T12" fmla="*/ 9 w 519"/>
                <a:gd name="T13" fmla="*/ 93 h 531"/>
                <a:gd name="T14" fmla="*/ 69 w 519"/>
                <a:gd name="T15" fmla="*/ 186 h 531"/>
                <a:gd name="T16" fmla="*/ 0 w 519"/>
                <a:gd name="T17" fmla="*/ 192 h 531"/>
                <a:gd name="T18" fmla="*/ 56 w 519"/>
                <a:gd name="T19" fmla="*/ 242 h 531"/>
                <a:gd name="T20" fmla="*/ 81 w 519"/>
                <a:gd name="T21" fmla="*/ 248 h 531"/>
                <a:gd name="T22" fmla="*/ 48 w 519"/>
                <a:gd name="T23" fmla="*/ 299 h 531"/>
                <a:gd name="T24" fmla="*/ 13 w 519"/>
                <a:gd name="T25" fmla="*/ 345 h 531"/>
                <a:gd name="T26" fmla="*/ 42 w 519"/>
                <a:gd name="T27" fmla="*/ 384 h 531"/>
                <a:gd name="T28" fmla="*/ 71 w 519"/>
                <a:gd name="T29" fmla="*/ 409 h 531"/>
                <a:gd name="T30" fmla="*/ 97 w 519"/>
                <a:gd name="T31" fmla="*/ 413 h 531"/>
                <a:gd name="T32" fmla="*/ 139 w 519"/>
                <a:gd name="T33" fmla="*/ 407 h 531"/>
                <a:gd name="T34" fmla="*/ 81 w 519"/>
                <a:gd name="T35" fmla="*/ 483 h 531"/>
                <a:gd name="T36" fmla="*/ 91 w 519"/>
                <a:gd name="T37" fmla="*/ 494 h 531"/>
                <a:gd name="T38" fmla="*/ 186 w 519"/>
                <a:gd name="T39" fmla="*/ 405 h 531"/>
                <a:gd name="T40" fmla="*/ 211 w 519"/>
                <a:gd name="T41" fmla="*/ 347 h 531"/>
                <a:gd name="T42" fmla="*/ 259 w 519"/>
                <a:gd name="T43" fmla="*/ 347 h 531"/>
                <a:gd name="T44" fmla="*/ 211 w 519"/>
                <a:gd name="T45" fmla="*/ 382 h 531"/>
                <a:gd name="T46" fmla="*/ 261 w 519"/>
                <a:gd name="T47" fmla="*/ 372 h 531"/>
                <a:gd name="T48" fmla="*/ 310 w 519"/>
                <a:gd name="T49" fmla="*/ 372 h 531"/>
                <a:gd name="T50" fmla="*/ 366 w 519"/>
                <a:gd name="T51" fmla="*/ 392 h 531"/>
                <a:gd name="T52" fmla="*/ 430 w 519"/>
                <a:gd name="T53" fmla="*/ 436 h 531"/>
                <a:gd name="T54" fmla="*/ 467 w 519"/>
                <a:gd name="T55" fmla="*/ 444 h 531"/>
                <a:gd name="T56" fmla="*/ 492 w 519"/>
                <a:gd name="T57" fmla="*/ 487 h 531"/>
                <a:gd name="T58" fmla="*/ 507 w 519"/>
                <a:gd name="T59" fmla="*/ 504 h 531"/>
                <a:gd name="T60" fmla="*/ 519 w 519"/>
                <a:gd name="T61" fmla="*/ 485 h 531"/>
                <a:gd name="T62" fmla="*/ 443 w 519"/>
                <a:gd name="T63" fmla="*/ 388 h 531"/>
                <a:gd name="T64" fmla="*/ 366 w 519"/>
                <a:gd name="T65" fmla="*/ 363 h 531"/>
                <a:gd name="T66" fmla="*/ 354 w 519"/>
                <a:gd name="T67" fmla="*/ 4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9" h="531">
                  <a:moveTo>
                    <a:pt x="354" y="47"/>
                  </a:moveTo>
                  <a:lnTo>
                    <a:pt x="325" y="45"/>
                  </a:lnTo>
                  <a:lnTo>
                    <a:pt x="294" y="37"/>
                  </a:lnTo>
                  <a:lnTo>
                    <a:pt x="271" y="29"/>
                  </a:lnTo>
                  <a:lnTo>
                    <a:pt x="254" y="23"/>
                  </a:lnTo>
                  <a:lnTo>
                    <a:pt x="236" y="19"/>
                  </a:lnTo>
                  <a:lnTo>
                    <a:pt x="236" y="35"/>
                  </a:lnTo>
                  <a:lnTo>
                    <a:pt x="213" y="17"/>
                  </a:lnTo>
                  <a:lnTo>
                    <a:pt x="180" y="0"/>
                  </a:lnTo>
                  <a:lnTo>
                    <a:pt x="135" y="0"/>
                  </a:lnTo>
                  <a:lnTo>
                    <a:pt x="104" y="8"/>
                  </a:lnTo>
                  <a:lnTo>
                    <a:pt x="81" y="25"/>
                  </a:lnTo>
                  <a:lnTo>
                    <a:pt x="44" y="74"/>
                  </a:lnTo>
                  <a:lnTo>
                    <a:pt x="9" y="93"/>
                  </a:lnTo>
                  <a:lnTo>
                    <a:pt x="31" y="124"/>
                  </a:lnTo>
                  <a:lnTo>
                    <a:pt x="69" y="186"/>
                  </a:lnTo>
                  <a:lnTo>
                    <a:pt x="40" y="176"/>
                  </a:lnTo>
                  <a:lnTo>
                    <a:pt x="0" y="192"/>
                  </a:lnTo>
                  <a:lnTo>
                    <a:pt x="0" y="227"/>
                  </a:lnTo>
                  <a:lnTo>
                    <a:pt x="56" y="242"/>
                  </a:lnTo>
                  <a:lnTo>
                    <a:pt x="85" y="233"/>
                  </a:lnTo>
                  <a:lnTo>
                    <a:pt x="81" y="248"/>
                  </a:lnTo>
                  <a:lnTo>
                    <a:pt x="83" y="271"/>
                  </a:lnTo>
                  <a:lnTo>
                    <a:pt x="48" y="299"/>
                  </a:lnTo>
                  <a:lnTo>
                    <a:pt x="29" y="312"/>
                  </a:lnTo>
                  <a:lnTo>
                    <a:pt x="13" y="345"/>
                  </a:lnTo>
                  <a:lnTo>
                    <a:pt x="31" y="351"/>
                  </a:lnTo>
                  <a:lnTo>
                    <a:pt x="42" y="384"/>
                  </a:lnTo>
                  <a:lnTo>
                    <a:pt x="62" y="384"/>
                  </a:lnTo>
                  <a:lnTo>
                    <a:pt x="71" y="409"/>
                  </a:lnTo>
                  <a:lnTo>
                    <a:pt x="87" y="405"/>
                  </a:lnTo>
                  <a:lnTo>
                    <a:pt x="97" y="413"/>
                  </a:lnTo>
                  <a:lnTo>
                    <a:pt x="120" y="417"/>
                  </a:lnTo>
                  <a:lnTo>
                    <a:pt x="139" y="407"/>
                  </a:lnTo>
                  <a:lnTo>
                    <a:pt x="126" y="444"/>
                  </a:lnTo>
                  <a:lnTo>
                    <a:pt x="81" y="483"/>
                  </a:lnTo>
                  <a:lnTo>
                    <a:pt x="56" y="504"/>
                  </a:lnTo>
                  <a:lnTo>
                    <a:pt x="91" y="494"/>
                  </a:lnTo>
                  <a:lnTo>
                    <a:pt x="162" y="438"/>
                  </a:lnTo>
                  <a:lnTo>
                    <a:pt x="186" y="405"/>
                  </a:lnTo>
                  <a:lnTo>
                    <a:pt x="186" y="394"/>
                  </a:lnTo>
                  <a:lnTo>
                    <a:pt x="211" y="347"/>
                  </a:lnTo>
                  <a:lnTo>
                    <a:pt x="252" y="337"/>
                  </a:lnTo>
                  <a:lnTo>
                    <a:pt x="259" y="347"/>
                  </a:lnTo>
                  <a:lnTo>
                    <a:pt x="219" y="368"/>
                  </a:lnTo>
                  <a:lnTo>
                    <a:pt x="211" y="382"/>
                  </a:lnTo>
                  <a:lnTo>
                    <a:pt x="228" y="399"/>
                  </a:lnTo>
                  <a:lnTo>
                    <a:pt x="261" y="372"/>
                  </a:lnTo>
                  <a:lnTo>
                    <a:pt x="281" y="357"/>
                  </a:lnTo>
                  <a:lnTo>
                    <a:pt x="310" y="372"/>
                  </a:lnTo>
                  <a:lnTo>
                    <a:pt x="345" y="378"/>
                  </a:lnTo>
                  <a:lnTo>
                    <a:pt x="366" y="392"/>
                  </a:lnTo>
                  <a:lnTo>
                    <a:pt x="385" y="388"/>
                  </a:lnTo>
                  <a:lnTo>
                    <a:pt x="430" y="436"/>
                  </a:lnTo>
                  <a:lnTo>
                    <a:pt x="447" y="409"/>
                  </a:lnTo>
                  <a:lnTo>
                    <a:pt x="467" y="444"/>
                  </a:lnTo>
                  <a:lnTo>
                    <a:pt x="484" y="463"/>
                  </a:lnTo>
                  <a:lnTo>
                    <a:pt x="492" y="487"/>
                  </a:lnTo>
                  <a:lnTo>
                    <a:pt x="502" y="487"/>
                  </a:lnTo>
                  <a:lnTo>
                    <a:pt x="507" y="504"/>
                  </a:lnTo>
                  <a:lnTo>
                    <a:pt x="511" y="531"/>
                  </a:lnTo>
                  <a:lnTo>
                    <a:pt x="519" y="485"/>
                  </a:lnTo>
                  <a:lnTo>
                    <a:pt x="496" y="456"/>
                  </a:lnTo>
                  <a:lnTo>
                    <a:pt x="443" y="388"/>
                  </a:lnTo>
                  <a:lnTo>
                    <a:pt x="418" y="403"/>
                  </a:lnTo>
                  <a:lnTo>
                    <a:pt x="366" y="363"/>
                  </a:lnTo>
                  <a:lnTo>
                    <a:pt x="354" y="361"/>
                  </a:lnTo>
                  <a:lnTo>
                    <a:pt x="354" y="4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4" name="Freeform 97"/>
            <p:cNvSpPr>
              <a:spLocks/>
            </p:cNvSpPr>
            <p:nvPr/>
          </p:nvSpPr>
          <p:spPr bwMode="auto">
            <a:xfrm>
              <a:off x="774" y="1622"/>
              <a:ext cx="889" cy="483"/>
            </a:xfrm>
            <a:custGeom>
              <a:avLst/>
              <a:gdLst>
                <a:gd name="T0" fmla="*/ 748 w 792"/>
                <a:gd name="T1" fmla="*/ 56 h 430"/>
                <a:gd name="T2" fmla="*/ 777 w 792"/>
                <a:gd name="T3" fmla="*/ 71 h 430"/>
                <a:gd name="T4" fmla="*/ 783 w 792"/>
                <a:gd name="T5" fmla="*/ 87 h 430"/>
                <a:gd name="T6" fmla="*/ 744 w 792"/>
                <a:gd name="T7" fmla="*/ 116 h 430"/>
                <a:gd name="T8" fmla="*/ 752 w 792"/>
                <a:gd name="T9" fmla="*/ 145 h 430"/>
                <a:gd name="T10" fmla="*/ 694 w 792"/>
                <a:gd name="T11" fmla="*/ 151 h 430"/>
                <a:gd name="T12" fmla="*/ 692 w 792"/>
                <a:gd name="T13" fmla="*/ 192 h 430"/>
                <a:gd name="T14" fmla="*/ 684 w 792"/>
                <a:gd name="T15" fmla="*/ 199 h 430"/>
                <a:gd name="T16" fmla="*/ 676 w 792"/>
                <a:gd name="T17" fmla="*/ 199 h 430"/>
                <a:gd name="T18" fmla="*/ 668 w 792"/>
                <a:gd name="T19" fmla="*/ 201 h 430"/>
                <a:gd name="T20" fmla="*/ 657 w 792"/>
                <a:gd name="T21" fmla="*/ 223 h 430"/>
                <a:gd name="T22" fmla="*/ 661 w 792"/>
                <a:gd name="T23" fmla="*/ 244 h 430"/>
                <a:gd name="T24" fmla="*/ 663 w 792"/>
                <a:gd name="T25" fmla="*/ 254 h 430"/>
                <a:gd name="T26" fmla="*/ 649 w 792"/>
                <a:gd name="T27" fmla="*/ 269 h 430"/>
                <a:gd name="T28" fmla="*/ 591 w 792"/>
                <a:gd name="T29" fmla="*/ 339 h 430"/>
                <a:gd name="T30" fmla="*/ 614 w 792"/>
                <a:gd name="T31" fmla="*/ 430 h 430"/>
                <a:gd name="T32" fmla="*/ 566 w 792"/>
                <a:gd name="T33" fmla="*/ 374 h 430"/>
                <a:gd name="T34" fmla="*/ 477 w 792"/>
                <a:gd name="T35" fmla="*/ 349 h 430"/>
                <a:gd name="T36" fmla="*/ 399 w 792"/>
                <a:gd name="T37" fmla="*/ 366 h 430"/>
                <a:gd name="T38" fmla="*/ 366 w 792"/>
                <a:gd name="T39" fmla="*/ 395 h 430"/>
                <a:gd name="T40" fmla="*/ 331 w 792"/>
                <a:gd name="T41" fmla="*/ 378 h 430"/>
                <a:gd name="T42" fmla="*/ 283 w 792"/>
                <a:gd name="T43" fmla="*/ 364 h 430"/>
                <a:gd name="T44" fmla="*/ 227 w 792"/>
                <a:gd name="T45" fmla="*/ 323 h 430"/>
                <a:gd name="T46" fmla="*/ 139 w 792"/>
                <a:gd name="T47" fmla="*/ 312 h 430"/>
                <a:gd name="T48" fmla="*/ 77 w 792"/>
                <a:gd name="T49" fmla="*/ 285 h 430"/>
                <a:gd name="T50" fmla="*/ 0 w 792"/>
                <a:gd name="T51" fmla="*/ 170 h 430"/>
                <a:gd name="T52" fmla="*/ 6 w 792"/>
                <a:gd name="T53" fmla="*/ 87 h 430"/>
                <a:gd name="T54" fmla="*/ 19 w 792"/>
                <a:gd name="T55" fmla="*/ 17 h 430"/>
                <a:gd name="T56" fmla="*/ 407 w 792"/>
                <a:gd name="T57" fmla="*/ 0 h 430"/>
                <a:gd name="T58" fmla="*/ 444 w 792"/>
                <a:gd name="T59" fmla="*/ 15 h 430"/>
                <a:gd name="T60" fmla="*/ 455 w 792"/>
                <a:gd name="T61" fmla="*/ 36 h 430"/>
                <a:gd name="T62" fmla="*/ 496 w 792"/>
                <a:gd name="T63" fmla="*/ 42 h 430"/>
                <a:gd name="T64" fmla="*/ 539 w 792"/>
                <a:gd name="T65" fmla="*/ 48 h 430"/>
                <a:gd name="T66" fmla="*/ 504 w 792"/>
                <a:gd name="T67" fmla="*/ 77 h 430"/>
                <a:gd name="T68" fmla="*/ 506 w 792"/>
                <a:gd name="T69" fmla="*/ 145 h 430"/>
                <a:gd name="T70" fmla="*/ 529 w 792"/>
                <a:gd name="T71" fmla="*/ 89 h 430"/>
                <a:gd name="T72" fmla="*/ 544 w 792"/>
                <a:gd name="T73" fmla="*/ 69 h 430"/>
                <a:gd name="T74" fmla="*/ 558 w 792"/>
                <a:gd name="T75" fmla="*/ 93 h 430"/>
                <a:gd name="T76" fmla="*/ 566 w 792"/>
                <a:gd name="T77" fmla="*/ 95 h 430"/>
                <a:gd name="T78" fmla="*/ 573 w 792"/>
                <a:gd name="T79" fmla="*/ 131 h 430"/>
                <a:gd name="T80" fmla="*/ 608 w 792"/>
                <a:gd name="T81" fmla="*/ 137 h 430"/>
                <a:gd name="T82" fmla="*/ 637 w 792"/>
                <a:gd name="T83" fmla="*/ 104 h 430"/>
                <a:gd name="T84" fmla="*/ 686 w 792"/>
                <a:gd name="T85" fmla="*/ 8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2" h="430">
                  <a:moveTo>
                    <a:pt x="686" y="81"/>
                  </a:moveTo>
                  <a:lnTo>
                    <a:pt x="748" y="56"/>
                  </a:lnTo>
                  <a:lnTo>
                    <a:pt x="779" y="33"/>
                  </a:lnTo>
                  <a:lnTo>
                    <a:pt x="777" y="71"/>
                  </a:lnTo>
                  <a:lnTo>
                    <a:pt x="792" y="79"/>
                  </a:lnTo>
                  <a:lnTo>
                    <a:pt x="783" y="87"/>
                  </a:lnTo>
                  <a:lnTo>
                    <a:pt x="761" y="95"/>
                  </a:lnTo>
                  <a:lnTo>
                    <a:pt x="744" y="116"/>
                  </a:lnTo>
                  <a:lnTo>
                    <a:pt x="734" y="135"/>
                  </a:lnTo>
                  <a:lnTo>
                    <a:pt x="752" y="145"/>
                  </a:lnTo>
                  <a:lnTo>
                    <a:pt x="725" y="149"/>
                  </a:lnTo>
                  <a:lnTo>
                    <a:pt x="694" y="151"/>
                  </a:lnTo>
                  <a:lnTo>
                    <a:pt x="692" y="166"/>
                  </a:lnTo>
                  <a:lnTo>
                    <a:pt x="692" y="192"/>
                  </a:lnTo>
                  <a:lnTo>
                    <a:pt x="686" y="209"/>
                  </a:lnTo>
                  <a:lnTo>
                    <a:pt x="684" y="199"/>
                  </a:lnTo>
                  <a:lnTo>
                    <a:pt x="680" y="188"/>
                  </a:lnTo>
                  <a:lnTo>
                    <a:pt x="676" y="199"/>
                  </a:lnTo>
                  <a:lnTo>
                    <a:pt x="666" y="190"/>
                  </a:lnTo>
                  <a:lnTo>
                    <a:pt x="668" y="201"/>
                  </a:lnTo>
                  <a:lnTo>
                    <a:pt x="672" y="217"/>
                  </a:lnTo>
                  <a:lnTo>
                    <a:pt x="657" y="223"/>
                  </a:lnTo>
                  <a:lnTo>
                    <a:pt x="659" y="234"/>
                  </a:lnTo>
                  <a:lnTo>
                    <a:pt x="661" y="244"/>
                  </a:lnTo>
                  <a:lnTo>
                    <a:pt x="670" y="248"/>
                  </a:lnTo>
                  <a:lnTo>
                    <a:pt x="663" y="254"/>
                  </a:lnTo>
                  <a:lnTo>
                    <a:pt x="653" y="265"/>
                  </a:lnTo>
                  <a:lnTo>
                    <a:pt x="649" y="269"/>
                  </a:lnTo>
                  <a:lnTo>
                    <a:pt x="597" y="318"/>
                  </a:lnTo>
                  <a:lnTo>
                    <a:pt x="591" y="339"/>
                  </a:lnTo>
                  <a:lnTo>
                    <a:pt x="597" y="372"/>
                  </a:lnTo>
                  <a:lnTo>
                    <a:pt x="614" y="430"/>
                  </a:lnTo>
                  <a:lnTo>
                    <a:pt x="593" y="426"/>
                  </a:lnTo>
                  <a:lnTo>
                    <a:pt x="566" y="374"/>
                  </a:lnTo>
                  <a:lnTo>
                    <a:pt x="546" y="352"/>
                  </a:lnTo>
                  <a:lnTo>
                    <a:pt x="477" y="349"/>
                  </a:lnTo>
                  <a:lnTo>
                    <a:pt x="436" y="358"/>
                  </a:lnTo>
                  <a:lnTo>
                    <a:pt x="399" y="366"/>
                  </a:lnTo>
                  <a:lnTo>
                    <a:pt x="380" y="376"/>
                  </a:lnTo>
                  <a:lnTo>
                    <a:pt x="366" y="395"/>
                  </a:lnTo>
                  <a:lnTo>
                    <a:pt x="364" y="413"/>
                  </a:lnTo>
                  <a:lnTo>
                    <a:pt x="331" y="378"/>
                  </a:lnTo>
                  <a:lnTo>
                    <a:pt x="306" y="364"/>
                  </a:lnTo>
                  <a:lnTo>
                    <a:pt x="283" y="364"/>
                  </a:lnTo>
                  <a:lnTo>
                    <a:pt x="256" y="323"/>
                  </a:lnTo>
                  <a:lnTo>
                    <a:pt x="227" y="323"/>
                  </a:lnTo>
                  <a:lnTo>
                    <a:pt x="192" y="331"/>
                  </a:lnTo>
                  <a:lnTo>
                    <a:pt x="139" y="312"/>
                  </a:lnTo>
                  <a:lnTo>
                    <a:pt x="101" y="318"/>
                  </a:lnTo>
                  <a:lnTo>
                    <a:pt x="77" y="285"/>
                  </a:lnTo>
                  <a:lnTo>
                    <a:pt x="46" y="261"/>
                  </a:lnTo>
                  <a:lnTo>
                    <a:pt x="0" y="170"/>
                  </a:lnTo>
                  <a:lnTo>
                    <a:pt x="2" y="112"/>
                  </a:lnTo>
                  <a:lnTo>
                    <a:pt x="6" y="87"/>
                  </a:lnTo>
                  <a:lnTo>
                    <a:pt x="2" y="21"/>
                  </a:lnTo>
                  <a:lnTo>
                    <a:pt x="19" y="17"/>
                  </a:lnTo>
                  <a:lnTo>
                    <a:pt x="19" y="0"/>
                  </a:lnTo>
                  <a:lnTo>
                    <a:pt x="407" y="0"/>
                  </a:lnTo>
                  <a:lnTo>
                    <a:pt x="420" y="13"/>
                  </a:lnTo>
                  <a:lnTo>
                    <a:pt x="444" y="15"/>
                  </a:lnTo>
                  <a:lnTo>
                    <a:pt x="463" y="21"/>
                  </a:lnTo>
                  <a:lnTo>
                    <a:pt x="455" y="36"/>
                  </a:lnTo>
                  <a:lnTo>
                    <a:pt x="459" y="48"/>
                  </a:lnTo>
                  <a:lnTo>
                    <a:pt x="496" y="42"/>
                  </a:lnTo>
                  <a:lnTo>
                    <a:pt x="517" y="46"/>
                  </a:lnTo>
                  <a:lnTo>
                    <a:pt x="539" y="48"/>
                  </a:lnTo>
                  <a:lnTo>
                    <a:pt x="525" y="64"/>
                  </a:lnTo>
                  <a:lnTo>
                    <a:pt x="504" y="77"/>
                  </a:lnTo>
                  <a:lnTo>
                    <a:pt x="508" y="95"/>
                  </a:lnTo>
                  <a:lnTo>
                    <a:pt x="506" y="145"/>
                  </a:lnTo>
                  <a:lnTo>
                    <a:pt x="525" y="118"/>
                  </a:lnTo>
                  <a:lnTo>
                    <a:pt x="529" y="89"/>
                  </a:lnTo>
                  <a:lnTo>
                    <a:pt x="535" y="85"/>
                  </a:lnTo>
                  <a:lnTo>
                    <a:pt x="544" y="69"/>
                  </a:lnTo>
                  <a:lnTo>
                    <a:pt x="562" y="83"/>
                  </a:lnTo>
                  <a:lnTo>
                    <a:pt x="558" y="93"/>
                  </a:lnTo>
                  <a:lnTo>
                    <a:pt x="558" y="100"/>
                  </a:lnTo>
                  <a:lnTo>
                    <a:pt x="566" y="95"/>
                  </a:lnTo>
                  <a:lnTo>
                    <a:pt x="575" y="112"/>
                  </a:lnTo>
                  <a:lnTo>
                    <a:pt x="573" y="131"/>
                  </a:lnTo>
                  <a:lnTo>
                    <a:pt x="579" y="139"/>
                  </a:lnTo>
                  <a:lnTo>
                    <a:pt x="608" y="137"/>
                  </a:lnTo>
                  <a:lnTo>
                    <a:pt x="637" y="112"/>
                  </a:lnTo>
                  <a:lnTo>
                    <a:pt x="637" y="104"/>
                  </a:lnTo>
                  <a:lnTo>
                    <a:pt x="666" y="95"/>
                  </a:lnTo>
                  <a:lnTo>
                    <a:pt x="686" y="8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5" name="Freeform 98"/>
            <p:cNvSpPr>
              <a:spLocks/>
            </p:cNvSpPr>
            <p:nvPr/>
          </p:nvSpPr>
          <p:spPr bwMode="auto">
            <a:xfrm rot="127247">
              <a:off x="3358" y="2743"/>
              <a:ext cx="130" cy="282"/>
            </a:xfrm>
            <a:custGeom>
              <a:avLst/>
              <a:gdLst>
                <a:gd name="T0" fmla="*/ 83 w 430"/>
                <a:gd name="T1" fmla="*/ 424 h 772"/>
                <a:gd name="T2" fmla="*/ 77 w 430"/>
                <a:gd name="T3" fmla="*/ 359 h 772"/>
                <a:gd name="T4" fmla="*/ 83 w 430"/>
                <a:gd name="T5" fmla="*/ 305 h 772"/>
                <a:gd name="T6" fmla="*/ 123 w 430"/>
                <a:gd name="T7" fmla="*/ 265 h 772"/>
                <a:gd name="T8" fmla="*/ 110 w 430"/>
                <a:gd name="T9" fmla="*/ 242 h 772"/>
                <a:gd name="T10" fmla="*/ 177 w 430"/>
                <a:gd name="T11" fmla="*/ 223 h 772"/>
                <a:gd name="T12" fmla="*/ 213 w 430"/>
                <a:gd name="T13" fmla="*/ 223 h 772"/>
                <a:gd name="T14" fmla="*/ 223 w 430"/>
                <a:gd name="T15" fmla="*/ 192 h 772"/>
                <a:gd name="T16" fmla="*/ 259 w 430"/>
                <a:gd name="T17" fmla="*/ 196 h 772"/>
                <a:gd name="T18" fmla="*/ 273 w 430"/>
                <a:gd name="T19" fmla="*/ 160 h 772"/>
                <a:gd name="T20" fmla="*/ 309 w 430"/>
                <a:gd name="T21" fmla="*/ 156 h 772"/>
                <a:gd name="T22" fmla="*/ 290 w 430"/>
                <a:gd name="T23" fmla="*/ 133 h 772"/>
                <a:gd name="T24" fmla="*/ 309 w 430"/>
                <a:gd name="T25" fmla="*/ 87 h 772"/>
                <a:gd name="T26" fmla="*/ 332 w 430"/>
                <a:gd name="T27" fmla="*/ 108 h 772"/>
                <a:gd name="T28" fmla="*/ 380 w 430"/>
                <a:gd name="T29" fmla="*/ 39 h 772"/>
                <a:gd name="T30" fmla="*/ 371 w 430"/>
                <a:gd name="T31" fmla="*/ 16 h 772"/>
                <a:gd name="T32" fmla="*/ 388 w 430"/>
                <a:gd name="T33" fmla="*/ 0 h 772"/>
                <a:gd name="T34" fmla="*/ 411 w 430"/>
                <a:gd name="T35" fmla="*/ 52 h 772"/>
                <a:gd name="T36" fmla="*/ 430 w 430"/>
                <a:gd name="T37" fmla="*/ 221 h 772"/>
                <a:gd name="T38" fmla="*/ 397 w 430"/>
                <a:gd name="T39" fmla="*/ 211 h 772"/>
                <a:gd name="T40" fmla="*/ 384 w 430"/>
                <a:gd name="T41" fmla="*/ 219 h 772"/>
                <a:gd name="T42" fmla="*/ 397 w 430"/>
                <a:gd name="T43" fmla="*/ 265 h 772"/>
                <a:gd name="T44" fmla="*/ 369 w 430"/>
                <a:gd name="T45" fmla="*/ 298 h 772"/>
                <a:gd name="T46" fmla="*/ 372 w 430"/>
                <a:gd name="T47" fmla="*/ 334 h 772"/>
                <a:gd name="T48" fmla="*/ 371 w 430"/>
                <a:gd name="T49" fmla="*/ 382 h 772"/>
                <a:gd name="T50" fmla="*/ 346 w 430"/>
                <a:gd name="T51" fmla="*/ 382 h 772"/>
                <a:gd name="T52" fmla="*/ 290 w 430"/>
                <a:gd name="T53" fmla="*/ 534 h 772"/>
                <a:gd name="T54" fmla="*/ 248 w 430"/>
                <a:gd name="T55" fmla="*/ 612 h 772"/>
                <a:gd name="T56" fmla="*/ 221 w 430"/>
                <a:gd name="T57" fmla="*/ 704 h 772"/>
                <a:gd name="T58" fmla="*/ 173 w 430"/>
                <a:gd name="T59" fmla="*/ 745 h 772"/>
                <a:gd name="T60" fmla="*/ 142 w 430"/>
                <a:gd name="T61" fmla="*/ 754 h 772"/>
                <a:gd name="T62" fmla="*/ 123 w 430"/>
                <a:gd name="T63" fmla="*/ 747 h 772"/>
                <a:gd name="T64" fmla="*/ 100 w 430"/>
                <a:gd name="T65" fmla="*/ 764 h 772"/>
                <a:gd name="T66" fmla="*/ 77 w 430"/>
                <a:gd name="T67" fmla="*/ 772 h 772"/>
                <a:gd name="T68" fmla="*/ 25 w 430"/>
                <a:gd name="T69" fmla="*/ 743 h 772"/>
                <a:gd name="T70" fmla="*/ 18 w 430"/>
                <a:gd name="T71" fmla="*/ 718 h 772"/>
                <a:gd name="T72" fmla="*/ 10 w 430"/>
                <a:gd name="T73" fmla="*/ 691 h 772"/>
                <a:gd name="T74" fmla="*/ 18 w 430"/>
                <a:gd name="T75" fmla="*/ 626 h 772"/>
                <a:gd name="T76" fmla="*/ 0 w 430"/>
                <a:gd name="T77" fmla="*/ 572 h 772"/>
                <a:gd name="T78" fmla="*/ 37 w 430"/>
                <a:gd name="T79" fmla="*/ 524 h 772"/>
                <a:gd name="T80" fmla="*/ 37 w 430"/>
                <a:gd name="T81" fmla="*/ 491 h 772"/>
                <a:gd name="T82" fmla="*/ 71 w 430"/>
                <a:gd name="T83" fmla="*/ 451 h 772"/>
                <a:gd name="T84" fmla="*/ 87 w 430"/>
                <a:gd name="T85" fmla="*/ 465 h 772"/>
                <a:gd name="T86" fmla="*/ 83 w 430"/>
                <a:gd name="T87" fmla="*/ 424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0" h="772">
                  <a:moveTo>
                    <a:pt x="83" y="424"/>
                  </a:moveTo>
                  <a:lnTo>
                    <a:pt x="77" y="359"/>
                  </a:lnTo>
                  <a:lnTo>
                    <a:pt x="83" y="305"/>
                  </a:lnTo>
                  <a:lnTo>
                    <a:pt x="123" y="265"/>
                  </a:lnTo>
                  <a:lnTo>
                    <a:pt x="110" y="242"/>
                  </a:lnTo>
                  <a:lnTo>
                    <a:pt x="177" y="223"/>
                  </a:lnTo>
                  <a:lnTo>
                    <a:pt x="213" y="223"/>
                  </a:lnTo>
                  <a:lnTo>
                    <a:pt x="223" y="192"/>
                  </a:lnTo>
                  <a:lnTo>
                    <a:pt x="259" y="196"/>
                  </a:lnTo>
                  <a:lnTo>
                    <a:pt x="273" y="160"/>
                  </a:lnTo>
                  <a:lnTo>
                    <a:pt x="309" y="156"/>
                  </a:lnTo>
                  <a:lnTo>
                    <a:pt x="290" y="133"/>
                  </a:lnTo>
                  <a:lnTo>
                    <a:pt x="309" y="87"/>
                  </a:lnTo>
                  <a:lnTo>
                    <a:pt x="332" y="108"/>
                  </a:lnTo>
                  <a:lnTo>
                    <a:pt x="380" y="39"/>
                  </a:lnTo>
                  <a:lnTo>
                    <a:pt x="371" y="16"/>
                  </a:lnTo>
                  <a:lnTo>
                    <a:pt x="388" y="0"/>
                  </a:lnTo>
                  <a:lnTo>
                    <a:pt x="411" y="52"/>
                  </a:lnTo>
                  <a:lnTo>
                    <a:pt x="430" y="221"/>
                  </a:lnTo>
                  <a:lnTo>
                    <a:pt x="397" y="211"/>
                  </a:lnTo>
                  <a:lnTo>
                    <a:pt x="384" y="219"/>
                  </a:lnTo>
                  <a:lnTo>
                    <a:pt x="397" y="265"/>
                  </a:lnTo>
                  <a:lnTo>
                    <a:pt x="369" y="298"/>
                  </a:lnTo>
                  <a:lnTo>
                    <a:pt x="372" y="334"/>
                  </a:lnTo>
                  <a:lnTo>
                    <a:pt x="371" y="382"/>
                  </a:lnTo>
                  <a:lnTo>
                    <a:pt x="346" y="382"/>
                  </a:lnTo>
                  <a:lnTo>
                    <a:pt x="290" y="534"/>
                  </a:lnTo>
                  <a:lnTo>
                    <a:pt x="248" y="612"/>
                  </a:lnTo>
                  <a:lnTo>
                    <a:pt x="221" y="704"/>
                  </a:lnTo>
                  <a:lnTo>
                    <a:pt x="173" y="745"/>
                  </a:lnTo>
                  <a:lnTo>
                    <a:pt x="142" y="754"/>
                  </a:lnTo>
                  <a:lnTo>
                    <a:pt x="123" y="747"/>
                  </a:lnTo>
                  <a:lnTo>
                    <a:pt x="100" y="764"/>
                  </a:lnTo>
                  <a:lnTo>
                    <a:pt x="77" y="772"/>
                  </a:lnTo>
                  <a:lnTo>
                    <a:pt x="25" y="743"/>
                  </a:lnTo>
                  <a:lnTo>
                    <a:pt x="18" y="718"/>
                  </a:lnTo>
                  <a:lnTo>
                    <a:pt x="10" y="691"/>
                  </a:lnTo>
                  <a:lnTo>
                    <a:pt x="18" y="626"/>
                  </a:lnTo>
                  <a:lnTo>
                    <a:pt x="0" y="572"/>
                  </a:lnTo>
                  <a:lnTo>
                    <a:pt x="37" y="524"/>
                  </a:lnTo>
                  <a:lnTo>
                    <a:pt x="37" y="491"/>
                  </a:lnTo>
                  <a:lnTo>
                    <a:pt x="71" y="451"/>
                  </a:lnTo>
                  <a:lnTo>
                    <a:pt x="87" y="465"/>
                  </a:lnTo>
                  <a:lnTo>
                    <a:pt x="83" y="42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46" name="Freeform 99"/>
            <p:cNvSpPr>
              <a:spLocks/>
            </p:cNvSpPr>
            <p:nvPr/>
          </p:nvSpPr>
          <p:spPr bwMode="auto">
            <a:xfrm rot="127247">
              <a:off x="2700" y="2174"/>
              <a:ext cx="207" cy="204"/>
            </a:xfrm>
            <a:custGeom>
              <a:avLst/>
              <a:gdLst>
                <a:gd name="T0" fmla="*/ 0 w 683"/>
                <a:gd name="T1" fmla="*/ 437 h 560"/>
                <a:gd name="T2" fmla="*/ 35 w 683"/>
                <a:gd name="T3" fmla="*/ 437 h 560"/>
                <a:gd name="T4" fmla="*/ 138 w 683"/>
                <a:gd name="T5" fmla="*/ 460 h 560"/>
                <a:gd name="T6" fmla="*/ 146 w 683"/>
                <a:gd name="T7" fmla="*/ 485 h 560"/>
                <a:gd name="T8" fmla="*/ 163 w 683"/>
                <a:gd name="T9" fmla="*/ 489 h 560"/>
                <a:gd name="T10" fmla="*/ 157 w 683"/>
                <a:gd name="T11" fmla="*/ 508 h 560"/>
                <a:gd name="T12" fmla="*/ 188 w 683"/>
                <a:gd name="T13" fmla="*/ 560 h 560"/>
                <a:gd name="T14" fmla="*/ 249 w 683"/>
                <a:gd name="T15" fmla="*/ 547 h 560"/>
                <a:gd name="T16" fmla="*/ 317 w 683"/>
                <a:gd name="T17" fmla="*/ 537 h 560"/>
                <a:gd name="T18" fmla="*/ 315 w 683"/>
                <a:gd name="T19" fmla="*/ 516 h 560"/>
                <a:gd name="T20" fmla="*/ 338 w 683"/>
                <a:gd name="T21" fmla="*/ 524 h 560"/>
                <a:gd name="T22" fmla="*/ 353 w 683"/>
                <a:gd name="T23" fmla="*/ 489 h 560"/>
                <a:gd name="T24" fmla="*/ 361 w 683"/>
                <a:gd name="T25" fmla="*/ 458 h 560"/>
                <a:gd name="T26" fmla="*/ 426 w 683"/>
                <a:gd name="T27" fmla="*/ 395 h 560"/>
                <a:gd name="T28" fmla="*/ 443 w 683"/>
                <a:gd name="T29" fmla="*/ 411 h 560"/>
                <a:gd name="T30" fmla="*/ 453 w 683"/>
                <a:gd name="T31" fmla="*/ 389 h 560"/>
                <a:gd name="T32" fmla="*/ 501 w 683"/>
                <a:gd name="T33" fmla="*/ 430 h 560"/>
                <a:gd name="T34" fmla="*/ 549 w 683"/>
                <a:gd name="T35" fmla="*/ 345 h 560"/>
                <a:gd name="T36" fmla="*/ 547 w 683"/>
                <a:gd name="T37" fmla="*/ 320 h 560"/>
                <a:gd name="T38" fmla="*/ 583 w 683"/>
                <a:gd name="T39" fmla="*/ 294 h 560"/>
                <a:gd name="T40" fmla="*/ 583 w 683"/>
                <a:gd name="T41" fmla="*/ 272 h 560"/>
                <a:gd name="T42" fmla="*/ 645 w 683"/>
                <a:gd name="T43" fmla="*/ 173 h 560"/>
                <a:gd name="T44" fmla="*/ 649 w 683"/>
                <a:gd name="T45" fmla="*/ 155 h 560"/>
                <a:gd name="T46" fmla="*/ 683 w 683"/>
                <a:gd name="T47" fmla="*/ 146 h 560"/>
                <a:gd name="T48" fmla="*/ 683 w 683"/>
                <a:gd name="T49" fmla="*/ 107 h 560"/>
                <a:gd name="T50" fmla="*/ 660 w 683"/>
                <a:gd name="T51" fmla="*/ 98 h 560"/>
                <a:gd name="T52" fmla="*/ 658 w 683"/>
                <a:gd name="T53" fmla="*/ 50 h 560"/>
                <a:gd name="T54" fmla="*/ 631 w 683"/>
                <a:gd name="T55" fmla="*/ 21 h 560"/>
                <a:gd name="T56" fmla="*/ 562 w 683"/>
                <a:gd name="T57" fmla="*/ 54 h 560"/>
                <a:gd name="T58" fmla="*/ 466 w 683"/>
                <a:gd name="T59" fmla="*/ 35 h 560"/>
                <a:gd name="T60" fmla="*/ 432 w 683"/>
                <a:gd name="T61" fmla="*/ 48 h 560"/>
                <a:gd name="T62" fmla="*/ 399 w 683"/>
                <a:gd name="T63" fmla="*/ 75 h 560"/>
                <a:gd name="T64" fmla="*/ 307 w 683"/>
                <a:gd name="T65" fmla="*/ 35 h 560"/>
                <a:gd name="T66" fmla="*/ 257 w 683"/>
                <a:gd name="T67" fmla="*/ 58 h 560"/>
                <a:gd name="T68" fmla="*/ 226 w 683"/>
                <a:gd name="T69" fmla="*/ 15 h 560"/>
                <a:gd name="T70" fmla="*/ 169 w 683"/>
                <a:gd name="T71" fmla="*/ 0 h 560"/>
                <a:gd name="T72" fmla="*/ 157 w 683"/>
                <a:gd name="T73" fmla="*/ 17 h 560"/>
                <a:gd name="T74" fmla="*/ 127 w 683"/>
                <a:gd name="T75" fmla="*/ 11 h 560"/>
                <a:gd name="T76" fmla="*/ 106 w 683"/>
                <a:gd name="T77" fmla="*/ 27 h 560"/>
                <a:gd name="T78" fmla="*/ 77 w 683"/>
                <a:gd name="T79" fmla="*/ 75 h 560"/>
                <a:gd name="T80" fmla="*/ 71 w 683"/>
                <a:gd name="T81" fmla="*/ 136 h 560"/>
                <a:gd name="T82" fmla="*/ 83 w 683"/>
                <a:gd name="T83" fmla="*/ 150 h 560"/>
                <a:gd name="T84" fmla="*/ 67 w 683"/>
                <a:gd name="T85" fmla="*/ 224 h 560"/>
                <a:gd name="T86" fmla="*/ 8 w 683"/>
                <a:gd name="T87" fmla="*/ 280 h 560"/>
                <a:gd name="T88" fmla="*/ 19 w 683"/>
                <a:gd name="T89" fmla="*/ 313 h 560"/>
                <a:gd name="T90" fmla="*/ 15 w 683"/>
                <a:gd name="T91" fmla="*/ 424 h 560"/>
                <a:gd name="T92" fmla="*/ 0 w 683"/>
                <a:gd name="T93" fmla="*/ 4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3" h="560">
                  <a:moveTo>
                    <a:pt x="0" y="437"/>
                  </a:moveTo>
                  <a:lnTo>
                    <a:pt x="35" y="437"/>
                  </a:lnTo>
                  <a:lnTo>
                    <a:pt x="138" y="460"/>
                  </a:lnTo>
                  <a:lnTo>
                    <a:pt x="146" y="485"/>
                  </a:lnTo>
                  <a:lnTo>
                    <a:pt x="163" y="489"/>
                  </a:lnTo>
                  <a:lnTo>
                    <a:pt x="157" y="508"/>
                  </a:lnTo>
                  <a:lnTo>
                    <a:pt x="188" y="560"/>
                  </a:lnTo>
                  <a:lnTo>
                    <a:pt x="249" y="547"/>
                  </a:lnTo>
                  <a:lnTo>
                    <a:pt x="317" y="537"/>
                  </a:lnTo>
                  <a:lnTo>
                    <a:pt x="315" y="516"/>
                  </a:lnTo>
                  <a:lnTo>
                    <a:pt x="338" y="524"/>
                  </a:lnTo>
                  <a:lnTo>
                    <a:pt x="353" y="489"/>
                  </a:lnTo>
                  <a:lnTo>
                    <a:pt x="361" y="458"/>
                  </a:lnTo>
                  <a:lnTo>
                    <a:pt x="426" y="395"/>
                  </a:lnTo>
                  <a:lnTo>
                    <a:pt x="443" y="411"/>
                  </a:lnTo>
                  <a:lnTo>
                    <a:pt x="453" y="389"/>
                  </a:lnTo>
                  <a:lnTo>
                    <a:pt x="501" y="430"/>
                  </a:lnTo>
                  <a:lnTo>
                    <a:pt x="549" y="345"/>
                  </a:lnTo>
                  <a:lnTo>
                    <a:pt x="547" y="320"/>
                  </a:lnTo>
                  <a:lnTo>
                    <a:pt x="583" y="294"/>
                  </a:lnTo>
                  <a:lnTo>
                    <a:pt x="583" y="272"/>
                  </a:lnTo>
                  <a:lnTo>
                    <a:pt x="645" y="173"/>
                  </a:lnTo>
                  <a:lnTo>
                    <a:pt x="649" y="155"/>
                  </a:lnTo>
                  <a:lnTo>
                    <a:pt x="683" y="146"/>
                  </a:lnTo>
                  <a:lnTo>
                    <a:pt x="683" y="107"/>
                  </a:lnTo>
                  <a:lnTo>
                    <a:pt x="660" y="98"/>
                  </a:lnTo>
                  <a:lnTo>
                    <a:pt x="658" y="50"/>
                  </a:lnTo>
                  <a:lnTo>
                    <a:pt x="631" y="21"/>
                  </a:lnTo>
                  <a:lnTo>
                    <a:pt x="562" y="54"/>
                  </a:lnTo>
                  <a:lnTo>
                    <a:pt x="466" y="35"/>
                  </a:lnTo>
                  <a:lnTo>
                    <a:pt x="432" y="48"/>
                  </a:lnTo>
                  <a:lnTo>
                    <a:pt x="399" y="75"/>
                  </a:lnTo>
                  <a:lnTo>
                    <a:pt x="307" y="35"/>
                  </a:lnTo>
                  <a:lnTo>
                    <a:pt x="257" y="58"/>
                  </a:lnTo>
                  <a:lnTo>
                    <a:pt x="226" y="15"/>
                  </a:lnTo>
                  <a:lnTo>
                    <a:pt x="169" y="0"/>
                  </a:lnTo>
                  <a:lnTo>
                    <a:pt x="157" y="17"/>
                  </a:lnTo>
                  <a:lnTo>
                    <a:pt x="127" y="11"/>
                  </a:lnTo>
                  <a:lnTo>
                    <a:pt x="106" y="27"/>
                  </a:lnTo>
                  <a:lnTo>
                    <a:pt x="77" y="75"/>
                  </a:lnTo>
                  <a:lnTo>
                    <a:pt x="71" y="136"/>
                  </a:lnTo>
                  <a:lnTo>
                    <a:pt x="83" y="150"/>
                  </a:lnTo>
                  <a:lnTo>
                    <a:pt x="67" y="224"/>
                  </a:lnTo>
                  <a:lnTo>
                    <a:pt x="8" y="280"/>
                  </a:lnTo>
                  <a:lnTo>
                    <a:pt x="19" y="313"/>
                  </a:lnTo>
                  <a:lnTo>
                    <a:pt x="15" y="424"/>
                  </a:lnTo>
                  <a:lnTo>
                    <a:pt x="0" y="437"/>
                  </a:lnTo>
                  <a:close/>
                </a:path>
              </a:pathLst>
            </a:custGeom>
            <a:grpFill/>
            <a:ln w="9525" cmpd="sng">
              <a:solidFill>
                <a:schemeClr val="bg1"/>
              </a:solidFill>
              <a:round/>
              <a:headEnd/>
              <a:tailEnd/>
            </a:ln>
          </p:spPr>
          <p:txBody>
            <a:bodyPr/>
            <a:lstStyle/>
            <a:p>
              <a:endParaRPr lang="en-GB" dirty="0"/>
            </a:p>
          </p:txBody>
        </p:sp>
        <p:sp>
          <p:nvSpPr>
            <p:cNvPr id="47" name="Freeform 100"/>
            <p:cNvSpPr>
              <a:spLocks/>
            </p:cNvSpPr>
            <p:nvPr/>
          </p:nvSpPr>
          <p:spPr bwMode="auto">
            <a:xfrm rot="127247">
              <a:off x="2670" y="2201"/>
              <a:ext cx="56" cy="129"/>
            </a:xfrm>
            <a:custGeom>
              <a:avLst/>
              <a:gdLst>
                <a:gd name="T0" fmla="*/ 169 w 181"/>
                <a:gd name="T1" fmla="*/ 52 h 355"/>
                <a:gd name="T2" fmla="*/ 129 w 181"/>
                <a:gd name="T3" fmla="*/ 0 h 355"/>
                <a:gd name="T4" fmla="*/ 106 w 181"/>
                <a:gd name="T5" fmla="*/ 2 h 355"/>
                <a:gd name="T6" fmla="*/ 79 w 181"/>
                <a:gd name="T7" fmla="*/ 10 h 355"/>
                <a:gd name="T8" fmla="*/ 87 w 181"/>
                <a:gd name="T9" fmla="*/ 35 h 355"/>
                <a:gd name="T10" fmla="*/ 79 w 181"/>
                <a:gd name="T11" fmla="*/ 52 h 355"/>
                <a:gd name="T12" fmla="*/ 48 w 181"/>
                <a:gd name="T13" fmla="*/ 52 h 355"/>
                <a:gd name="T14" fmla="*/ 0 w 181"/>
                <a:gd name="T15" fmla="*/ 92 h 355"/>
                <a:gd name="T16" fmla="*/ 25 w 181"/>
                <a:gd name="T17" fmla="*/ 144 h 355"/>
                <a:gd name="T18" fmla="*/ 23 w 181"/>
                <a:gd name="T19" fmla="*/ 165 h 355"/>
                <a:gd name="T20" fmla="*/ 35 w 181"/>
                <a:gd name="T21" fmla="*/ 183 h 355"/>
                <a:gd name="T22" fmla="*/ 27 w 181"/>
                <a:gd name="T23" fmla="*/ 259 h 355"/>
                <a:gd name="T24" fmla="*/ 35 w 181"/>
                <a:gd name="T25" fmla="*/ 294 h 355"/>
                <a:gd name="T26" fmla="*/ 27 w 181"/>
                <a:gd name="T27" fmla="*/ 321 h 355"/>
                <a:gd name="T28" fmla="*/ 46 w 181"/>
                <a:gd name="T29" fmla="*/ 355 h 355"/>
                <a:gd name="T30" fmla="*/ 100 w 181"/>
                <a:gd name="T31" fmla="*/ 351 h 355"/>
                <a:gd name="T32" fmla="*/ 113 w 181"/>
                <a:gd name="T33" fmla="*/ 340 h 355"/>
                <a:gd name="T34" fmla="*/ 117 w 181"/>
                <a:gd name="T35" fmla="*/ 229 h 355"/>
                <a:gd name="T36" fmla="*/ 106 w 181"/>
                <a:gd name="T37" fmla="*/ 196 h 355"/>
                <a:gd name="T38" fmla="*/ 167 w 181"/>
                <a:gd name="T39" fmla="*/ 144 h 355"/>
                <a:gd name="T40" fmla="*/ 181 w 181"/>
                <a:gd name="T41" fmla="*/ 66 h 355"/>
                <a:gd name="T42" fmla="*/ 169 w 181"/>
                <a:gd name="T43" fmla="*/ 5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55">
                  <a:moveTo>
                    <a:pt x="169" y="52"/>
                  </a:moveTo>
                  <a:lnTo>
                    <a:pt x="129" y="0"/>
                  </a:lnTo>
                  <a:lnTo>
                    <a:pt x="106" y="2"/>
                  </a:lnTo>
                  <a:lnTo>
                    <a:pt x="79" y="10"/>
                  </a:lnTo>
                  <a:lnTo>
                    <a:pt x="87" y="35"/>
                  </a:lnTo>
                  <a:lnTo>
                    <a:pt x="79" y="52"/>
                  </a:lnTo>
                  <a:lnTo>
                    <a:pt x="48" y="52"/>
                  </a:lnTo>
                  <a:lnTo>
                    <a:pt x="0" y="92"/>
                  </a:lnTo>
                  <a:lnTo>
                    <a:pt x="25" y="144"/>
                  </a:lnTo>
                  <a:lnTo>
                    <a:pt x="23" y="165"/>
                  </a:lnTo>
                  <a:lnTo>
                    <a:pt x="35" y="183"/>
                  </a:lnTo>
                  <a:lnTo>
                    <a:pt x="27" y="259"/>
                  </a:lnTo>
                  <a:lnTo>
                    <a:pt x="35" y="294"/>
                  </a:lnTo>
                  <a:lnTo>
                    <a:pt x="27" y="321"/>
                  </a:lnTo>
                  <a:lnTo>
                    <a:pt x="46" y="355"/>
                  </a:lnTo>
                  <a:lnTo>
                    <a:pt x="100" y="351"/>
                  </a:lnTo>
                  <a:lnTo>
                    <a:pt x="113" y="340"/>
                  </a:lnTo>
                  <a:lnTo>
                    <a:pt x="117" y="229"/>
                  </a:lnTo>
                  <a:lnTo>
                    <a:pt x="106" y="196"/>
                  </a:lnTo>
                  <a:lnTo>
                    <a:pt x="167" y="144"/>
                  </a:lnTo>
                  <a:lnTo>
                    <a:pt x="181" y="66"/>
                  </a:lnTo>
                  <a:lnTo>
                    <a:pt x="169" y="52"/>
                  </a:lnTo>
                  <a:close/>
                </a:path>
              </a:pathLst>
            </a:custGeom>
            <a:grpFill/>
            <a:ln w="9525" cmpd="sng">
              <a:solidFill>
                <a:schemeClr val="bg1"/>
              </a:solidFill>
              <a:round/>
              <a:headEnd/>
              <a:tailEnd/>
            </a:ln>
          </p:spPr>
          <p:txBody>
            <a:bodyPr/>
            <a:lstStyle/>
            <a:p>
              <a:endParaRPr lang="en-GB" dirty="0"/>
            </a:p>
          </p:txBody>
        </p:sp>
        <p:sp>
          <p:nvSpPr>
            <p:cNvPr id="48" name="Freeform 101"/>
            <p:cNvSpPr>
              <a:spLocks/>
            </p:cNvSpPr>
            <p:nvPr/>
          </p:nvSpPr>
          <p:spPr bwMode="auto">
            <a:xfrm rot="127247">
              <a:off x="2657" y="2226"/>
              <a:ext cx="26" cy="107"/>
            </a:xfrm>
            <a:custGeom>
              <a:avLst/>
              <a:gdLst>
                <a:gd name="T0" fmla="*/ 63 w 86"/>
                <a:gd name="T1" fmla="*/ 4 h 294"/>
                <a:gd name="T2" fmla="*/ 44 w 86"/>
                <a:gd name="T3" fmla="*/ 0 h 294"/>
                <a:gd name="T4" fmla="*/ 33 w 86"/>
                <a:gd name="T5" fmla="*/ 10 h 294"/>
                <a:gd name="T6" fmla="*/ 0 w 86"/>
                <a:gd name="T7" fmla="*/ 0 h 294"/>
                <a:gd name="T8" fmla="*/ 2 w 86"/>
                <a:gd name="T9" fmla="*/ 27 h 294"/>
                <a:gd name="T10" fmla="*/ 21 w 86"/>
                <a:gd name="T11" fmla="*/ 44 h 294"/>
                <a:gd name="T12" fmla="*/ 13 w 86"/>
                <a:gd name="T13" fmla="*/ 98 h 294"/>
                <a:gd name="T14" fmla="*/ 25 w 86"/>
                <a:gd name="T15" fmla="*/ 104 h 294"/>
                <a:gd name="T16" fmla="*/ 33 w 86"/>
                <a:gd name="T17" fmla="*/ 131 h 294"/>
                <a:gd name="T18" fmla="*/ 17 w 86"/>
                <a:gd name="T19" fmla="*/ 129 h 294"/>
                <a:gd name="T20" fmla="*/ 37 w 86"/>
                <a:gd name="T21" fmla="*/ 160 h 294"/>
                <a:gd name="T22" fmla="*/ 15 w 86"/>
                <a:gd name="T23" fmla="*/ 202 h 294"/>
                <a:gd name="T24" fmla="*/ 25 w 86"/>
                <a:gd name="T25" fmla="*/ 211 h 294"/>
                <a:gd name="T26" fmla="*/ 15 w 86"/>
                <a:gd name="T27" fmla="*/ 254 h 294"/>
                <a:gd name="T28" fmla="*/ 50 w 86"/>
                <a:gd name="T29" fmla="*/ 288 h 294"/>
                <a:gd name="T30" fmla="*/ 73 w 86"/>
                <a:gd name="T31" fmla="*/ 294 h 294"/>
                <a:gd name="T32" fmla="*/ 86 w 86"/>
                <a:gd name="T33" fmla="*/ 280 h 294"/>
                <a:gd name="T34" fmla="*/ 71 w 86"/>
                <a:gd name="T35" fmla="*/ 250 h 294"/>
                <a:gd name="T36" fmla="*/ 79 w 86"/>
                <a:gd name="T37" fmla="*/ 223 h 294"/>
                <a:gd name="T38" fmla="*/ 71 w 86"/>
                <a:gd name="T39" fmla="*/ 188 h 294"/>
                <a:gd name="T40" fmla="*/ 79 w 86"/>
                <a:gd name="T41" fmla="*/ 112 h 294"/>
                <a:gd name="T42" fmla="*/ 67 w 86"/>
                <a:gd name="T43" fmla="*/ 94 h 294"/>
                <a:gd name="T44" fmla="*/ 67 w 86"/>
                <a:gd name="T45" fmla="*/ 71 h 294"/>
                <a:gd name="T46" fmla="*/ 46 w 86"/>
                <a:gd name="T47" fmla="*/ 20 h 294"/>
                <a:gd name="T48" fmla="*/ 63 w 86"/>
                <a:gd name="T49" fmla="*/ 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294">
                  <a:moveTo>
                    <a:pt x="63" y="4"/>
                  </a:moveTo>
                  <a:lnTo>
                    <a:pt x="44" y="0"/>
                  </a:lnTo>
                  <a:lnTo>
                    <a:pt x="33" y="10"/>
                  </a:lnTo>
                  <a:lnTo>
                    <a:pt x="0" y="0"/>
                  </a:lnTo>
                  <a:lnTo>
                    <a:pt x="2" y="27"/>
                  </a:lnTo>
                  <a:lnTo>
                    <a:pt x="21" y="44"/>
                  </a:lnTo>
                  <a:lnTo>
                    <a:pt x="13" y="98"/>
                  </a:lnTo>
                  <a:lnTo>
                    <a:pt x="25" y="104"/>
                  </a:lnTo>
                  <a:lnTo>
                    <a:pt x="33" y="131"/>
                  </a:lnTo>
                  <a:lnTo>
                    <a:pt x="17" y="129"/>
                  </a:lnTo>
                  <a:lnTo>
                    <a:pt x="37" y="160"/>
                  </a:lnTo>
                  <a:lnTo>
                    <a:pt x="15" y="202"/>
                  </a:lnTo>
                  <a:lnTo>
                    <a:pt x="25" y="211"/>
                  </a:lnTo>
                  <a:lnTo>
                    <a:pt x="15" y="254"/>
                  </a:lnTo>
                  <a:lnTo>
                    <a:pt x="50" y="288"/>
                  </a:lnTo>
                  <a:lnTo>
                    <a:pt x="73" y="294"/>
                  </a:lnTo>
                  <a:lnTo>
                    <a:pt x="86" y="280"/>
                  </a:lnTo>
                  <a:lnTo>
                    <a:pt x="71" y="250"/>
                  </a:lnTo>
                  <a:lnTo>
                    <a:pt x="79" y="223"/>
                  </a:lnTo>
                  <a:lnTo>
                    <a:pt x="71" y="188"/>
                  </a:lnTo>
                  <a:lnTo>
                    <a:pt x="79" y="112"/>
                  </a:lnTo>
                  <a:lnTo>
                    <a:pt x="67" y="94"/>
                  </a:lnTo>
                  <a:lnTo>
                    <a:pt x="67" y="71"/>
                  </a:lnTo>
                  <a:lnTo>
                    <a:pt x="46" y="20"/>
                  </a:lnTo>
                  <a:lnTo>
                    <a:pt x="63" y="4"/>
                  </a:lnTo>
                  <a:close/>
                </a:path>
              </a:pathLst>
            </a:custGeom>
            <a:grpFill/>
            <a:ln w="9525" cmpd="sng">
              <a:solidFill>
                <a:schemeClr val="bg1"/>
              </a:solidFill>
              <a:round/>
              <a:headEnd/>
              <a:tailEnd/>
            </a:ln>
          </p:spPr>
          <p:txBody>
            <a:bodyPr/>
            <a:lstStyle/>
            <a:p>
              <a:endParaRPr lang="en-GB" dirty="0"/>
            </a:p>
          </p:txBody>
        </p:sp>
        <p:sp>
          <p:nvSpPr>
            <p:cNvPr id="49" name="Freeform 102"/>
            <p:cNvSpPr>
              <a:spLocks/>
            </p:cNvSpPr>
            <p:nvPr/>
          </p:nvSpPr>
          <p:spPr bwMode="auto">
            <a:xfrm rot="127247">
              <a:off x="2600" y="2222"/>
              <a:ext cx="71" cy="135"/>
            </a:xfrm>
            <a:custGeom>
              <a:avLst/>
              <a:gdLst>
                <a:gd name="T0" fmla="*/ 188 w 236"/>
                <a:gd name="T1" fmla="*/ 5 h 370"/>
                <a:gd name="T2" fmla="*/ 173 w 236"/>
                <a:gd name="T3" fmla="*/ 0 h 370"/>
                <a:gd name="T4" fmla="*/ 153 w 236"/>
                <a:gd name="T5" fmla="*/ 11 h 370"/>
                <a:gd name="T6" fmla="*/ 138 w 236"/>
                <a:gd name="T7" fmla="*/ 3 h 370"/>
                <a:gd name="T8" fmla="*/ 52 w 236"/>
                <a:gd name="T9" fmla="*/ 7 h 370"/>
                <a:gd name="T10" fmla="*/ 34 w 236"/>
                <a:gd name="T11" fmla="*/ 17 h 370"/>
                <a:gd name="T12" fmla="*/ 34 w 236"/>
                <a:gd name="T13" fmla="*/ 92 h 370"/>
                <a:gd name="T14" fmla="*/ 42 w 236"/>
                <a:gd name="T15" fmla="*/ 99 h 370"/>
                <a:gd name="T16" fmla="*/ 42 w 236"/>
                <a:gd name="T17" fmla="*/ 115 h 370"/>
                <a:gd name="T18" fmla="*/ 36 w 236"/>
                <a:gd name="T19" fmla="*/ 117 h 370"/>
                <a:gd name="T20" fmla="*/ 44 w 236"/>
                <a:gd name="T21" fmla="*/ 126 h 370"/>
                <a:gd name="T22" fmla="*/ 50 w 236"/>
                <a:gd name="T23" fmla="*/ 163 h 370"/>
                <a:gd name="T24" fmla="*/ 25 w 236"/>
                <a:gd name="T25" fmla="*/ 193 h 370"/>
                <a:gd name="T26" fmla="*/ 25 w 236"/>
                <a:gd name="T27" fmla="*/ 222 h 370"/>
                <a:gd name="T28" fmla="*/ 0 w 236"/>
                <a:gd name="T29" fmla="*/ 249 h 370"/>
                <a:gd name="T30" fmla="*/ 27 w 236"/>
                <a:gd name="T31" fmla="*/ 326 h 370"/>
                <a:gd name="T32" fmla="*/ 23 w 236"/>
                <a:gd name="T33" fmla="*/ 347 h 370"/>
                <a:gd name="T34" fmla="*/ 56 w 236"/>
                <a:gd name="T35" fmla="*/ 362 h 370"/>
                <a:gd name="T36" fmla="*/ 58 w 236"/>
                <a:gd name="T37" fmla="*/ 370 h 370"/>
                <a:gd name="T38" fmla="*/ 79 w 236"/>
                <a:gd name="T39" fmla="*/ 356 h 370"/>
                <a:gd name="T40" fmla="*/ 88 w 236"/>
                <a:gd name="T41" fmla="*/ 345 h 370"/>
                <a:gd name="T42" fmla="*/ 159 w 236"/>
                <a:gd name="T43" fmla="*/ 333 h 370"/>
                <a:gd name="T44" fmla="*/ 163 w 236"/>
                <a:gd name="T45" fmla="*/ 322 h 370"/>
                <a:gd name="T46" fmla="*/ 209 w 236"/>
                <a:gd name="T47" fmla="*/ 314 h 370"/>
                <a:gd name="T48" fmla="*/ 211 w 236"/>
                <a:gd name="T49" fmla="*/ 305 h 370"/>
                <a:gd name="T50" fmla="*/ 228 w 236"/>
                <a:gd name="T51" fmla="*/ 314 h 370"/>
                <a:gd name="T52" fmla="*/ 236 w 236"/>
                <a:gd name="T53" fmla="*/ 293 h 370"/>
                <a:gd name="T54" fmla="*/ 201 w 236"/>
                <a:gd name="T55" fmla="*/ 259 h 370"/>
                <a:gd name="T56" fmla="*/ 209 w 236"/>
                <a:gd name="T57" fmla="*/ 218 h 370"/>
                <a:gd name="T58" fmla="*/ 203 w 236"/>
                <a:gd name="T59" fmla="*/ 207 h 370"/>
                <a:gd name="T60" fmla="*/ 221 w 236"/>
                <a:gd name="T61" fmla="*/ 167 h 370"/>
                <a:gd name="T62" fmla="*/ 205 w 236"/>
                <a:gd name="T63" fmla="*/ 136 h 370"/>
                <a:gd name="T64" fmla="*/ 217 w 236"/>
                <a:gd name="T65" fmla="*/ 134 h 370"/>
                <a:gd name="T66" fmla="*/ 211 w 236"/>
                <a:gd name="T67" fmla="*/ 109 h 370"/>
                <a:gd name="T68" fmla="*/ 199 w 236"/>
                <a:gd name="T69" fmla="*/ 101 h 370"/>
                <a:gd name="T70" fmla="*/ 205 w 236"/>
                <a:gd name="T71" fmla="*/ 49 h 370"/>
                <a:gd name="T72" fmla="*/ 188 w 236"/>
                <a:gd name="T73" fmla="*/ 34 h 370"/>
                <a:gd name="T74" fmla="*/ 188 w 236"/>
                <a:gd name="T75" fmla="*/ 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6" h="370">
                  <a:moveTo>
                    <a:pt x="188" y="5"/>
                  </a:moveTo>
                  <a:lnTo>
                    <a:pt x="173" y="0"/>
                  </a:lnTo>
                  <a:lnTo>
                    <a:pt x="153" y="11"/>
                  </a:lnTo>
                  <a:lnTo>
                    <a:pt x="138" y="3"/>
                  </a:lnTo>
                  <a:lnTo>
                    <a:pt x="52" y="7"/>
                  </a:lnTo>
                  <a:lnTo>
                    <a:pt x="34" y="17"/>
                  </a:lnTo>
                  <a:lnTo>
                    <a:pt x="34" y="92"/>
                  </a:lnTo>
                  <a:lnTo>
                    <a:pt x="42" y="99"/>
                  </a:lnTo>
                  <a:lnTo>
                    <a:pt x="42" y="115"/>
                  </a:lnTo>
                  <a:lnTo>
                    <a:pt x="36" y="117"/>
                  </a:lnTo>
                  <a:lnTo>
                    <a:pt x="44" y="126"/>
                  </a:lnTo>
                  <a:lnTo>
                    <a:pt x="50" y="163"/>
                  </a:lnTo>
                  <a:lnTo>
                    <a:pt x="25" y="193"/>
                  </a:lnTo>
                  <a:lnTo>
                    <a:pt x="25" y="222"/>
                  </a:lnTo>
                  <a:lnTo>
                    <a:pt x="0" y="249"/>
                  </a:lnTo>
                  <a:lnTo>
                    <a:pt x="27" y="326"/>
                  </a:lnTo>
                  <a:lnTo>
                    <a:pt x="23" y="347"/>
                  </a:lnTo>
                  <a:lnTo>
                    <a:pt x="56" y="362"/>
                  </a:lnTo>
                  <a:lnTo>
                    <a:pt x="58" y="370"/>
                  </a:lnTo>
                  <a:lnTo>
                    <a:pt x="79" y="356"/>
                  </a:lnTo>
                  <a:lnTo>
                    <a:pt x="88" y="345"/>
                  </a:lnTo>
                  <a:lnTo>
                    <a:pt x="159" y="333"/>
                  </a:lnTo>
                  <a:lnTo>
                    <a:pt x="163" y="322"/>
                  </a:lnTo>
                  <a:lnTo>
                    <a:pt x="209" y="314"/>
                  </a:lnTo>
                  <a:lnTo>
                    <a:pt x="211" y="305"/>
                  </a:lnTo>
                  <a:lnTo>
                    <a:pt x="228" y="314"/>
                  </a:lnTo>
                  <a:lnTo>
                    <a:pt x="236" y="293"/>
                  </a:lnTo>
                  <a:lnTo>
                    <a:pt x="201" y="259"/>
                  </a:lnTo>
                  <a:lnTo>
                    <a:pt x="209" y="218"/>
                  </a:lnTo>
                  <a:lnTo>
                    <a:pt x="203" y="207"/>
                  </a:lnTo>
                  <a:lnTo>
                    <a:pt x="221" y="167"/>
                  </a:lnTo>
                  <a:lnTo>
                    <a:pt x="205" y="136"/>
                  </a:lnTo>
                  <a:lnTo>
                    <a:pt x="217" y="134"/>
                  </a:lnTo>
                  <a:lnTo>
                    <a:pt x="211" y="109"/>
                  </a:lnTo>
                  <a:lnTo>
                    <a:pt x="199" y="101"/>
                  </a:lnTo>
                  <a:lnTo>
                    <a:pt x="205" y="49"/>
                  </a:lnTo>
                  <a:lnTo>
                    <a:pt x="188" y="34"/>
                  </a:lnTo>
                  <a:lnTo>
                    <a:pt x="188" y="5"/>
                  </a:lnTo>
                  <a:close/>
                </a:path>
              </a:pathLst>
            </a:custGeom>
            <a:grpFill/>
            <a:ln w="9525" cmpd="sng">
              <a:solidFill>
                <a:schemeClr val="bg1"/>
              </a:solidFill>
              <a:round/>
              <a:headEnd/>
              <a:tailEnd/>
            </a:ln>
          </p:spPr>
          <p:txBody>
            <a:bodyPr/>
            <a:lstStyle/>
            <a:p>
              <a:endParaRPr lang="en-GB" dirty="0"/>
            </a:p>
          </p:txBody>
        </p:sp>
        <p:sp>
          <p:nvSpPr>
            <p:cNvPr id="50" name="Freeform 103"/>
            <p:cNvSpPr>
              <a:spLocks/>
            </p:cNvSpPr>
            <p:nvPr/>
          </p:nvSpPr>
          <p:spPr bwMode="auto">
            <a:xfrm rot="127247">
              <a:off x="2504" y="2224"/>
              <a:ext cx="111" cy="138"/>
            </a:xfrm>
            <a:custGeom>
              <a:avLst/>
              <a:gdLst>
                <a:gd name="T0" fmla="*/ 338 w 365"/>
                <a:gd name="T1" fmla="*/ 336 h 380"/>
                <a:gd name="T2" fmla="*/ 234 w 365"/>
                <a:gd name="T3" fmla="*/ 326 h 380"/>
                <a:gd name="T4" fmla="*/ 123 w 365"/>
                <a:gd name="T5" fmla="*/ 338 h 380"/>
                <a:gd name="T6" fmla="*/ 71 w 365"/>
                <a:gd name="T7" fmla="*/ 380 h 380"/>
                <a:gd name="T8" fmla="*/ 64 w 365"/>
                <a:gd name="T9" fmla="*/ 344 h 380"/>
                <a:gd name="T10" fmla="*/ 58 w 365"/>
                <a:gd name="T11" fmla="*/ 342 h 380"/>
                <a:gd name="T12" fmla="*/ 64 w 365"/>
                <a:gd name="T13" fmla="*/ 319 h 380"/>
                <a:gd name="T14" fmla="*/ 79 w 365"/>
                <a:gd name="T15" fmla="*/ 311 h 380"/>
                <a:gd name="T16" fmla="*/ 77 w 365"/>
                <a:gd name="T17" fmla="*/ 294 h 380"/>
                <a:gd name="T18" fmla="*/ 58 w 365"/>
                <a:gd name="T19" fmla="*/ 288 h 380"/>
                <a:gd name="T20" fmla="*/ 41 w 365"/>
                <a:gd name="T21" fmla="*/ 261 h 380"/>
                <a:gd name="T22" fmla="*/ 0 w 365"/>
                <a:gd name="T23" fmla="*/ 242 h 380"/>
                <a:gd name="T24" fmla="*/ 27 w 365"/>
                <a:gd name="T25" fmla="*/ 225 h 380"/>
                <a:gd name="T26" fmla="*/ 19 w 365"/>
                <a:gd name="T27" fmla="*/ 177 h 380"/>
                <a:gd name="T28" fmla="*/ 39 w 365"/>
                <a:gd name="T29" fmla="*/ 173 h 380"/>
                <a:gd name="T30" fmla="*/ 44 w 365"/>
                <a:gd name="T31" fmla="*/ 157 h 380"/>
                <a:gd name="T32" fmla="*/ 35 w 365"/>
                <a:gd name="T33" fmla="*/ 133 h 380"/>
                <a:gd name="T34" fmla="*/ 44 w 365"/>
                <a:gd name="T35" fmla="*/ 127 h 380"/>
                <a:gd name="T36" fmla="*/ 66 w 365"/>
                <a:gd name="T37" fmla="*/ 133 h 380"/>
                <a:gd name="T38" fmla="*/ 64 w 365"/>
                <a:gd name="T39" fmla="*/ 123 h 380"/>
                <a:gd name="T40" fmla="*/ 54 w 365"/>
                <a:gd name="T41" fmla="*/ 106 h 380"/>
                <a:gd name="T42" fmla="*/ 64 w 365"/>
                <a:gd name="T43" fmla="*/ 92 h 380"/>
                <a:gd name="T44" fmla="*/ 58 w 365"/>
                <a:gd name="T45" fmla="*/ 83 h 380"/>
                <a:gd name="T46" fmla="*/ 46 w 365"/>
                <a:gd name="T47" fmla="*/ 69 h 380"/>
                <a:gd name="T48" fmla="*/ 48 w 365"/>
                <a:gd name="T49" fmla="*/ 48 h 380"/>
                <a:gd name="T50" fmla="*/ 44 w 365"/>
                <a:gd name="T51" fmla="*/ 37 h 380"/>
                <a:gd name="T52" fmla="*/ 58 w 365"/>
                <a:gd name="T53" fmla="*/ 23 h 380"/>
                <a:gd name="T54" fmla="*/ 67 w 365"/>
                <a:gd name="T55" fmla="*/ 25 h 380"/>
                <a:gd name="T56" fmla="*/ 79 w 365"/>
                <a:gd name="T57" fmla="*/ 12 h 380"/>
                <a:gd name="T58" fmla="*/ 89 w 365"/>
                <a:gd name="T59" fmla="*/ 12 h 380"/>
                <a:gd name="T60" fmla="*/ 106 w 365"/>
                <a:gd name="T61" fmla="*/ 23 h 380"/>
                <a:gd name="T62" fmla="*/ 131 w 365"/>
                <a:gd name="T63" fmla="*/ 14 h 380"/>
                <a:gd name="T64" fmla="*/ 135 w 365"/>
                <a:gd name="T65" fmla="*/ 2 h 380"/>
                <a:gd name="T66" fmla="*/ 158 w 365"/>
                <a:gd name="T67" fmla="*/ 0 h 380"/>
                <a:gd name="T68" fmla="*/ 169 w 365"/>
                <a:gd name="T69" fmla="*/ 35 h 380"/>
                <a:gd name="T70" fmla="*/ 179 w 365"/>
                <a:gd name="T71" fmla="*/ 21 h 380"/>
                <a:gd name="T72" fmla="*/ 196 w 365"/>
                <a:gd name="T73" fmla="*/ 15 h 380"/>
                <a:gd name="T74" fmla="*/ 211 w 365"/>
                <a:gd name="T75" fmla="*/ 23 h 380"/>
                <a:gd name="T76" fmla="*/ 234 w 365"/>
                <a:gd name="T77" fmla="*/ 54 h 380"/>
                <a:gd name="T78" fmla="*/ 257 w 365"/>
                <a:gd name="T79" fmla="*/ 69 h 380"/>
                <a:gd name="T80" fmla="*/ 261 w 365"/>
                <a:gd name="T81" fmla="*/ 58 h 380"/>
                <a:gd name="T82" fmla="*/ 302 w 365"/>
                <a:gd name="T83" fmla="*/ 46 h 380"/>
                <a:gd name="T84" fmla="*/ 332 w 365"/>
                <a:gd name="T85" fmla="*/ 60 h 380"/>
                <a:gd name="T86" fmla="*/ 349 w 365"/>
                <a:gd name="T87" fmla="*/ 81 h 380"/>
                <a:gd name="T88" fmla="*/ 357 w 365"/>
                <a:gd name="T89" fmla="*/ 86 h 380"/>
                <a:gd name="T90" fmla="*/ 357 w 365"/>
                <a:gd name="T91" fmla="*/ 106 h 380"/>
                <a:gd name="T92" fmla="*/ 351 w 365"/>
                <a:gd name="T93" fmla="*/ 106 h 380"/>
                <a:gd name="T94" fmla="*/ 359 w 365"/>
                <a:gd name="T95" fmla="*/ 113 h 380"/>
                <a:gd name="T96" fmla="*/ 365 w 365"/>
                <a:gd name="T97" fmla="*/ 152 h 380"/>
                <a:gd name="T98" fmla="*/ 340 w 365"/>
                <a:gd name="T99" fmla="*/ 182 h 380"/>
                <a:gd name="T100" fmla="*/ 340 w 365"/>
                <a:gd name="T101" fmla="*/ 211 h 380"/>
                <a:gd name="T102" fmla="*/ 315 w 365"/>
                <a:gd name="T103" fmla="*/ 240 h 380"/>
                <a:gd name="T104" fmla="*/ 340 w 365"/>
                <a:gd name="T105" fmla="*/ 317 h 380"/>
                <a:gd name="T106" fmla="*/ 338 w 365"/>
                <a:gd name="T107" fmla="*/ 33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5" h="380">
                  <a:moveTo>
                    <a:pt x="338" y="336"/>
                  </a:moveTo>
                  <a:lnTo>
                    <a:pt x="234" y="326"/>
                  </a:lnTo>
                  <a:lnTo>
                    <a:pt x="123" y="338"/>
                  </a:lnTo>
                  <a:lnTo>
                    <a:pt x="71" y="380"/>
                  </a:lnTo>
                  <a:lnTo>
                    <a:pt x="64" y="344"/>
                  </a:lnTo>
                  <a:lnTo>
                    <a:pt x="58" y="342"/>
                  </a:lnTo>
                  <a:lnTo>
                    <a:pt x="64" y="319"/>
                  </a:lnTo>
                  <a:lnTo>
                    <a:pt x="79" y="311"/>
                  </a:lnTo>
                  <a:lnTo>
                    <a:pt x="77" y="294"/>
                  </a:lnTo>
                  <a:lnTo>
                    <a:pt x="58" y="288"/>
                  </a:lnTo>
                  <a:lnTo>
                    <a:pt x="41" y="261"/>
                  </a:lnTo>
                  <a:lnTo>
                    <a:pt x="0" y="242"/>
                  </a:lnTo>
                  <a:lnTo>
                    <a:pt x="27" y="225"/>
                  </a:lnTo>
                  <a:lnTo>
                    <a:pt x="19" y="177"/>
                  </a:lnTo>
                  <a:lnTo>
                    <a:pt x="39" y="173"/>
                  </a:lnTo>
                  <a:lnTo>
                    <a:pt x="44" y="157"/>
                  </a:lnTo>
                  <a:lnTo>
                    <a:pt x="35" y="133"/>
                  </a:lnTo>
                  <a:lnTo>
                    <a:pt x="44" y="127"/>
                  </a:lnTo>
                  <a:lnTo>
                    <a:pt x="66" y="133"/>
                  </a:lnTo>
                  <a:lnTo>
                    <a:pt x="64" y="123"/>
                  </a:lnTo>
                  <a:lnTo>
                    <a:pt x="54" y="106"/>
                  </a:lnTo>
                  <a:lnTo>
                    <a:pt x="64" y="92"/>
                  </a:lnTo>
                  <a:lnTo>
                    <a:pt x="58" y="83"/>
                  </a:lnTo>
                  <a:lnTo>
                    <a:pt x="46" y="69"/>
                  </a:lnTo>
                  <a:lnTo>
                    <a:pt x="48" y="48"/>
                  </a:lnTo>
                  <a:lnTo>
                    <a:pt x="44" y="37"/>
                  </a:lnTo>
                  <a:lnTo>
                    <a:pt x="58" y="23"/>
                  </a:lnTo>
                  <a:lnTo>
                    <a:pt x="67" y="25"/>
                  </a:lnTo>
                  <a:lnTo>
                    <a:pt x="79" y="12"/>
                  </a:lnTo>
                  <a:lnTo>
                    <a:pt x="89" y="12"/>
                  </a:lnTo>
                  <a:lnTo>
                    <a:pt x="106" y="23"/>
                  </a:lnTo>
                  <a:lnTo>
                    <a:pt x="131" y="14"/>
                  </a:lnTo>
                  <a:lnTo>
                    <a:pt x="135" y="2"/>
                  </a:lnTo>
                  <a:lnTo>
                    <a:pt x="158" y="0"/>
                  </a:lnTo>
                  <a:lnTo>
                    <a:pt x="169" y="35"/>
                  </a:lnTo>
                  <a:lnTo>
                    <a:pt x="179" y="21"/>
                  </a:lnTo>
                  <a:lnTo>
                    <a:pt x="196" y="15"/>
                  </a:lnTo>
                  <a:lnTo>
                    <a:pt x="211" y="23"/>
                  </a:lnTo>
                  <a:lnTo>
                    <a:pt x="234" y="54"/>
                  </a:lnTo>
                  <a:lnTo>
                    <a:pt x="257" y="69"/>
                  </a:lnTo>
                  <a:lnTo>
                    <a:pt x="261" y="58"/>
                  </a:lnTo>
                  <a:lnTo>
                    <a:pt x="302" y="46"/>
                  </a:lnTo>
                  <a:lnTo>
                    <a:pt x="332" y="60"/>
                  </a:lnTo>
                  <a:lnTo>
                    <a:pt x="349" y="81"/>
                  </a:lnTo>
                  <a:lnTo>
                    <a:pt x="357" y="86"/>
                  </a:lnTo>
                  <a:lnTo>
                    <a:pt x="357" y="106"/>
                  </a:lnTo>
                  <a:lnTo>
                    <a:pt x="351" y="106"/>
                  </a:lnTo>
                  <a:lnTo>
                    <a:pt x="359" y="113"/>
                  </a:lnTo>
                  <a:lnTo>
                    <a:pt x="365" y="152"/>
                  </a:lnTo>
                  <a:lnTo>
                    <a:pt x="340" y="182"/>
                  </a:lnTo>
                  <a:lnTo>
                    <a:pt x="340" y="211"/>
                  </a:lnTo>
                  <a:lnTo>
                    <a:pt x="315" y="240"/>
                  </a:lnTo>
                  <a:lnTo>
                    <a:pt x="340" y="317"/>
                  </a:lnTo>
                  <a:lnTo>
                    <a:pt x="338" y="336"/>
                  </a:lnTo>
                  <a:close/>
                </a:path>
              </a:pathLst>
            </a:custGeom>
            <a:grpFill/>
            <a:ln w="9525" cmpd="sng">
              <a:solidFill>
                <a:schemeClr val="bg1"/>
              </a:solidFill>
              <a:round/>
              <a:headEnd/>
              <a:tailEnd/>
            </a:ln>
          </p:spPr>
          <p:txBody>
            <a:bodyPr/>
            <a:lstStyle/>
            <a:p>
              <a:endParaRPr lang="en-GB" dirty="0"/>
            </a:p>
          </p:txBody>
        </p:sp>
        <p:sp>
          <p:nvSpPr>
            <p:cNvPr id="51" name="Freeform 104"/>
            <p:cNvSpPr>
              <a:spLocks/>
            </p:cNvSpPr>
            <p:nvPr/>
          </p:nvSpPr>
          <p:spPr bwMode="auto">
            <a:xfrm rot="127247">
              <a:off x="2463" y="2263"/>
              <a:ext cx="64" cy="91"/>
            </a:xfrm>
            <a:custGeom>
              <a:avLst/>
              <a:gdLst>
                <a:gd name="T0" fmla="*/ 201 w 213"/>
                <a:gd name="T1" fmla="*/ 246 h 246"/>
                <a:gd name="T2" fmla="*/ 188 w 213"/>
                <a:gd name="T3" fmla="*/ 246 h 246"/>
                <a:gd name="T4" fmla="*/ 104 w 213"/>
                <a:gd name="T5" fmla="*/ 200 h 246"/>
                <a:gd name="T6" fmla="*/ 65 w 213"/>
                <a:gd name="T7" fmla="*/ 173 h 246"/>
                <a:gd name="T8" fmla="*/ 42 w 213"/>
                <a:gd name="T9" fmla="*/ 138 h 246"/>
                <a:gd name="T10" fmla="*/ 15 w 213"/>
                <a:gd name="T11" fmla="*/ 127 h 246"/>
                <a:gd name="T12" fmla="*/ 0 w 213"/>
                <a:gd name="T13" fmla="*/ 102 h 246"/>
                <a:gd name="T14" fmla="*/ 17 w 213"/>
                <a:gd name="T15" fmla="*/ 71 h 246"/>
                <a:gd name="T16" fmla="*/ 46 w 213"/>
                <a:gd name="T17" fmla="*/ 56 h 246"/>
                <a:gd name="T18" fmla="*/ 50 w 213"/>
                <a:gd name="T19" fmla="*/ 29 h 246"/>
                <a:gd name="T20" fmla="*/ 86 w 213"/>
                <a:gd name="T21" fmla="*/ 0 h 246"/>
                <a:gd name="T22" fmla="*/ 102 w 213"/>
                <a:gd name="T23" fmla="*/ 10 h 246"/>
                <a:gd name="T24" fmla="*/ 105 w 213"/>
                <a:gd name="T25" fmla="*/ 27 h 246"/>
                <a:gd name="T26" fmla="*/ 111 w 213"/>
                <a:gd name="T27" fmla="*/ 35 h 246"/>
                <a:gd name="T28" fmla="*/ 105 w 213"/>
                <a:gd name="T29" fmla="*/ 71 h 246"/>
                <a:gd name="T30" fmla="*/ 125 w 213"/>
                <a:gd name="T31" fmla="*/ 79 h 246"/>
                <a:gd name="T32" fmla="*/ 146 w 213"/>
                <a:gd name="T33" fmla="*/ 52 h 246"/>
                <a:gd name="T34" fmla="*/ 153 w 213"/>
                <a:gd name="T35" fmla="*/ 60 h 246"/>
                <a:gd name="T36" fmla="*/ 161 w 213"/>
                <a:gd name="T37" fmla="*/ 108 h 246"/>
                <a:gd name="T38" fmla="*/ 134 w 213"/>
                <a:gd name="T39" fmla="*/ 125 h 246"/>
                <a:gd name="T40" fmla="*/ 176 w 213"/>
                <a:gd name="T41" fmla="*/ 144 h 246"/>
                <a:gd name="T42" fmla="*/ 192 w 213"/>
                <a:gd name="T43" fmla="*/ 171 h 246"/>
                <a:gd name="T44" fmla="*/ 209 w 213"/>
                <a:gd name="T45" fmla="*/ 177 h 246"/>
                <a:gd name="T46" fmla="*/ 213 w 213"/>
                <a:gd name="T47" fmla="*/ 194 h 246"/>
                <a:gd name="T48" fmla="*/ 198 w 213"/>
                <a:gd name="T49" fmla="*/ 200 h 246"/>
                <a:gd name="T50" fmla="*/ 192 w 213"/>
                <a:gd name="T51" fmla="*/ 225 h 246"/>
                <a:gd name="T52" fmla="*/ 198 w 213"/>
                <a:gd name="T53" fmla="*/ 227 h 246"/>
                <a:gd name="T54" fmla="*/ 201 w 213"/>
                <a:gd name="T55"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 h="246">
                  <a:moveTo>
                    <a:pt x="201" y="246"/>
                  </a:moveTo>
                  <a:lnTo>
                    <a:pt x="188" y="246"/>
                  </a:lnTo>
                  <a:lnTo>
                    <a:pt x="104" y="200"/>
                  </a:lnTo>
                  <a:lnTo>
                    <a:pt x="65" y="173"/>
                  </a:lnTo>
                  <a:lnTo>
                    <a:pt x="42" y="138"/>
                  </a:lnTo>
                  <a:lnTo>
                    <a:pt x="15" y="127"/>
                  </a:lnTo>
                  <a:lnTo>
                    <a:pt x="0" y="102"/>
                  </a:lnTo>
                  <a:lnTo>
                    <a:pt x="17" y="71"/>
                  </a:lnTo>
                  <a:lnTo>
                    <a:pt x="46" y="56"/>
                  </a:lnTo>
                  <a:lnTo>
                    <a:pt x="50" y="29"/>
                  </a:lnTo>
                  <a:lnTo>
                    <a:pt x="86" y="0"/>
                  </a:lnTo>
                  <a:lnTo>
                    <a:pt x="102" y="10"/>
                  </a:lnTo>
                  <a:lnTo>
                    <a:pt x="105" y="27"/>
                  </a:lnTo>
                  <a:lnTo>
                    <a:pt x="111" y="35"/>
                  </a:lnTo>
                  <a:lnTo>
                    <a:pt x="105" y="71"/>
                  </a:lnTo>
                  <a:lnTo>
                    <a:pt x="125" y="79"/>
                  </a:lnTo>
                  <a:lnTo>
                    <a:pt x="146" y="52"/>
                  </a:lnTo>
                  <a:lnTo>
                    <a:pt x="153" y="60"/>
                  </a:lnTo>
                  <a:lnTo>
                    <a:pt x="161" y="108"/>
                  </a:lnTo>
                  <a:lnTo>
                    <a:pt x="134" y="125"/>
                  </a:lnTo>
                  <a:lnTo>
                    <a:pt x="176" y="144"/>
                  </a:lnTo>
                  <a:lnTo>
                    <a:pt x="192" y="171"/>
                  </a:lnTo>
                  <a:lnTo>
                    <a:pt x="209" y="177"/>
                  </a:lnTo>
                  <a:lnTo>
                    <a:pt x="213" y="194"/>
                  </a:lnTo>
                  <a:lnTo>
                    <a:pt x="198" y="200"/>
                  </a:lnTo>
                  <a:lnTo>
                    <a:pt x="192" y="225"/>
                  </a:lnTo>
                  <a:lnTo>
                    <a:pt x="198" y="227"/>
                  </a:lnTo>
                  <a:lnTo>
                    <a:pt x="201" y="246"/>
                  </a:lnTo>
                  <a:close/>
                </a:path>
              </a:pathLst>
            </a:custGeom>
            <a:grpFill/>
            <a:ln w="9525" cmpd="sng">
              <a:solidFill>
                <a:schemeClr val="bg1"/>
              </a:solidFill>
              <a:round/>
              <a:headEnd/>
              <a:tailEnd/>
            </a:ln>
          </p:spPr>
          <p:txBody>
            <a:bodyPr/>
            <a:lstStyle/>
            <a:p>
              <a:endParaRPr lang="en-GB" dirty="0"/>
            </a:p>
          </p:txBody>
        </p:sp>
        <p:sp>
          <p:nvSpPr>
            <p:cNvPr id="52" name="Freeform 105"/>
            <p:cNvSpPr>
              <a:spLocks/>
            </p:cNvSpPr>
            <p:nvPr/>
          </p:nvSpPr>
          <p:spPr bwMode="auto">
            <a:xfrm rot="127247">
              <a:off x="2433" y="2229"/>
              <a:ext cx="55" cy="71"/>
            </a:xfrm>
            <a:custGeom>
              <a:avLst/>
              <a:gdLst>
                <a:gd name="T0" fmla="*/ 104 w 181"/>
                <a:gd name="T1" fmla="*/ 196 h 196"/>
                <a:gd name="T2" fmla="*/ 35 w 181"/>
                <a:gd name="T3" fmla="*/ 140 h 196"/>
                <a:gd name="T4" fmla="*/ 25 w 181"/>
                <a:gd name="T5" fmla="*/ 119 h 196"/>
                <a:gd name="T6" fmla="*/ 16 w 181"/>
                <a:gd name="T7" fmla="*/ 113 h 196"/>
                <a:gd name="T8" fmla="*/ 14 w 181"/>
                <a:gd name="T9" fmla="*/ 104 h 196"/>
                <a:gd name="T10" fmla="*/ 2 w 181"/>
                <a:gd name="T11" fmla="*/ 92 h 196"/>
                <a:gd name="T12" fmla="*/ 8 w 181"/>
                <a:gd name="T13" fmla="*/ 67 h 196"/>
                <a:gd name="T14" fmla="*/ 0 w 181"/>
                <a:gd name="T15" fmla="*/ 54 h 196"/>
                <a:gd name="T16" fmla="*/ 21 w 181"/>
                <a:gd name="T17" fmla="*/ 42 h 196"/>
                <a:gd name="T18" fmla="*/ 52 w 181"/>
                <a:gd name="T19" fmla="*/ 6 h 196"/>
                <a:gd name="T20" fmla="*/ 83 w 181"/>
                <a:gd name="T21" fmla="*/ 6 h 196"/>
                <a:gd name="T22" fmla="*/ 90 w 181"/>
                <a:gd name="T23" fmla="*/ 0 h 196"/>
                <a:gd name="T24" fmla="*/ 117 w 181"/>
                <a:gd name="T25" fmla="*/ 6 h 196"/>
                <a:gd name="T26" fmla="*/ 152 w 181"/>
                <a:gd name="T27" fmla="*/ 65 h 196"/>
                <a:gd name="T28" fmla="*/ 148 w 181"/>
                <a:gd name="T29" fmla="*/ 86 h 196"/>
                <a:gd name="T30" fmla="*/ 150 w 181"/>
                <a:gd name="T31" fmla="*/ 104 h 196"/>
                <a:gd name="T32" fmla="*/ 167 w 181"/>
                <a:gd name="T33" fmla="*/ 92 h 196"/>
                <a:gd name="T34" fmla="*/ 181 w 181"/>
                <a:gd name="T35" fmla="*/ 104 h 196"/>
                <a:gd name="T36" fmla="*/ 152 w 181"/>
                <a:gd name="T37" fmla="*/ 123 h 196"/>
                <a:gd name="T38" fmla="*/ 148 w 181"/>
                <a:gd name="T39" fmla="*/ 150 h 196"/>
                <a:gd name="T40" fmla="*/ 117 w 181"/>
                <a:gd name="T41" fmla="*/ 165 h 196"/>
                <a:gd name="T42" fmla="*/ 104 w 181"/>
                <a:gd name="T43"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196">
                  <a:moveTo>
                    <a:pt x="104" y="196"/>
                  </a:moveTo>
                  <a:lnTo>
                    <a:pt x="35" y="140"/>
                  </a:lnTo>
                  <a:lnTo>
                    <a:pt x="25" y="119"/>
                  </a:lnTo>
                  <a:lnTo>
                    <a:pt x="16" y="113"/>
                  </a:lnTo>
                  <a:lnTo>
                    <a:pt x="14" y="104"/>
                  </a:lnTo>
                  <a:lnTo>
                    <a:pt x="2" y="92"/>
                  </a:lnTo>
                  <a:lnTo>
                    <a:pt x="8" y="67"/>
                  </a:lnTo>
                  <a:lnTo>
                    <a:pt x="0" y="54"/>
                  </a:lnTo>
                  <a:lnTo>
                    <a:pt x="21" y="42"/>
                  </a:lnTo>
                  <a:lnTo>
                    <a:pt x="52" y="6"/>
                  </a:lnTo>
                  <a:lnTo>
                    <a:pt x="83" y="6"/>
                  </a:lnTo>
                  <a:lnTo>
                    <a:pt x="90" y="0"/>
                  </a:lnTo>
                  <a:lnTo>
                    <a:pt x="117" y="6"/>
                  </a:lnTo>
                  <a:lnTo>
                    <a:pt x="152" y="65"/>
                  </a:lnTo>
                  <a:lnTo>
                    <a:pt x="148" y="86"/>
                  </a:lnTo>
                  <a:lnTo>
                    <a:pt x="150" y="104"/>
                  </a:lnTo>
                  <a:lnTo>
                    <a:pt x="167" y="92"/>
                  </a:lnTo>
                  <a:lnTo>
                    <a:pt x="181" y="104"/>
                  </a:lnTo>
                  <a:lnTo>
                    <a:pt x="152" y="123"/>
                  </a:lnTo>
                  <a:lnTo>
                    <a:pt x="148" y="150"/>
                  </a:lnTo>
                  <a:lnTo>
                    <a:pt x="117" y="165"/>
                  </a:lnTo>
                  <a:lnTo>
                    <a:pt x="104" y="196"/>
                  </a:lnTo>
                  <a:close/>
                </a:path>
              </a:pathLst>
            </a:custGeom>
            <a:grpFill/>
            <a:ln w="9525" cmpd="sng">
              <a:solidFill>
                <a:schemeClr val="bg1"/>
              </a:solidFill>
              <a:round/>
              <a:headEnd/>
              <a:tailEnd/>
            </a:ln>
          </p:spPr>
          <p:txBody>
            <a:bodyPr/>
            <a:lstStyle/>
            <a:p>
              <a:endParaRPr lang="en-GB" dirty="0"/>
            </a:p>
          </p:txBody>
        </p:sp>
        <p:sp>
          <p:nvSpPr>
            <p:cNvPr id="53" name="Freeform 106"/>
            <p:cNvSpPr>
              <a:spLocks/>
            </p:cNvSpPr>
            <p:nvPr/>
          </p:nvSpPr>
          <p:spPr bwMode="auto">
            <a:xfrm rot="127247">
              <a:off x="2408" y="2171"/>
              <a:ext cx="118" cy="121"/>
            </a:xfrm>
            <a:custGeom>
              <a:avLst/>
              <a:gdLst>
                <a:gd name="T0" fmla="*/ 69 w 389"/>
                <a:gd name="T1" fmla="*/ 173 h 332"/>
                <a:gd name="T2" fmla="*/ 61 w 389"/>
                <a:gd name="T3" fmla="*/ 153 h 332"/>
                <a:gd name="T4" fmla="*/ 46 w 389"/>
                <a:gd name="T5" fmla="*/ 157 h 332"/>
                <a:gd name="T6" fmla="*/ 19 w 389"/>
                <a:gd name="T7" fmla="*/ 119 h 332"/>
                <a:gd name="T8" fmla="*/ 17 w 389"/>
                <a:gd name="T9" fmla="*/ 98 h 332"/>
                <a:gd name="T10" fmla="*/ 0 w 389"/>
                <a:gd name="T11" fmla="*/ 100 h 332"/>
                <a:gd name="T12" fmla="*/ 63 w 389"/>
                <a:gd name="T13" fmla="*/ 61 h 332"/>
                <a:gd name="T14" fmla="*/ 71 w 389"/>
                <a:gd name="T15" fmla="*/ 25 h 332"/>
                <a:gd name="T16" fmla="*/ 159 w 389"/>
                <a:gd name="T17" fmla="*/ 29 h 332"/>
                <a:gd name="T18" fmla="*/ 207 w 389"/>
                <a:gd name="T19" fmla="*/ 50 h 332"/>
                <a:gd name="T20" fmla="*/ 246 w 389"/>
                <a:gd name="T21" fmla="*/ 59 h 332"/>
                <a:gd name="T22" fmla="*/ 280 w 389"/>
                <a:gd name="T23" fmla="*/ 56 h 332"/>
                <a:gd name="T24" fmla="*/ 299 w 389"/>
                <a:gd name="T25" fmla="*/ 46 h 332"/>
                <a:gd name="T26" fmla="*/ 345 w 389"/>
                <a:gd name="T27" fmla="*/ 59 h 332"/>
                <a:gd name="T28" fmla="*/ 345 w 389"/>
                <a:gd name="T29" fmla="*/ 88 h 332"/>
                <a:gd name="T30" fmla="*/ 347 w 389"/>
                <a:gd name="T31" fmla="*/ 111 h 332"/>
                <a:gd name="T32" fmla="*/ 361 w 389"/>
                <a:gd name="T33" fmla="*/ 117 h 332"/>
                <a:gd name="T34" fmla="*/ 380 w 389"/>
                <a:gd name="T35" fmla="*/ 159 h 332"/>
                <a:gd name="T36" fmla="*/ 372 w 389"/>
                <a:gd name="T37" fmla="*/ 182 h 332"/>
                <a:gd name="T38" fmla="*/ 386 w 389"/>
                <a:gd name="T39" fmla="*/ 228 h 332"/>
                <a:gd name="T40" fmla="*/ 386 w 389"/>
                <a:gd name="T41" fmla="*/ 259 h 332"/>
                <a:gd name="T42" fmla="*/ 366 w 389"/>
                <a:gd name="T43" fmla="*/ 261 h 332"/>
                <a:gd name="T44" fmla="*/ 366 w 389"/>
                <a:gd name="T45" fmla="*/ 293 h 332"/>
                <a:gd name="T46" fmla="*/ 340 w 389"/>
                <a:gd name="T47" fmla="*/ 313 h 332"/>
                <a:gd name="T48" fmla="*/ 313 w 389"/>
                <a:gd name="T49" fmla="*/ 332 h 332"/>
                <a:gd name="T50" fmla="*/ 299 w 389"/>
                <a:gd name="T51" fmla="*/ 288 h 332"/>
                <a:gd name="T52" fmla="*/ 290 w 389"/>
                <a:gd name="T53" fmla="*/ 263 h 332"/>
                <a:gd name="T54" fmla="*/ 265 w 389"/>
                <a:gd name="T55" fmla="*/ 263 h 332"/>
                <a:gd name="T56" fmla="*/ 238 w 389"/>
                <a:gd name="T57" fmla="*/ 263 h 332"/>
                <a:gd name="T58" fmla="*/ 238 w 389"/>
                <a:gd name="T59" fmla="*/ 224 h 332"/>
                <a:gd name="T60" fmla="*/ 176 w 389"/>
                <a:gd name="T61" fmla="*/ 157 h 332"/>
                <a:gd name="T62" fmla="*/ 136 w 389"/>
                <a:gd name="T63" fmla="*/ 163 h 332"/>
                <a:gd name="T64" fmla="*/ 86 w 389"/>
                <a:gd name="T65" fmla="*/ 2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332">
                  <a:moveTo>
                    <a:pt x="86" y="213"/>
                  </a:moveTo>
                  <a:lnTo>
                    <a:pt x="69" y="173"/>
                  </a:lnTo>
                  <a:lnTo>
                    <a:pt x="59" y="169"/>
                  </a:lnTo>
                  <a:lnTo>
                    <a:pt x="61" y="153"/>
                  </a:lnTo>
                  <a:lnTo>
                    <a:pt x="54" y="151"/>
                  </a:lnTo>
                  <a:lnTo>
                    <a:pt x="46" y="157"/>
                  </a:lnTo>
                  <a:lnTo>
                    <a:pt x="33" y="148"/>
                  </a:lnTo>
                  <a:lnTo>
                    <a:pt x="19" y="119"/>
                  </a:lnTo>
                  <a:lnTo>
                    <a:pt x="23" y="111"/>
                  </a:lnTo>
                  <a:lnTo>
                    <a:pt x="17" y="98"/>
                  </a:lnTo>
                  <a:lnTo>
                    <a:pt x="6" y="115"/>
                  </a:lnTo>
                  <a:lnTo>
                    <a:pt x="0" y="100"/>
                  </a:lnTo>
                  <a:lnTo>
                    <a:pt x="25" y="65"/>
                  </a:lnTo>
                  <a:lnTo>
                    <a:pt x="63" y="61"/>
                  </a:lnTo>
                  <a:lnTo>
                    <a:pt x="90" y="50"/>
                  </a:lnTo>
                  <a:lnTo>
                    <a:pt x="71" y="25"/>
                  </a:lnTo>
                  <a:lnTo>
                    <a:pt x="86" y="0"/>
                  </a:lnTo>
                  <a:lnTo>
                    <a:pt x="159" y="29"/>
                  </a:lnTo>
                  <a:lnTo>
                    <a:pt x="203" y="23"/>
                  </a:lnTo>
                  <a:lnTo>
                    <a:pt x="207" y="50"/>
                  </a:lnTo>
                  <a:lnTo>
                    <a:pt x="228" y="40"/>
                  </a:lnTo>
                  <a:lnTo>
                    <a:pt x="246" y="59"/>
                  </a:lnTo>
                  <a:lnTo>
                    <a:pt x="272" y="44"/>
                  </a:lnTo>
                  <a:lnTo>
                    <a:pt x="280" y="56"/>
                  </a:lnTo>
                  <a:lnTo>
                    <a:pt x="295" y="56"/>
                  </a:lnTo>
                  <a:lnTo>
                    <a:pt x="299" y="46"/>
                  </a:lnTo>
                  <a:lnTo>
                    <a:pt x="328" y="33"/>
                  </a:lnTo>
                  <a:lnTo>
                    <a:pt x="345" y="59"/>
                  </a:lnTo>
                  <a:lnTo>
                    <a:pt x="341" y="69"/>
                  </a:lnTo>
                  <a:lnTo>
                    <a:pt x="345" y="88"/>
                  </a:lnTo>
                  <a:lnTo>
                    <a:pt x="361" y="98"/>
                  </a:lnTo>
                  <a:lnTo>
                    <a:pt x="347" y="111"/>
                  </a:lnTo>
                  <a:lnTo>
                    <a:pt x="351" y="121"/>
                  </a:lnTo>
                  <a:lnTo>
                    <a:pt x="361" y="117"/>
                  </a:lnTo>
                  <a:lnTo>
                    <a:pt x="364" y="142"/>
                  </a:lnTo>
                  <a:lnTo>
                    <a:pt x="380" y="159"/>
                  </a:lnTo>
                  <a:lnTo>
                    <a:pt x="368" y="173"/>
                  </a:lnTo>
                  <a:lnTo>
                    <a:pt x="372" y="182"/>
                  </a:lnTo>
                  <a:lnTo>
                    <a:pt x="368" y="205"/>
                  </a:lnTo>
                  <a:lnTo>
                    <a:pt x="386" y="228"/>
                  </a:lnTo>
                  <a:lnTo>
                    <a:pt x="376" y="242"/>
                  </a:lnTo>
                  <a:lnTo>
                    <a:pt x="386" y="259"/>
                  </a:lnTo>
                  <a:lnTo>
                    <a:pt x="389" y="269"/>
                  </a:lnTo>
                  <a:lnTo>
                    <a:pt x="366" y="261"/>
                  </a:lnTo>
                  <a:lnTo>
                    <a:pt x="357" y="269"/>
                  </a:lnTo>
                  <a:lnTo>
                    <a:pt x="366" y="293"/>
                  </a:lnTo>
                  <a:lnTo>
                    <a:pt x="361" y="309"/>
                  </a:lnTo>
                  <a:lnTo>
                    <a:pt x="340" y="313"/>
                  </a:lnTo>
                  <a:lnTo>
                    <a:pt x="334" y="307"/>
                  </a:lnTo>
                  <a:lnTo>
                    <a:pt x="313" y="332"/>
                  </a:lnTo>
                  <a:lnTo>
                    <a:pt x="292" y="324"/>
                  </a:lnTo>
                  <a:lnTo>
                    <a:pt x="299" y="288"/>
                  </a:lnTo>
                  <a:lnTo>
                    <a:pt x="292" y="280"/>
                  </a:lnTo>
                  <a:lnTo>
                    <a:pt x="290" y="263"/>
                  </a:lnTo>
                  <a:lnTo>
                    <a:pt x="274" y="255"/>
                  </a:lnTo>
                  <a:lnTo>
                    <a:pt x="265" y="263"/>
                  </a:lnTo>
                  <a:lnTo>
                    <a:pt x="251" y="251"/>
                  </a:lnTo>
                  <a:lnTo>
                    <a:pt x="238" y="263"/>
                  </a:lnTo>
                  <a:lnTo>
                    <a:pt x="234" y="247"/>
                  </a:lnTo>
                  <a:lnTo>
                    <a:pt x="238" y="224"/>
                  </a:lnTo>
                  <a:lnTo>
                    <a:pt x="203" y="167"/>
                  </a:lnTo>
                  <a:lnTo>
                    <a:pt x="176" y="157"/>
                  </a:lnTo>
                  <a:lnTo>
                    <a:pt x="171" y="163"/>
                  </a:lnTo>
                  <a:lnTo>
                    <a:pt x="136" y="163"/>
                  </a:lnTo>
                  <a:lnTo>
                    <a:pt x="109" y="199"/>
                  </a:lnTo>
                  <a:lnTo>
                    <a:pt x="86" y="213"/>
                  </a:lnTo>
                  <a:close/>
                </a:path>
              </a:pathLst>
            </a:custGeom>
            <a:grpFill/>
            <a:ln w="9525" cmpd="sng">
              <a:solidFill>
                <a:schemeClr val="bg1"/>
              </a:solidFill>
              <a:round/>
              <a:headEnd/>
              <a:tailEnd/>
            </a:ln>
          </p:spPr>
          <p:txBody>
            <a:bodyPr/>
            <a:lstStyle/>
            <a:p>
              <a:endParaRPr lang="en-GB" dirty="0"/>
            </a:p>
          </p:txBody>
        </p:sp>
        <p:sp>
          <p:nvSpPr>
            <p:cNvPr id="54" name="Freeform 107"/>
            <p:cNvSpPr>
              <a:spLocks/>
            </p:cNvSpPr>
            <p:nvPr/>
          </p:nvSpPr>
          <p:spPr bwMode="auto">
            <a:xfrm rot="127247">
              <a:off x="2385" y="2167"/>
              <a:ext cx="52" cy="39"/>
            </a:xfrm>
            <a:custGeom>
              <a:avLst/>
              <a:gdLst>
                <a:gd name="T0" fmla="*/ 79 w 169"/>
                <a:gd name="T1" fmla="*/ 108 h 108"/>
                <a:gd name="T2" fmla="*/ 67 w 169"/>
                <a:gd name="T3" fmla="*/ 92 h 108"/>
                <a:gd name="T4" fmla="*/ 50 w 169"/>
                <a:gd name="T5" fmla="*/ 83 h 108"/>
                <a:gd name="T6" fmla="*/ 69 w 169"/>
                <a:gd name="T7" fmla="*/ 67 h 108"/>
                <a:gd name="T8" fmla="*/ 52 w 169"/>
                <a:gd name="T9" fmla="*/ 62 h 108"/>
                <a:gd name="T10" fmla="*/ 66 w 169"/>
                <a:gd name="T11" fmla="*/ 48 h 108"/>
                <a:gd name="T12" fmla="*/ 29 w 169"/>
                <a:gd name="T13" fmla="*/ 54 h 108"/>
                <a:gd name="T14" fmla="*/ 12 w 169"/>
                <a:gd name="T15" fmla="*/ 37 h 108"/>
                <a:gd name="T16" fmla="*/ 0 w 169"/>
                <a:gd name="T17" fmla="*/ 14 h 108"/>
                <a:gd name="T18" fmla="*/ 48 w 169"/>
                <a:gd name="T19" fmla="*/ 12 h 108"/>
                <a:gd name="T20" fmla="*/ 81 w 169"/>
                <a:gd name="T21" fmla="*/ 16 h 108"/>
                <a:gd name="T22" fmla="*/ 100 w 169"/>
                <a:gd name="T23" fmla="*/ 0 h 108"/>
                <a:gd name="T24" fmla="*/ 144 w 169"/>
                <a:gd name="T25" fmla="*/ 0 h 108"/>
                <a:gd name="T26" fmla="*/ 165 w 169"/>
                <a:gd name="T27" fmla="*/ 8 h 108"/>
                <a:gd name="T28" fmla="*/ 152 w 169"/>
                <a:gd name="T29" fmla="*/ 33 h 108"/>
                <a:gd name="T30" fmla="*/ 169 w 169"/>
                <a:gd name="T31" fmla="*/ 58 h 108"/>
                <a:gd name="T32" fmla="*/ 142 w 169"/>
                <a:gd name="T33" fmla="*/ 71 h 108"/>
                <a:gd name="T34" fmla="*/ 104 w 169"/>
                <a:gd name="T35" fmla="*/ 73 h 108"/>
                <a:gd name="T36" fmla="*/ 79 w 169"/>
                <a:gd name="T3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9" h="108">
                  <a:moveTo>
                    <a:pt x="79" y="108"/>
                  </a:moveTo>
                  <a:lnTo>
                    <a:pt x="67" y="92"/>
                  </a:lnTo>
                  <a:lnTo>
                    <a:pt x="50" y="83"/>
                  </a:lnTo>
                  <a:lnTo>
                    <a:pt x="69" y="67"/>
                  </a:lnTo>
                  <a:lnTo>
                    <a:pt x="52" y="62"/>
                  </a:lnTo>
                  <a:lnTo>
                    <a:pt x="66" y="48"/>
                  </a:lnTo>
                  <a:lnTo>
                    <a:pt x="29" y="54"/>
                  </a:lnTo>
                  <a:lnTo>
                    <a:pt x="12" y="37"/>
                  </a:lnTo>
                  <a:lnTo>
                    <a:pt x="0" y="14"/>
                  </a:lnTo>
                  <a:lnTo>
                    <a:pt x="48" y="12"/>
                  </a:lnTo>
                  <a:lnTo>
                    <a:pt x="81" y="16"/>
                  </a:lnTo>
                  <a:lnTo>
                    <a:pt x="100" y="0"/>
                  </a:lnTo>
                  <a:lnTo>
                    <a:pt x="144" y="0"/>
                  </a:lnTo>
                  <a:lnTo>
                    <a:pt x="165" y="8"/>
                  </a:lnTo>
                  <a:lnTo>
                    <a:pt x="152" y="33"/>
                  </a:lnTo>
                  <a:lnTo>
                    <a:pt x="169" y="58"/>
                  </a:lnTo>
                  <a:lnTo>
                    <a:pt x="142" y="71"/>
                  </a:lnTo>
                  <a:lnTo>
                    <a:pt x="104" y="73"/>
                  </a:lnTo>
                  <a:lnTo>
                    <a:pt x="79" y="108"/>
                  </a:lnTo>
                  <a:close/>
                </a:path>
              </a:pathLst>
            </a:custGeom>
            <a:grpFill/>
            <a:ln w="9525" cmpd="sng">
              <a:solidFill>
                <a:schemeClr val="bg1"/>
              </a:solidFill>
              <a:round/>
              <a:headEnd/>
              <a:tailEnd/>
            </a:ln>
          </p:spPr>
          <p:txBody>
            <a:bodyPr/>
            <a:lstStyle/>
            <a:p>
              <a:endParaRPr lang="en-GB" dirty="0"/>
            </a:p>
          </p:txBody>
        </p:sp>
        <p:sp>
          <p:nvSpPr>
            <p:cNvPr id="55" name="Freeform 108"/>
            <p:cNvSpPr>
              <a:spLocks/>
            </p:cNvSpPr>
            <p:nvPr/>
          </p:nvSpPr>
          <p:spPr bwMode="auto">
            <a:xfrm rot="127247">
              <a:off x="2385" y="2084"/>
              <a:ext cx="90" cy="96"/>
            </a:xfrm>
            <a:custGeom>
              <a:avLst/>
              <a:gdLst>
                <a:gd name="T0" fmla="*/ 289 w 295"/>
                <a:gd name="T1" fmla="*/ 261 h 265"/>
                <a:gd name="T2" fmla="*/ 295 w 295"/>
                <a:gd name="T3" fmla="*/ 222 h 265"/>
                <a:gd name="T4" fmla="*/ 282 w 295"/>
                <a:gd name="T5" fmla="*/ 205 h 265"/>
                <a:gd name="T6" fmla="*/ 268 w 295"/>
                <a:gd name="T7" fmla="*/ 199 h 265"/>
                <a:gd name="T8" fmla="*/ 259 w 295"/>
                <a:gd name="T9" fmla="*/ 186 h 265"/>
                <a:gd name="T10" fmla="*/ 268 w 295"/>
                <a:gd name="T11" fmla="*/ 171 h 265"/>
                <a:gd name="T12" fmla="*/ 262 w 295"/>
                <a:gd name="T13" fmla="*/ 130 h 265"/>
                <a:gd name="T14" fmla="*/ 247 w 295"/>
                <a:gd name="T15" fmla="*/ 96 h 265"/>
                <a:gd name="T16" fmla="*/ 236 w 295"/>
                <a:gd name="T17" fmla="*/ 94 h 265"/>
                <a:gd name="T18" fmla="*/ 232 w 295"/>
                <a:gd name="T19" fmla="*/ 82 h 265"/>
                <a:gd name="T20" fmla="*/ 224 w 295"/>
                <a:gd name="T21" fmla="*/ 65 h 265"/>
                <a:gd name="T22" fmla="*/ 213 w 295"/>
                <a:gd name="T23" fmla="*/ 61 h 265"/>
                <a:gd name="T24" fmla="*/ 207 w 295"/>
                <a:gd name="T25" fmla="*/ 40 h 265"/>
                <a:gd name="T26" fmla="*/ 176 w 295"/>
                <a:gd name="T27" fmla="*/ 31 h 265"/>
                <a:gd name="T28" fmla="*/ 165 w 295"/>
                <a:gd name="T29" fmla="*/ 10 h 265"/>
                <a:gd name="T30" fmla="*/ 122 w 295"/>
                <a:gd name="T31" fmla="*/ 0 h 265"/>
                <a:gd name="T32" fmla="*/ 97 w 295"/>
                <a:gd name="T33" fmla="*/ 11 h 265"/>
                <a:gd name="T34" fmla="*/ 63 w 295"/>
                <a:gd name="T35" fmla="*/ 8 h 265"/>
                <a:gd name="T36" fmla="*/ 44 w 295"/>
                <a:gd name="T37" fmla="*/ 19 h 265"/>
                <a:gd name="T38" fmla="*/ 36 w 295"/>
                <a:gd name="T39" fmla="*/ 48 h 265"/>
                <a:gd name="T40" fmla="*/ 0 w 295"/>
                <a:gd name="T41" fmla="*/ 92 h 265"/>
                <a:gd name="T42" fmla="*/ 0 w 295"/>
                <a:gd name="T43" fmla="*/ 107 h 265"/>
                <a:gd name="T44" fmla="*/ 13 w 295"/>
                <a:gd name="T45" fmla="*/ 136 h 265"/>
                <a:gd name="T46" fmla="*/ 15 w 295"/>
                <a:gd name="T47" fmla="*/ 161 h 265"/>
                <a:gd name="T48" fmla="*/ 80 w 295"/>
                <a:gd name="T49" fmla="*/ 176 h 265"/>
                <a:gd name="T50" fmla="*/ 136 w 295"/>
                <a:gd name="T51" fmla="*/ 173 h 265"/>
                <a:gd name="T52" fmla="*/ 142 w 295"/>
                <a:gd name="T53" fmla="*/ 184 h 265"/>
                <a:gd name="T54" fmla="*/ 163 w 295"/>
                <a:gd name="T55" fmla="*/ 190 h 265"/>
                <a:gd name="T56" fmla="*/ 182 w 295"/>
                <a:gd name="T57" fmla="*/ 188 h 265"/>
                <a:gd name="T58" fmla="*/ 174 w 295"/>
                <a:gd name="T59" fmla="*/ 201 h 265"/>
                <a:gd name="T60" fmla="*/ 111 w 295"/>
                <a:gd name="T61" fmla="*/ 182 h 265"/>
                <a:gd name="T62" fmla="*/ 86 w 295"/>
                <a:gd name="T63" fmla="*/ 198 h 265"/>
                <a:gd name="T64" fmla="*/ 78 w 295"/>
                <a:gd name="T65" fmla="*/ 190 h 265"/>
                <a:gd name="T66" fmla="*/ 65 w 295"/>
                <a:gd name="T67" fmla="*/ 199 h 265"/>
                <a:gd name="T68" fmla="*/ 5 w 295"/>
                <a:gd name="T69" fmla="*/ 205 h 265"/>
                <a:gd name="T70" fmla="*/ 5 w 295"/>
                <a:gd name="T71" fmla="*/ 234 h 265"/>
                <a:gd name="T72" fmla="*/ 7 w 295"/>
                <a:gd name="T73" fmla="*/ 242 h 265"/>
                <a:gd name="T74" fmla="*/ 55 w 295"/>
                <a:gd name="T75" fmla="*/ 240 h 265"/>
                <a:gd name="T76" fmla="*/ 90 w 295"/>
                <a:gd name="T77" fmla="*/ 246 h 265"/>
                <a:gd name="T78" fmla="*/ 107 w 295"/>
                <a:gd name="T79" fmla="*/ 228 h 265"/>
                <a:gd name="T80" fmla="*/ 151 w 295"/>
                <a:gd name="T81" fmla="*/ 228 h 265"/>
                <a:gd name="T82" fmla="*/ 172 w 295"/>
                <a:gd name="T83" fmla="*/ 236 h 265"/>
                <a:gd name="T84" fmla="*/ 245 w 295"/>
                <a:gd name="T85" fmla="*/ 265 h 265"/>
                <a:gd name="T86" fmla="*/ 289 w 295"/>
                <a:gd name="T87" fmla="*/ 26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5" h="265">
                  <a:moveTo>
                    <a:pt x="289" y="261"/>
                  </a:moveTo>
                  <a:lnTo>
                    <a:pt x="295" y="222"/>
                  </a:lnTo>
                  <a:lnTo>
                    <a:pt x="282" y="205"/>
                  </a:lnTo>
                  <a:lnTo>
                    <a:pt x="268" y="199"/>
                  </a:lnTo>
                  <a:lnTo>
                    <a:pt x="259" y="186"/>
                  </a:lnTo>
                  <a:lnTo>
                    <a:pt x="268" y="171"/>
                  </a:lnTo>
                  <a:lnTo>
                    <a:pt x="262" y="130"/>
                  </a:lnTo>
                  <a:lnTo>
                    <a:pt x="247" y="96"/>
                  </a:lnTo>
                  <a:lnTo>
                    <a:pt x="236" y="94"/>
                  </a:lnTo>
                  <a:lnTo>
                    <a:pt x="232" y="82"/>
                  </a:lnTo>
                  <a:lnTo>
                    <a:pt x="224" y="65"/>
                  </a:lnTo>
                  <a:lnTo>
                    <a:pt x="213" y="61"/>
                  </a:lnTo>
                  <a:lnTo>
                    <a:pt x="207" y="40"/>
                  </a:lnTo>
                  <a:lnTo>
                    <a:pt x="176" y="31"/>
                  </a:lnTo>
                  <a:lnTo>
                    <a:pt x="165" y="10"/>
                  </a:lnTo>
                  <a:lnTo>
                    <a:pt x="122" y="0"/>
                  </a:lnTo>
                  <a:lnTo>
                    <a:pt x="97" y="11"/>
                  </a:lnTo>
                  <a:lnTo>
                    <a:pt x="63" y="8"/>
                  </a:lnTo>
                  <a:lnTo>
                    <a:pt x="44" y="19"/>
                  </a:lnTo>
                  <a:lnTo>
                    <a:pt x="36" y="48"/>
                  </a:lnTo>
                  <a:lnTo>
                    <a:pt x="0" y="92"/>
                  </a:lnTo>
                  <a:lnTo>
                    <a:pt x="0" y="107"/>
                  </a:lnTo>
                  <a:lnTo>
                    <a:pt x="13" y="136"/>
                  </a:lnTo>
                  <a:lnTo>
                    <a:pt x="15" y="161"/>
                  </a:lnTo>
                  <a:lnTo>
                    <a:pt x="80" y="176"/>
                  </a:lnTo>
                  <a:lnTo>
                    <a:pt x="136" y="173"/>
                  </a:lnTo>
                  <a:lnTo>
                    <a:pt x="142" y="184"/>
                  </a:lnTo>
                  <a:lnTo>
                    <a:pt x="163" y="190"/>
                  </a:lnTo>
                  <a:lnTo>
                    <a:pt x="182" y="188"/>
                  </a:lnTo>
                  <a:lnTo>
                    <a:pt x="174" y="201"/>
                  </a:lnTo>
                  <a:lnTo>
                    <a:pt x="111" y="182"/>
                  </a:lnTo>
                  <a:lnTo>
                    <a:pt x="86" y="198"/>
                  </a:lnTo>
                  <a:lnTo>
                    <a:pt x="78" y="190"/>
                  </a:lnTo>
                  <a:lnTo>
                    <a:pt x="65" y="199"/>
                  </a:lnTo>
                  <a:lnTo>
                    <a:pt x="5" y="205"/>
                  </a:lnTo>
                  <a:lnTo>
                    <a:pt x="5" y="234"/>
                  </a:lnTo>
                  <a:lnTo>
                    <a:pt x="7" y="242"/>
                  </a:lnTo>
                  <a:lnTo>
                    <a:pt x="55" y="240"/>
                  </a:lnTo>
                  <a:lnTo>
                    <a:pt x="90" y="246"/>
                  </a:lnTo>
                  <a:lnTo>
                    <a:pt x="107" y="228"/>
                  </a:lnTo>
                  <a:lnTo>
                    <a:pt x="151" y="228"/>
                  </a:lnTo>
                  <a:lnTo>
                    <a:pt x="172" y="236"/>
                  </a:lnTo>
                  <a:lnTo>
                    <a:pt x="245" y="265"/>
                  </a:lnTo>
                  <a:lnTo>
                    <a:pt x="289" y="261"/>
                  </a:lnTo>
                  <a:close/>
                </a:path>
              </a:pathLst>
            </a:custGeom>
            <a:grpFill/>
            <a:ln w="9525" cmpd="sng">
              <a:solidFill>
                <a:schemeClr val="bg1"/>
              </a:solidFill>
              <a:round/>
              <a:headEnd/>
              <a:tailEnd/>
            </a:ln>
          </p:spPr>
          <p:txBody>
            <a:bodyPr/>
            <a:lstStyle/>
            <a:p>
              <a:endParaRPr lang="en-GB" dirty="0"/>
            </a:p>
          </p:txBody>
        </p:sp>
        <p:sp>
          <p:nvSpPr>
            <p:cNvPr id="56" name="Freeform 109"/>
            <p:cNvSpPr>
              <a:spLocks/>
            </p:cNvSpPr>
            <p:nvPr/>
          </p:nvSpPr>
          <p:spPr bwMode="auto">
            <a:xfrm rot="127247">
              <a:off x="2386" y="2142"/>
              <a:ext cx="54" cy="14"/>
            </a:xfrm>
            <a:custGeom>
              <a:avLst/>
              <a:gdLst>
                <a:gd name="T0" fmla="*/ 12 w 179"/>
                <a:gd name="T1" fmla="*/ 0 h 42"/>
                <a:gd name="T2" fmla="*/ 0 w 179"/>
                <a:gd name="T3" fmla="*/ 10 h 42"/>
                <a:gd name="T4" fmla="*/ 2 w 179"/>
                <a:gd name="T5" fmla="*/ 42 h 42"/>
                <a:gd name="T6" fmla="*/ 60 w 179"/>
                <a:gd name="T7" fmla="*/ 38 h 42"/>
                <a:gd name="T8" fmla="*/ 75 w 179"/>
                <a:gd name="T9" fmla="*/ 29 h 42"/>
                <a:gd name="T10" fmla="*/ 81 w 179"/>
                <a:gd name="T11" fmla="*/ 37 h 42"/>
                <a:gd name="T12" fmla="*/ 108 w 179"/>
                <a:gd name="T13" fmla="*/ 21 h 42"/>
                <a:gd name="T14" fmla="*/ 173 w 179"/>
                <a:gd name="T15" fmla="*/ 40 h 42"/>
                <a:gd name="T16" fmla="*/ 179 w 179"/>
                <a:gd name="T17" fmla="*/ 27 h 42"/>
                <a:gd name="T18" fmla="*/ 164 w 179"/>
                <a:gd name="T19" fmla="*/ 29 h 42"/>
                <a:gd name="T20" fmla="*/ 139 w 179"/>
                <a:gd name="T21" fmla="*/ 21 h 42"/>
                <a:gd name="T22" fmla="*/ 131 w 179"/>
                <a:gd name="T23" fmla="*/ 12 h 42"/>
                <a:gd name="T24" fmla="*/ 79 w 179"/>
                <a:gd name="T25" fmla="*/ 15 h 42"/>
                <a:gd name="T26" fmla="*/ 12 w 179"/>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 h="42">
                  <a:moveTo>
                    <a:pt x="12" y="0"/>
                  </a:moveTo>
                  <a:lnTo>
                    <a:pt x="0" y="10"/>
                  </a:lnTo>
                  <a:lnTo>
                    <a:pt x="2" y="42"/>
                  </a:lnTo>
                  <a:lnTo>
                    <a:pt x="60" y="38"/>
                  </a:lnTo>
                  <a:lnTo>
                    <a:pt x="75" y="29"/>
                  </a:lnTo>
                  <a:lnTo>
                    <a:pt x="81" y="37"/>
                  </a:lnTo>
                  <a:lnTo>
                    <a:pt x="108" y="21"/>
                  </a:lnTo>
                  <a:lnTo>
                    <a:pt x="173" y="40"/>
                  </a:lnTo>
                  <a:lnTo>
                    <a:pt x="179" y="27"/>
                  </a:lnTo>
                  <a:lnTo>
                    <a:pt x="164" y="29"/>
                  </a:lnTo>
                  <a:lnTo>
                    <a:pt x="139" y="21"/>
                  </a:lnTo>
                  <a:lnTo>
                    <a:pt x="131" y="12"/>
                  </a:lnTo>
                  <a:lnTo>
                    <a:pt x="79" y="15"/>
                  </a:lnTo>
                  <a:lnTo>
                    <a:pt x="12" y="0"/>
                  </a:lnTo>
                  <a:close/>
                </a:path>
              </a:pathLst>
            </a:custGeom>
            <a:grpFill/>
            <a:ln w="9525" cmpd="sng">
              <a:solidFill>
                <a:schemeClr val="bg1"/>
              </a:solidFill>
              <a:round/>
              <a:headEnd/>
              <a:tailEnd/>
            </a:ln>
          </p:spPr>
          <p:txBody>
            <a:bodyPr/>
            <a:lstStyle/>
            <a:p>
              <a:endParaRPr lang="en-GB" dirty="0"/>
            </a:p>
          </p:txBody>
        </p:sp>
        <p:sp>
          <p:nvSpPr>
            <p:cNvPr id="57" name="Freeform 110"/>
            <p:cNvSpPr>
              <a:spLocks/>
            </p:cNvSpPr>
            <p:nvPr/>
          </p:nvSpPr>
          <p:spPr bwMode="auto">
            <a:xfrm rot="127247">
              <a:off x="2467" y="1924"/>
              <a:ext cx="278" cy="314"/>
            </a:xfrm>
            <a:custGeom>
              <a:avLst/>
              <a:gdLst>
                <a:gd name="T0" fmla="*/ 28 w 915"/>
                <a:gd name="T1" fmla="*/ 580 h 864"/>
                <a:gd name="T2" fmla="*/ 50 w 915"/>
                <a:gd name="T3" fmla="*/ 526 h 864"/>
                <a:gd name="T4" fmla="*/ 92 w 915"/>
                <a:gd name="T5" fmla="*/ 545 h 864"/>
                <a:gd name="T6" fmla="*/ 163 w 915"/>
                <a:gd name="T7" fmla="*/ 532 h 864"/>
                <a:gd name="T8" fmla="*/ 370 w 915"/>
                <a:gd name="T9" fmla="*/ 555 h 864"/>
                <a:gd name="T10" fmla="*/ 362 w 915"/>
                <a:gd name="T11" fmla="*/ 482 h 864"/>
                <a:gd name="T12" fmla="*/ 451 w 915"/>
                <a:gd name="T13" fmla="*/ 6 h 864"/>
                <a:gd name="T14" fmla="*/ 750 w 915"/>
                <a:gd name="T15" fmla="*/ 269 h 864"/>
                <a:gd name="T16" fmla="*/ 813 w 915"/>
                <a:gd name="T17" fmla="*/ 300 h 864"/>
                <a:gd name="T18" fmla="*/ 850 w 915"/>
                <a:gd name="T19" fmla="*/ 323 h 864"/>
                <a:gd name="T20" fmla="*/ 846 w 915"/>
                <a:gd name="T21" fmla="*/ 359 h 864"/>
                <a:gd name="T22" fmla="*/ 915 w 915"/>
                <a:gd name="T23" fmla="*/ 369 h 864"/>
                <a:gd name="T24" fmla="*/ 890 w 915"/>
                <a:gd name="T25" fmla="*/ 549 h 864"/>
                <a:gd name="T26" fmla="*/ 867 w 915"/>
                <a:gd name="T27" fmla="*/ 585 h 864"/>
                <a:gd name="T28" fmla="*/ 792 w 915"/>
                <a:gd name="T29" fmla="*/ 582 h 864"/>
                <a:gd name="T30" fmla="*/ 681 w 915"/>
                <a:gd name="T31" fmla="*/ 591 h 864"/>
                <a:gd name="T32" fmla="*/ 644 w 915"/>
                <a:gd name="T33" fmla="*/ 587 h 864"/>
                <a:gd name="T34" fmla="*/ 550 w 915"/>
                <a:gd name="T35" fmla="*/ 639 h 864"/>
                <a:gd name="T36" fmla="*/ 500 w 915"/>
                <a:gd name="T37" fmla="*/ 664 h 864"/>
                <a:gd name="T38" fmla="*/ 489 w 915"/>
                <a:gd name="T39" fmla="*/ 687 h 864"/>
                <a:gd name="T40" fmla="*/ 447 w 915"/>
                <a:gd name="T41" fmla="*/ 679 h 864"/>
                <a:gd name="T42" fmla="*/ 431 w 915"/>
                <a:gd name="T43" fmla="*/ 708 h 864"/>
                <a:gd name="T44" fmla="*/ 360 w 915"/>
                <a:gd name="T45" fmla="*/ 758 h 864"/>
                <a:gd name="T46" fmla="*/ 372 w 915"/>
                <a:gd name="T47" fmla="*/ 783 h 864"/>
                <a:gd name="T48" fmla="*/ 326 w 915"/>
                <a:gd name="T49" fmla="*/ 848 h 864"/>
                <a:gd name="T50" fmla="*/ 305 w 915"/>
                <a:gd name="T51" fmla="*/ 829 h 864"/>
                <a:gd name="T52" fmla="*/ 280 w 915"/>
                <a:gd name="T53" fmla="*/ 843 h 864"/>
                <a:gd name="T54" fmla="*/ 236 w 915"/>
                <a:gd name="T55" fmla="*/ 841 h 864"/>
                <a:gd name="T56" fmla="*/ 218 w 915"/>
                <a:gd name="T57" fmla="*/ 854 h 864"/>
                <a:gd name="T58" fmla="*/ 191 w 915"/>
                <a:gd name="T59" fmla="*/ 837 h 864"/>
                <a:gd name="T60" fmla="*/ 176 w 915"/>
                <a:gd name="T61" fmla="*/ 816 h 864"/>
                <a:gd name="T62" fmla="*/ 188 w 915"/>
                <a:gd name="T63" fmla="*/ 793 h 864"/>
                <a:gd name="T64" fmla="*/ 167 w 915"/>
                <a:gd name="T65" fmla="*/ 762 h 864"/>
                <a:gd name="T66" fmla="*/ 155 w 915"/>
                <a:gd name="T67" fmla="*/ 726 h 864"/>
                <a:gd name="T68" fmla="*/ 124 w 915"/>
                <a:gd name="T69" fmla="*/ 749 h 864"/>
                <a:gd name="T70" fmla="*/ 99 w 915"/>
                <a:gd name="T71" fmla="*/ 739 h 864"/>
                <a:gd name="T72" fmla="*/ 57 w 915"/>
                <a:gd name="T73" fmla="*/ 733 h 864"/>
                <a:gd name="T74" fmla="*/ 28 w 915"/>
                <a:gd name="T75" fmla="*/ 720 h 864"/>
                <a:gd name="T76" fmla="*/ 28 w 915"/>
                <a:gd name="T77" fmla="*/ 666 h 864"/>
                <a:gd name="T78" fmla="*/ 0 w 915"/>
                <a:gd name="T79" fmla="*/ 641 h 864"/>
                <a:gd name="T80" fmla="*/ 3 w 915"/>
                <a:gd name="T81" fmla="*/ 58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5" h="864">
                  <a:moveTo>
                    <a:pt x="3" y="585"/>
                  </a:moveTo>
                  <a:lnTo>
                    <a:pt x="28" y="580"/>
                  </a:lnTo>
                  <a:lnTo>
                    <a:pt x="30" y="530"/>
                  </a:lnTo>
                  <a:lnTo>
                    <a:pt x="50" y="526"/>
                  </a:lnTo>
                  <a:lnTo>
                    <a:pt x="73" y="570"/>
                  </a:lnTo>
                  <a:lnTo>
                    <a:pt x="92" y="545"/>
                  </a:lnTo>
                  <a:lnTo>
                    <a:pt x="145" y="543"/>
                  </a:lnTo>
                  <a:lnTo>
                    <a:pt x="163" y="532"/>
                  </a:lnTo>
                  <a:lnTo>
                    <a:pt x="168" y="547"/>
                  </a:lnTo>
                  <a:lnTo>
                    <a:pt x="370" y="555"/>
                  </a:lnTo>
                  <a:lnTo>
                    <a:pt x="381" y="505"/>
                  </a:lnTo>
                  <a:lnTo>
                    <a:pt x="362" y="482"/>
                  </a:lnTo>
                  <a:lnTo>
                    <a:pt x="370" y="0"/>
                  </a:lnTo>
                  <a:lnTo>
                    <a:pt x="451" y="6"/>
                  </a:lnTo>
                  <a:lnTo>
                    <a:pt x="752" y="246"/>
                  </a:lnTo>
                  <a:lnTo>
                    <a:pt x="750" y="269"/>
                  </a:lnTo>
                  <a:lnTo>
                    <a:pt x="782" y="300"/>
                  </a:lnTo>
                  <a:lnTo>
                    <a:pt x="813" y="300"/>
                  </a:lnTo>
                  <a:lnTo>
                    <a:pt x="817" y="317"/>
                  </a:lnTo>
                  <a:lnTo>
                    <a:pt x="850" y="323"/>
                  </a:lnTo>
                  <a:lnTo>
                    <a:pt x="859" y="334"/>
                  </a:lnTo>
                  <a:lnTo>
                    <a:pt x="846" y="359"/>
                  </a:lnTo>
                  <a:lnTo>
                    <a:pt x="861" y="373"/>
                  </a:lnTo>
                  <a:lnTo>
                    <a:pt x="915" y="369"/>
                  </a:lnTo>
                  <a:lnTo>
                    <a:pt x="903" y="511"/>
                  </a:lnTo>
                  <a:lnTo>
                    <a:pt x="890" y="549"/>
                  </a:lnTo>
                  <a:lnTo>
                    <a:pt x="896" y="561"/>
                  </a:lnTo>
                  <a:lnTo>
                    <a:pt x="867" y="585"/>
                  </a:lnTo>
                  <a:lnTo>
                    <a:pt x="805" y="587"/>
                  </a:lnTo>
                  <a:lnTo>
                    <a:pt x="792" y="582"/>
                  </a:lnTo>
                  <a:lnTo>
                    <a:pt x="721" y="603"/>
                  </a:lnTo>
                  <a:lnTo>
                    <a:pt x="681" y="591"/>
                  </a:lnTo>
                  <a:lnTo>
                    <a:pt x="650" y="597"/>
                  </a:lnTo>
                  <a:lnTo>
                    <a:pt x="644" y="587"/>
                  </a:lnTo>
                  <a:lnTo>
                    <a:pt x="562" y="616"/>
                  </a:lnTo>
                  <a:lnTo>
                    <a:pt x="550" y="639"/>
                  </a:lnTo>
                  <a:lnTo>
                    <a:pt x="514" y="639"/>
                  </a:lnTo>
                  <a:lnTo>
                    <a:pt x="500" y="664"/>
                  </a:lnTo>
                  <a:lnTo>
                    <a:pt x="479" y="666"/>
                  </a:lnTo>
                  <a:lnTo>
                    <a:pt x="489" y="687"/>
                  </a:lnTo>
                  <a:lnTo>
                    <a:pt x="462" y="701"/>
                  </a:lnTo>
                  <a:lnTo>
                    <a:pt x="447" y="679"/>
                  </a:lnTo>
                  <a:lnTo>
                    <a:pt x="422" y="695"/>
                  </a:lnTo>
                  <a:lnTo>
                    <a:pt x="431" y="708"/>
                  </a:lnTo>
                  <a:lnTo>
                    <a:pt x="403" y="754"/>
                  </a:lnTo>
                  <a:lnTo>
                    <a:pt x="360" y="758"/>
                  </a:lnTo>
                  <a:lnTo>
                    <a:pt x="355" y="770"/>
                  </a:lnTo>
                  <a:lnTo>
                    <a:pt x="372" y="783"/>
                  </a:lnTo>
                  <a:lnTo>
                    <a:pt x="347" y="844"/>
                  </a:lnTo>
                  <a:lnTo>
                    <a:pt x="326" y="848"/>
                  </a:lnTo>
                  <a:lnTo>
                    <a:pt x="316" y="864"/>
                  </a:lnTo>
                  <a:lnTo>
                    <a:pt x="305" y="829"/>
                  </a:lnTo>
                  <a:lnTo>
                    <a:pt x="282" y="831"/>
                  </a:lnTo>
                  <a:lnTo>
                    <a:pt x="280" y="843"/>
                  </a:lnTo>
                  <a:lnTo>
                    <a:pt x="253" y="852"/>
                  </a:lnTo>
                  <a:lnTo>
                    <a:pt x="236" y="841"/>
                  </a:lnTo>
                  <a:lnTo>
                    <a:pt x="228" y="839"/>
                  </a:lnTo>
                  <a:lnTo>
                    <a:pt x="218" y="854"/>
                  </a:lnTo>
                  <a:lnTo>
                    <a:pt x="205" y="850"/>
                  </a:lnTo>
                  <a:lnTo>
                    <a:pt x="191" y="837"/>
                  </a:lnTo>
                  <a:lnTo>
                    <a:pt x="188" y="810"/>
                  </a:lnTo>
                  <a:lnTo>
                    <a:pt x="176" y="816"/>
                  </a:lnTo>
                  <a:lnTo>
                    <a:pt x="172" y="806"/>
                  </a:lnTo>
                  <a:lnTo>
                    <a:pt x="188" y="793"/>
                  </a:lnTo>
                  <a:lnTo>
                    <a:pt x="174" y="781"/>
                  </a:lnTo>
                  <a:lnTo>
                    <a:pt x="167" y="762"/>
                  </a:lnTo>
                  <a:lnTo>
                    <a:pt x="174" y="750"/>
                  </a:lnTo>
                  <a:lnTo>
                    <a:pt x="155" y="726"/>
                  </a:lnTo>
                  <a:lnTo>
                    <a:pt x="126" y="739"/>
                  </a:lnTo>
                  <a:lnTo>
                    <a:pt x="124" y="749"/>
                  </a:lnTo>
                  <a:lnTo>
                    <a:pt x="107" y="749"/>
                  </a:lnTo>
                  <a:lnTo>
                    <a:pt x="99" y="739"/>
                  </a:lnTo>
                  <a:lnTo>
                    <a:pt x="74" y="750"/>
                  </a:lnTo>
                  <a:lnTo>
                    <a:pt x="57" y="733"/>
                  </a:lnTo>
                  <a:lnTo>
                    <a:pt x="36" y="745"/>
                  </a:lnTo>
                  <a:lnTo>
                    <a:pt x="28" y="720"/>
                  </a:lnTo>
                  <a:lnTo>
                    <a:pt x="38" y="683"/>
                  </a:lnTo>
                  <a:lnTo>
                    <a:pt x="28" y="666"/>
                  </a:lnTo>
                  <a:lnTo>
                    <a:pt x="7" y="658"/>
                  </a:lnTo>
                  <a:lnTo>
                    <a:pt x="0" y="641"/>
                  </a:lnTo>
                  <a:lnTo>
                    <a:pt x="9" y="628"/>
                  </a:lnTo>
                  <a:lnTo>
                    <a:pt x="3" y="585"/>
                  </a:lnTo>
                  <a:close/>
                </a:path>
              </a:pathLst>
            </a:custGeom>
            <a:grpFill/>
            <a:ln w="9525" cmpd="sng">
              <a:solidFill>
                <a:schemeClr val="bg1"/>
              </a:solidFill>
              <a:round/>
              <a:headEnd/>
              <a:tailEnd/>
            </a:ln>
          </p:spPr>
          <p:txBody>
            <a:bodyPr/>
            <a:lstStyle/>
            <a:p>
              <a:endParaRPr lang="en-GB" dirty="0"/>
            </a:p>
          </p:txBody>
        </p:sp>
        <p:sp>
          <p:nvSpPr>
            <p:cNvPr id="58" name="Freeform 111"/>
            <p:cNvSpPr>
              <a:spLocks/>
            </p:cNvSpPr>
            <p:nvPr/>
          </p:nvSpPr>
          <p:spPr bwMode="auto">
            <a:xfrm rot="127247">
              <a:off x="2567" y="2138"/>
              <a:ext cx="133" cy="118"/>
            </a:xfrm>
            <a:custGeom>
              <a:avLst/>
              <a:gdLst>
                <a:gd name="T0" fmla="*/ 366 w 434"/>
                <a:gd name="T1" fmla="*/ 240 h 323"/>
                <a:gd name="T2" fmla="*/ 347 w 434"/>
                <a:gd name="T3" fmla="*/ 236 h 323"/>
                <a:gd name="T4" fmla="*/ 336 w 434"/>
                <a:gd name="T5" fmla="*/ 246 h 323"/>
                <a:gd name="T6" fmla="*/ 305 w 434"/>
                <a:gd name="T7" fmla="*/ 236 h 323"/>
                <a:gd name="T8" fmla="*/ 290 w 434"/>
                <a:gd name="T9" fmla="*/ 231 h 323"/>
                <a:gd name="T10" fmla="*/ 270 w 434"/>
                <a:gd name="T11" fmla="*/ 242 h 323"/>
                <a:gd name="T12" fmla="*/ 255 w 434"/>
                <a:gd name="T13" fmla="*/ 234 h 323"/>
                <a:gd name="T14" fmla="*/ 169 w 434"/>
                <a:gd name="T15" fmla="*/ 238 h 323"/>
                <a:gd name="T16" fmla="*/ 151 w 434"/>
                <a:gd name="T17" fmla="*/ 248 h 323"/>
                <a:gd name="T18" fmla="*/ 151 w 434"/>
                <a:gd name="T19" fmla="*/ 323 h 323"/>
                <a:gd name="T20" fmla="*/ 134 w 434"/>
                <a:gd name="T21" fmla="*/ 302 h 323"/>
                <a:gd name="T22" fmla="*/ 104 w 434"/>
                <a:gd name="T23" fmla="*/ 288 h 323"/>
                <a:gd name="T24" fmla="*/ 63 w 434"/>
                <a:gd name="T25" fmla="*/ 300 h 323"/>
                <a:gd name="T26" fmla="*/ 59 w 434"/>
                <a:gd name="T27" fmla="*/ 311 h 323"/>
                <a:gd name="T28" fmla="*/ 36 w 434"/>
                <a:gd name="T29" fmla="*/ 296 h 323"/>
                <a:gd name="T30" fmla="*/ 13 w 434"/>
                <a:gd name="T31" fmla="*/ 265 h 323"/>
                <a:gd name="T32" fmla="*/ 0 w 434"/>
                <a:gd name="T33" fmla="*/ 257 h 323"/>
                <a:gd name="T34" fmla="*/ 25 w 434"/>
                <a:gd name="T35" fmla="*/ 196 h 323"/>
                <a:gd name="T36" fmla="*/ 8 w 434"/>
                <a:gd name="T37" fmla="*/ 183 h 323"/>
                <a:gd name="T38" fmla="*/ 13 w 434"/>
                <a:gd name="T39" fmla="*/ 171 h 323"/>
                <a:gd name="T40" fmla="*/ 56 w 434"/>
                <a:gd name="T41" fmla="*/ 167 h 323"/>
                <a:gd name="T42" fmla="*/ 84 w 434"/>
                <a:gd name="T43" fmla="*/ 121 h 323"/>
                <a:gd name="T44" fmla="*/ 75 w 434"/>
                <a:gd name="T45" fmla="*/ 108 h 323"/>
                <a:gd name="T46" fmla="*/ 100 w 434"/>
                <a:gd name="T47" fmla="*/ 92 h 323"/>
                <a:gd name="T48" fmla="*/ 115 w 434"/>
                <a:gd name="T49" fmla="*/ 114 h 323"/>
                <a:gd name="T50" fmla="*/ 142 w 434"/>
                <a:gd name="T51" fmla="*/ 100 h 323"/>
                <a:gd name="T52" fmla="*/ 132 w 434"/>
                <a:gd name="T53" fmla="*/ 79 h 323"/>
                <a:gd name="T54" fmla="*/ 153 w 434"/>
                <a:gd name="T55" fmla="*/ 77 h 323"/>
                <a:gd name="T56" fmla="*/ 167 w 434"/>
                <a:gd name="T57" fmla="*/ 52 h 323"/>
                <a:gd name="T58" fmla="*/ 203 w 434"/>
                <a:gd name="T59" fmla="*/ 52 h 323"/>
                <a:gd name="T60" fmla="*/ 215 w 434"/>
                <a:gd name="T61" fmla="*/ 29 h 323"/>
                <a:gd name="T62" fmla="*/ 297 w 434"/>
                <a:gd name="T63" fmla="*/ 0 h 323"/>
                <a:gd name="T64" fmla="*/ 303 w 434"/>
                <a:gd name="T65" fmla="*/ 10 h 323"/>
                <a:gd name="T66" fmla="*/ 334 w 434"/>
                <a:gd name="T67" fmla="*/ 4 h 323"/>
                <a:gd name="T68" fmla="*/ 336 w 434"/>
                <a:gd name="T69" fmla="*/ 4 h 323"/>
                <a:gd name="T70" fmla="*/ 334 w 434"/>
                <a:gd name="T71" fmla="*/ 25 h 323"/>
                <a:gd name="T72" fmla="*/ 326 w 434"/>
                <a:gd name="T73" fmla="*/ 37 h 323"/>
                <a:gd name="T74" fmla="*/ 334 w 434"/>
                <a:gd name="T75" fmla="*/ 45 h 323"/>
                <a:gd name="T76" fmla="*/ 351 w 434"/>
                <a:gd name="T77" fmla="*/ 83 h 323"/>
                <a:gd name="T78" fmla="*/ 380 w 434"/>
                <a:gd name="T79" fmla="*/ 92 h 323"/>
                <a:gd name="T80" fmla="*/ 389 w 434"/>
                <a:gd name="T81" fmla="*/ 110 h 323"/>
                <a:gd name="T82" fmla="*/ 374 w 434"/>
                <a:gd name="T83" fmla="*/ 116 h 323"/>
                <a:gd name="T84" fmla="*/ 405 w 434"/>
                <a:gd name="T85" fmla="*/ 148 h 323"/>
                <a:gd name="T86" fmla="*/ 432 w 434"/>
                <a:gd name="T87" fmla="*/ 150 h 323"/>
                <a:gd name="T88" fmla="*/ 426 w 434"/>
                <a:gd name="T89" fmla="*/ 175 h 323"/>
                <a:gd name="T90" fmla="*/ 434 w 434"/>
                <a:gd name="T91" fmla="*/ 200 h 323"/>
                <a:gd name="T92" fmla="*/ 426 w 434"/>
                <a:gd name="T93" fmla="*/ 217 h 323"/>
                <a:gd name="T94" fmla="*/ 395 w 434"/>
                <a:gd name="T95" fmla="*/ 217 h 323"/>
                <a:gd name="T96" fmla="*/ 366 w 434"/>
                <a:gd name="T97" fmla="*/ 24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4" h="323">
                  <a:moveTo>
                    <a:pt x="366" y="240"/>
                  </a:moveTo>
                  <a:lnTo>
                    <a:pt x="347" y="236"/>
                  </a:lnTo>
                  <a:lnTo>
                    <a:pt x="336" y="246"/>
                  </a:lnTo>
                  <a:lnTo>
                    <a:pt x="305" y="236"/>
                  </a:lnTo>
                  <a:lnTo>
                    <a:pt x="290" y="231"/>
                  </a:lnTo>
                  <a:lnTo>
                    <a:pt x="270" y="242"/>
                  </a:lnTo>
                  <a:lnTo>
                    <a:pt x="255" y="234"/>
                  </a:lnTo>
                  <a:lnTo>
                    <a:pt x="169" y="238"/>
                  </a:lnTo>
                  <a:lnTo>
                    <a:pt x="151" y="248"/>
                  </a:lnTo>
                  <a:lnTo>
                    <a:pt x="151" y="323"/>
                  </a:lnTo>
                  <a:lnTo>
                    <a:pt x="134" y="302"/>
                  </a:lnTo>
                  <a:lnTo>
                    <a:pt x="104" y="288"/>
                  </a:lnTo>
                  <a:lnTo>
                    <a:pt x="63" y="300"/>
                  </a:lnTo>
                  <a:lnTo>
                    <a:pt x="59" y="311"/>
                  </a:lnTo>
                  <a:lnTo>
                    <a:pt x="36" y="296"/>
                  </a:lnTo>
                  <a:lnTo>
                    <a:pt x="13" y="265"/>
                  </a:lnTo>
                  <a:lnTo>
                    <a:pt x="0" y="257"/>
                  </a:lnTo>
                  <a:lnTo>
                    <a:pt x="25" y="196"/>
                  </a:lnTo>
                  <a:lnTo>
                    <a:pt x="8" y="183"/>
                  </a:lnTo>
                  <a:lnTo>
                    <a:pt x="13" y="171"/>
                  </a:lnTo>
                  <a:lnTo>
                    <a:pt x="56" y="167"/>
                  </a:lnTo>
                  <a:lnTo>
                    <a:pt x="84" y="121"/>
                  </a:lnTo>
                  <a:lnTo>
                    <a:pt x="75" y="108"/>
                  </a:lnTo>
                  <a:lnTo>
                    <a:pt x="100" y="92"/>
                  </a:lnTo>
                  <a:lnTo>
                    <a:pt x="115" y="114"/>
                  </a:lnTo>
                  <a:lnTo>
                    <a:pt x="142" y="100"/>
                  </a:lnTo>
                  <a:lnTo>
                    <a:pt x="132" y="79"/>
                  </a:lnTo>
                  <a:lnTo>
                    <a:pt x="153" y="77"/>
                  </a:lnTo>
                  <a:lnTo>
                    <a:pt x="167" y="52"/>
                  </a:lnTo>
                  <a:lnTo>
                    <a:pt x="203" y="52"/>
                  </a:lnTo>
                  <a:lnTo>
                    <a:pt x="215" y="29"/>
                  </a:lnTo>
                  <a:lnTo>
                    <a:pt x="297" y="0"/>
                  </a:lnTo>
                  <a:lnTo>
                    <a:pt x="303" y="10"/>
                  </a:lnTo>
                  <a:lnTo>
                    <a:pt x="334" y="4"/>
                  </a:lnTo>
                  <a:lnTo>
                    <a:pt x="336" y="4"/>
                  </a:lnTo>
                  <a:lnTo>
                    <a:pt x="334" y="25"/>
                  </a:lnTo>
                  <a:lnTo>
                    <a:pt x="326" y="37"/>
                  </a:lnTo>
                  <a:lnTo>
                    <a:pt x="334" y="45"/>
                  </a:lnTo>
                  <a:lnTo>
                    <a:pt x="351" y="83"/>
                  </a:lnTo>
                  <a:lnTo>
                    <a:pt x="380" y="92"/>
                  </a:lnTo>
                  <a:lnTo>
                    <a:pt x="389" y="110"/>
                  </a:lnTo>
                  <a:lnTo>
                    <a:pt x="374" y="116"/>
                  </a:lnTo>
                  <a:lnTo>
                    <a:pt x="405" y="148"/>
                  </a:lnTo>
                  <a:lnTo>
                    <a:pt x="432" y="150"/>
                  </a:lnTo>
                  <a:lnTo>
                    <a:pt x="426" y="175"/>
                  </a:lnTo>
                  <a:lnTo>
                    <a:pt x="434" y="200"/>
                  </a:lnTo>
                  <a:lnTo>
                    <a:pt x="426" y="217"/>
                  </a:lnTo>
                  <a:lnTo>
                    <a:pt x="395" y="217"/>
                  </a:lnTo>
                  <a:lnTo>
                    <a:pt x="366" y="240"/>
                  </a:lnTo>
                  <a:close/>
                </a:path>
              </a:pathLst>
            </a:custGeom>
            <a:grpFill/>
            <a:ln w="9525" cmpd="sng">
              <a:solidFill>
                <a:schemeClr val="bg1"/>
              </a:solidFill>
              <a:round/>
              <a:headEnd/>
              <a:tailEnd/>
            </a:ln>
          </p:spPr>
          <p:txBody>
            <a:bodyPr/>
            <a:lstStyle/>
            <a:p>
              <a:endParaRPr lang="en-GB" dirty="0"/>
            </a:p>
          </p:txBody>
        </p:sp>
        <p:sp>
          <p:nvSpPr>
            <p:cNvPr id="59" name="Freeform 112"/>
            <p:cNvSpPr>
              <a:spLocks/>
            </p:cNvSpPr>
            <p:nvPr/>
          </p:nvSpPr>
          <p:spPr bwMode="auto">
            <a:xfrm rot="127247">
              <a:off x="2404" y="1875"/>
              <a:ext cx="202" cy="257"/>
            </a:xfrm>
            <a:custGeom>
              <a:avLst/>
              <a:gdLst>
                <a:gd name="T0" fmla="*/ 201 w 664"/>
                <a:gd name="T1" fmla="*/ 675 h 707"/>
                <a:gd name="T2" fmla="*/ 190 w 664"/>
                <a:gd name="T3" fmla="*/ 673 h 707"/>
                <a:gd name="T4" fmla="*/ 186 w 664"/>
                <a:gd name="T5" fmla="*/ 661 h 707"/>
                <a:gd name="T6" fmla="*/ 178 w 664"/>
                <a:gd name="T7" fmla="*/ 644 h 707"/>
                <a:gd name="T8" fmla="*/ 167 w 664"/>
                <a:gd name="T9" fmla="*/ 640 h 707"/>
                <a:gd name="T10" fmla="*/ 161 w 664"/>
                <a:gd name="T11" fmla="*/ 619 h 707"/>
                <a:gd name="T12" fmla="*/ 130 w 664"/>
                <a:gd name="T13" fmla="*/ 610 h 707"/>
                <a:gd name="T14" fmla="*/ 119 w 664"/>
                <a:gd name="T15" fmla="*/ 589 h 707"/>
                <a:gd name="T16" fmla="*/ 76 w 664"/>
                <a:gd name="T17" fmla="*/ 579 h 707"/>
                <a:gd name="T18" fmla="*/ 51 w 664"/>
                <a:gd name="T19" fmla="*/ 590 h 707"/>
                <a:gd name="T20" fmla="*/ 17 w 664"/>
                <a:gd name="T21" fmla="*/ 587 h 707"/>
                <a:gd name="T22" fmla="*/ 0 w 664"/>
                <a:gd name="T23" fmla="*/ 598 h 707"/>
                <a:gd name="T24" fmla="*/ 5 w 664"/>
                <a:gd name="T25" fmla="*/ 566 h 707"/>
                <a:gd name="T26" fmla="*/ 38 w 664"/>
                <a:gd name="T27" fmla="*/ 498 h 707"/>
                <a:gd name="T28" fmla="*/ 30 w 664"/>
                <a:gd name="T29" fmla="*/ 420 h 707"/>
                <a:gd name="T30" fmla="*/ 21 w 664"/>
                <a:gd name="T31" fmla="*/ 408 h 707"/>
                <a:gd name="T32" fmla="*/ 34 w 664"/>
                <a:gd name="T33" fmla="*/ 399 h 707"/>
                <a:gd name="T34" fmla="*/ 50 w 664"/>
                <a:gd name="T35" fmla="*/ 354 h 707"/>
                <a:gd name="T36" fmla="*/ 27 w 664"/>
                <a:gd name="T37" fmla="*/ 328 h 707"/>
                <a:gd name="T38" fmla="*/ 23 w 664"/>
                <a:gd name="T39" fmla="*/ 312 h 707"/>
                <a:gd name="T40" fmla="*/ 3 w 664"/>
                <a:gd name="T41" fmla="*/ 326 h 707"/>
                <a:gd name="T42" fmla="*/ 13 w 664"/>
                <a:gd name="T43" fmla="*/ 299 h 707"/>
                <a:gd name="T44" fmla="*/ 232 w 664"/>
                <a:gd name="T45" fmla="*/ 312 h 707"/>
                <a:gd name="T46" fmla="*/ 232 w 664"/>
                <a:gd name="T47" fmla="*/ 222 h 707"/>
                <a:gd name="T48" fmla="*/ 295 w 664"/>
                <a:gd name="T49" fmla="*/ 193 h 707"/>
                <a:gd name="T50" fmla="*/ 322 w 664"/>
                <a:gd name="T51" fmla="*/ 46 h 707"/>
                <a:gd name="T52" fmla="*/ 504 w 664"/>
                <a:gd name="T53" fmla="*/ 59 h 707"/>
                <a:gd name="T54" fmla="*/ 506 w 664"/>
                <a:gd name="T55" fmla="*/ 0 h 707"/>
                <a:gd name="T56" fmla="*/ 664 w 664"/>
                <a:gd name="T57" fmla="*/ 128 h 707"/>
                <a:gd name="T58" fmla="*/ 583 w 664"/>
                <a:gd name="T59" fmla="*/ 122 h 707"/>
                <a:gd name="T60" fmla="*/ 575 w 664"/>
                <a:gd name="T61" fmla="*/ 604 h 707"/>
                <a:gd name="T62" fmla="*/ 594 w 664"/>
                <a:gd name="T63" fmla="*/ 627 h 707"/>
                <a:gd name="T64" fmla="*/ 583 w 664"/>
                <a:gd name="T65" fmla="*/ 677 h 707"/>
                <a:gd name="T66" fmla="*/ 381 w 664"/>
                <a:gd name="T67" fmla="*/ 669 h 707"/>
                <a:gd name="T68" fmla="*/ 376 w 664"/>
                <a:gd name="T69" fmla="*/ 654 h 707"/>
                <a:gd name="T70" fmla="*/ 358 w 664"/>
                <a:gd name="T71" fmla="*/ 665 h 707"/>
                <a:gd name="T72" fmla="*/ 305 w 664"/>
                <a:gd name="T73" fmla="*/ 667 h 707"/>
                <a:gd name="T74" fmla="*/ 286 w 664"/>
                <a:gd name="T75" fmla="*/ 692 h 707"/>
                <a:gd name="T76" fmla="*/ 263 w 664"/>
                <a:gd name="T77" fmla="*/ 648 h 707"/>
                <a:gd name="T78" fmla="*/ 243 w 664"/>
                <a:gd name="T79" fmla="*/ 652 h 707"/>
                <a:gd name="T80" fmla="*/ 241 w 664"/>
                <a:gd name="T81" fmla="*/ 702 h 707"/>
                <a:gd name="T82" fmla="*/ 216 w 664"/>
                <a:gd name="T83" fmla="*/ 707 h 707"/>
                <a:gd name="T84" fmla="*/ 201 w 664"/>
                <a:gd name="T85" fmla="*/ 67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707">
                  <a:moveTo>
                    <a:pt x="201" y="675"/>
                  </a:moveTo>
                  <a:lnTo>
                    <a:pt x="190" y="673"/>
                  </a:lnTo>
                  <a:lnTo>
                    <a:pt x="186" y="661"/>
                  </a:lnTo>
                  <a:lnTo>
                    <a:pt x="178" y="644"/>
                  </a:lnTo>
                  <a:lnTo>
                    <a:pt x="167" y="640"/>
                  </a:lnTo>
                  <a:lnTo>
                    <a:pt x="161" y="619"/>
                  </a:lnTo>
                  <a:lnTo>
                    <a:pt x="130" y="610"/>
                  </a:lnTo>
                  <a:lnTo>
                    <a:pt x="119" y="589"/>
                  </a:lnTo>
                  <a:lnTo>
                    <a:pt x="76" y="579"/>
                  </a:lnTo>
                  <a:lnTo>
                    <a:pt x="51" y="590"/>
                  </a:lnTo>
                  <a:lnTo>
                    <a:pt x="17" y="587"/>
                  </a:lnTo>
                  <a:lnTo>
                    <a:pt x="0" y="598"/>
                  </a:lnTo>
                  <a:lnTo>
                    <a:pt x="5" y="566"/>
                  </a:lnTo>
                  <a:lnTo>
                    <a:pt x="38" y="498"/>
                  </a:lnTo>
                  <a:lnTo>
                    <a:pt x="30" y="420"/>
                  </a:lnTo>
                  <a:lnTo>
                    <a:pt x="21" y="408"/>
                  </a:lnTo>
                  <a:lnTo>
                    <a:pt x="34" y="399"/>
                  </a:lnTo>
                  <a:lnTo>
                    <a:pt x="50" y="354"/>
                  </a:lnTo>
                  <a:lnTo>
                    <a:pt x="27" y="328"/>
                  </a:lnTo>
                  <a:lnTo>
                    <a:pt x="23" y="312"/>
                  </a:lnTo>
                  <a:lnTo>
                    <a:pt x="3" y="326"/>
                  </a:lnTo>
                  <a:lnTo>
                    <a:pt x="13" y="299"/>
                  </a:lnTo>
                  <a:lnTo>
                    <a:pt x="232" y="312"/>
                  </a:lnTo>
                  <a:lnTo>
                    <a:pt x="232" y="222"/>
                  </a:lnTo>
                  <a:lnTo>
                    <a:pt x="295" y="193"/>
                  </a:lnTo>
                  <a:lnTo>
                    <a:pt x="322" y="46"/>
                  </a:lnTo>
                  <a:lnTo>
                    <a:pt x="504" y="59"/>
                  </a:lnTo>
                  <a:lnTo>
                    <a:pt x="506" y="0"/>
                  </a:lnTo>
                  <a:lnTo>
                    <a:pt x="664" y="128"/>
                  </a:lnTo>
                  <a:lnTo>
                    <a:pt x="583" y="122"/>
                  </a:lnTo>
                  <a:lnTo>
                    <a:pt x="575" y="604"/>
                  </a:lnTo>
                  <a:lnTo>
                    <a:pt x="594" y="627"/>
                  </a:lnTo>
                  <a:lnTo>
                    <a:pt x="583" y="677"/>
                  </a:lnTo>
                  <a:lnTo>
                    <a:pt x="381" y="669"/>
                  </a:lnTo>
                  <a:lnTo>
                    <a:pt x="376" y="654"/>
                  </a:lnTo>
                  <a:lnTo>
                    <a:pt x="358" y="665"/>
                  </a:lnTo>
                  <a:lnTo>
                    <a:pt x="305" y="667"/>
                  </a:lnTo>
                  <a:lnTo>
                    <a:pt x="286" y="692"/>
                  </a:lnTo>
                  <a:lnTo>
                    <a:pt x="263" y="648"/>
                  </a:lnTo>
                  <a:lnTo>
                    <a:pt x="243" y="652"/>
                  </a:lnTo>
                  <a:lnTo>
                    <a:pt x="241" y="702"/>
                  </a:lnTo>
                  <a:lnTo>
                    <a:pt x="216" y="707"/>
                  </a:lnTo>
                  <a:lnTo>
                    <a:pt x="201" y="675"/>
                  </a:lnTo>
                  <a:close/>
                </a:path>
              </a:pathLst>
            </a:custGeom>
            <a:grpFill/>
            <a:ln w="9525" cmpd="sng">
              <a:solidFill>
                <a:schemeClr val="bg1"/>
              </a:solidFill>
              <a:round/>
              <a:headEnd/>
              <a:tailEnd/>
            </a:ln>
          </p:spPr>
          <p:txBody>
            <a:bodyPr/>
            <a:lstStyle/>
            <a:p>
              <a:endParaRPr lang="en-GB" dirty="0"/>
            </a:p>
          </p:txBody>
        </p:sp>
        <p:sp>
          <p:nvSpPr>
            <p:cNvPr id="60" name="Freeform 113"/>
            <p:cNvSpPr>
              <a:spLocks/>
            </p:cNvSpPr>
            <p:nvPr/>
          </p:nvSpPr>
          <p:spPr bwMode="auto">
            <a:xfrm rot="127247">
              <a:off x="2411" y="1851"/>
              <a:ext cx="151" cy="137"/>
            </a:xfrm>
            <a:custGeom>
              <a:avLst/>
              <a:gdLst>
                <a:gd name="T0" fmla="*/ 2 w 497"/>
                <a:gd name="T1" fmla="*/ 361 h 374"/>
                <a:gd name="T2" fmla="*/ 221 w 497"/>
                <a:gd name="T3" fmla="*/ 374 h 374"/>
                <a:gd name="T4" fmla="*/ 221 w 497"/>
                <a:gd name="T5" fmla="*/ 284 h 374"/>
                <a:gd name="T6" fmla="*/ 284 w 497"/>
                <a:gd name="T7" fmla="*/ 255 h 374"/>
                <a:gd name="T8" fmla="*/ 311 w 497"/>
                <a:gd name="T9" fmla="*/ 108 h 374"/>
                <a:gd name="T10" fmla="*/ 493 w 497"/>
                <a:gd name="T11" fmla="*/ 121 h 374"/>
                <a:gd name="T12" fmla="*/ 495 w 497"/>
                <a:gd name="T13" fmla="*/ 62 h 374"/>
                <a:gd name="T14" fmla="*/ 497 w 497"/>
                <a:gd name="T15" fmla="*/ 21 h 374"/>
                <a:gd name="T16" fmla="*/ 278 w 497"/>
                <a:gd name="T17" fmla="*/ 0 h 374"/>
                <a:gd name="T18" fmla="*/ 232 w 497"/>
                <a:gd name="T19" fmla="*/ 63 h 374"/>
                <a:gd name="T20" fmla="*/ 186 w 497"/>
                <a:gd name="T21" fmla="*/ 81 h 374"/>
                <a:gd name="T22" fmla="*/ 167 w 497"/>
                <a:gd name="T23" fmla="*/ 113 h 374"/>
                <a:gd name="T24" fmla="*/ 159 w 497"/>
                <a:gd name="T25" fmla="*/ 148 h 374"/>
                <a:gd name="T26" fmla="*/ 111 w 497"/>
                <a:gd name="T27" fmla="*/ 202 h 374"/>
                <a:gd name="T28" fmla="*/ 54 w 497"/>
                <a:gd name="T29" fmla="*/ 290 h 374"/>
                <a:gd name="T30" fmla="*/ 12 w 497"/>
                <a:gd name="T31" fmla="*/ 340 h 374"/>
                <a:gd name="T32" fmla="*/ 0 w 497"/>
                <a:gd name="T33" fmla="*/ 361 h 374"/>
                <a:gd name="T34" fmla="*/ 2 w 497"/>
                <a:gd name="T35" fmla="*/ 36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7" h="374">
                  <a:moveTo>
                    <a:pt x="2" y="361"/>
                  </a:moveTo>
                  <a:lnTo>
                    <a:pt x="221" y="374"/>
                  </a:lnTo>
                  <a:lnTo>
                    <a:pt x="221" y="284"/>
                  </a:lnTo>
                  <a:lnTo>
                    <a:pt x="284" y="255"/>
                  </a:lnTo>
                  <a:lnTo>
                    <a:pt x="311" y="108"/>
                  </a:lnTo>
                  <a:lnTo>
                    <a:pt x="493" y="121"/>
                  </a:lnTo>
                  <a:lnTo>
                    <a:pt x="495" y="62"/>
                  </a:lnTo>
                  <a:lnTo>
                    <a:pt x="497" y="21"/>
                  </a:lnTo>
                  <a:lnTo>
                    <a:pt x="278" y="0"/>
                  </a:lnTo>
                  <a:lnTo>
                    <a:pt x="232" y="63"/>
                  </a:lnTo>
                  <a:lnTo>
                    <a:pt x="186" y="81"/>
                  </a:lnTo>
                  <a:lnTo>
                    <a:pt x="167" y="113"/>
                  </a:lnTo>
                  <a:lnTo>
                    <a:pt x="159" y="148"/>
                  </a:lnTo>
                  <a:lnTo>
                    <a:pt x="111" y="202"/>
                  </a:lnTo>
                  <a:lnTo>
                    <a:pt x="54" y="290"/>
                  </a:lnTo>
                  <a:lnTo>
                    <a:pt x="12" y="340"/>
                  </a:lnTo>
                  <a:lnTo>
                    <a:pt x="0" y="361"/>
                  </a:lnTo>
                  <a:lnTo>
                    <a:pt x="2" y="361"/>
                  </a:lnTo>
                  <a:close/>
                </a:path>
              </a:pathLst>
            </a:custGeom>
            <a:grpFill/>
            <a:ln w="9525" cmpd="sng">
              <a:solidFill>
                <a:schemeClr val="bg1"/>
              </a:solidFill>
              <a:round/>
              <a:headEnd/>
              <a:tailEnd/>
            </a:ln>
          </p:spPr>
          <p:txBody>
            <a:bodyPr/>
            <a:lstStyle/>
            <a:p>
              <a:endParaRPr lang="en-GB" dirty="0"/>
            </a:p>
          </p:txBody>
        </p:sp>
        <p:sp>
          <p:nvSpPr>
            <p:cNvPr id="61" name="Freeform 114"/>
            <p:cNvSpPr>
              <a:spLocks/>
            </p:cNvSpPr>
            <p:nvPr/>
          </p:nvSpPr>
          <p:spPr bwMode="auto">
            <a:xfrm rot="127247">
              <a:off x="2500" y="1704"/>
              <a:ext cx="194" cy="160"/>
            </a:xfrm>
            <a:custGeom>
              <a:avLst/>
              <a:gdLst>
                <a:gd name="T0" fmla="*/ 219 w 637"/>
                <a:gd name="T1" fmla="*/ 437 h 437"/>
                <a:gd name="T2" fmla="*/ 221 w 637"/>
                <a:gd name="T3" fmla="*/ 387 h 437"/>
                <a:gd name="T4" fmla="*/ 290 w 637"/>
                <a:gd name="T5" fmla="*/ 347 h 437"/>
                <a:gd name="T6" fmla="*/ 300 w 637"/>
                <a:gd name="T7" fmla="*/ 334 h 437"/>
                <a:gd name="T8" fmla="*/ 330 w 637"/>
                <a:gd name="T9" fmla="*/ 336 h 437"/>
                <a:gd name="T10" fmla="*/ 348 w 637"/>
                <a:gd name="T11" fmla="*/ 322 h 437"/>
                <a:gd name="T12" fmla="*/ 386 w 637"/>
                <a:gd name="T13" fmla="*/ 326 h 437"/>
                <a:gd name="T14" fmla="*/ 493 w 637"/>
                <a:gd name="T15" fmla="*/ 269 h 437"/>
                <a:gd name="T16" fmla="*/ 482 w 637"/>
                <a:gd name="T17" fmla="*/ 236 h 437"/>
                <a:gd name="T18" fmla="*/ 541 w 637"/>
                <a:gd name="T19" fmla="*/ 224 h 437"/>
                <a:gd name="T20" fmla="*/ 545 w 637"/>
                <a:gd name="T21" fmla="*/ 213 h 437"/>
                <a:gd name="T22" fmla="*/ 580 w 637"/>
                <a:gd name="T23" fmla="*/ 207 h 437"/>
                <a:gd name="T24" fmla="*/ 612 w 637"/>
                <a:gd name="T25" fmla="*/ 213 h 437"/>
                <a:gd name="T26" fmla="*/ 637 w 637"/>
                <a:gd name="T27" fmla="*/ 198 h 437"/>
                <a:gd name="T28" fmla="*/ 622 w 637"/>
                <a:gd name="T29" fmla="*/ 159 h 437"/>
                <a:gd name="T30" fmla="*/ 620 w 637"/>
                <a:gd name="T31" fmla="*/ 75 h 437"/>
                <a:gd name="T32" fmla="*/ 605 w 637"/>
                <a:gd name="T33" fmla="*/ 52 h 437"/>
                <a:gd name="T34" fmla="*/ 578 w 637"/>
                <a:gd name="T35" fmla="*/ 38 h 437"/>
                <a:gd name="T36" fmla="*/ 524 w 637"/>
                <a:gd name="T37" fmla="*/ 38 h 437"/>
                <a:gd name="T38" fmla="*/ 470 w 637"/>
                <a:gd name="T39" fmla="*/ 13 h 437"/>
                <a:gd name="T40" fmla="*/ 472 w 637"/>
                <a:gd name="T41" fmla="*/ 0 h 437"/>
                <a:gd name="T42" fmla="*/ 444 w 637"/>
                <a:gd name="T43" fmla="*/ 0 h 437"/>
                <a:gd name="T44" fmla="*/ 432 w 637"/>
                <a:gd name="T45" fmla="*/ 13 h 437"/>
                <a:gd name="T46" fmla="*/ 419 w 637"/>
                <a:gd name="T47" fmla="*/ 23 h 437"/>
                <a:gd name="T48" fmla="*/ 294 w 637"/>
                <a:gd name="T49" fmla="*/ 123 h 437"/>
                <a:gd name="T50" fmla="*/ 277 w 637"/>
                <a:gd name="T51" fmla="*/ 142 h 437"/>
                <a:gd name="T52" fmla="*/ 192 w 637"/>
                <a:gd name="T53" fmla="*/ 240 h 437"/>
                <a:gd name="T54" fmla="*/ 194 w 637"/>
                <a:gd name="T55" fmla="*/ 301 h 437"/>
                <a:gd name="T56" fmla="*/ 142 w 637"/>
                <a:gd name="T57" fmla="*/ 357 h 437"/>
                <a:gd name="T58" fmla="*/ 83 w 637"/>
                <a:gd name="T59" fmla="*/ 386 h 437"/>
                <a:gd name="T60" fmla="*/ 0 w 637"/>
                <a:gd name="T61" fmla="*/ 418 h 437"/>
                <a:gd name="T62" fmla="*/ 219 w 637"/>
                <a:gd name="T63"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437">
                  <a:moveTo>
                    <a:pt x="219" y="437"/>
                  </a:moveTo>
                  <a:lnTo>
                    <a:pt x="221" y="387"/>
                  </a:lnTo>
                  <a:lnTo>
                    <a:pt x="290" y="347"/>
                  </a:lnTo>
                  <a:lnTo>
                    <a:pt x="300" y="334"/>
                  </a:lnTo>
                  <a:lnTo>
                    <a:pt x="330" y="336"/>
                  </a:lnTo>
                  <a:lnTo>
                    <a:pt x="348" y="322"/>
                  </a:lnTo>
                  <a:lnTo>
                    <a:pt x="386" y="326"/>
                  </a:lnTo>
                  <a:lnTo>
                    <a:pt x="493" y="269"/>
                  </a:lnTo>
                  <a:lnTo>
                    <a:pt x="482" y="236"/>
                  </a:lnTo>
                  <a:lnTo>
                    <a:pt x="541" y="224"/>
                  </a:lnTo>
                  <a:lnTo>
                    <a:pt x="545" y="213"/>
                  </a:lnTo>
                  <a:lnTo>
                    <a:pt x="580" y="207"/>
                  </a:lnTo>
                  <a:lnTo>
                    <a:pt x="612" y="213"/>
                  </a:lnTo>
                  <a:lnTo>
                    <a:pt x="637" y="198"/>
                  </a:lnTo>
                  <a:lnTo>
                    <a:pt x="622" y="159"/>
                  </a:lnTo>
                  <a:lnTo>
                    <a:pt x="620" y="75"/>
                  </a:lnTo>
                  <a:lnTo>
                    <a:pt x="605" y="52"/>
                  </a:lnTo>
                  <a:lnTo>
                    <a:pt x="578" y="38"/>
                  </a:lnTo>
                  <a:lnTo>
                    <a:pt x="524" y="38"/>
                  </a:lnTo>
                  <a:lnTo>
                    <a:pt x="470" y="13"/>
                  </a:lnTo>
                  <a:lnTo>
                    <a:pt x="472" y="0"/>
                  </a:lnTo>
                  <a:lnTo>
                    <a:pt x="444" y="0"/>
                  </a:lnTo>
                  <a:lnTo>
                    <a:pt x="432" y="13"/>
                  </a:lnTo>
                  <a:lnTo>
                    <a:pt x="419" y="23"/>
                  </a:lnTo>
                  <a:lnTo>
                    <a:pt x="294" y="123"/>
                  </a:lnTo>
                  <a:lnTo>
                    <a:pt x="277" y="142"/>
                  </a:lnTo>
                  <a:lnTo>
                    <a:pt x="192" y="240"/>
                  </a:lnTo>
                  <a:lnTo>
                    <a:pt x="194" y="301"/>
                  </a:lnTo>
                  <a:lnTo>
                    <a:pt x="142" y="357"/>
                  </a:lnTo>
                  <a:lnTo>
                    <a:pt x="83" y="386"/>
                  </a:lnTo>
                  <a:lnTo>
                    <a:pt x="0" y="418"/>
                  </a:lnTo>
                  <a:lnTo>
                    <a:pt x="219" y="43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62" name="Freeform 115"/>
            <p:cNvSpPr>
              <a:spLocks/>
            </p:cNvSpPr>
            <p:nvPr/>
          </p:nvSpPr>
          <p:spPr bwMode="auto">
            <a:xfrm rot="127247">
              <a:off x="2563" y="1695"/>
              <a:ext cx="323" cy="369"/>
            </a:xfrm>
            <a:custGeom>
              <a:avLst/>
              <a:gdLst>
                <a:gd name="T0" fmla="*/ 459 w 1061"/>
                <a:gd name="T1" fmla="*/ 884 h 1011"/>
                <a:gd name="T2" fmla="*/ 457 w 1061"/>
                <a:gd name="T3" fmla="*/ 907 h 1011"/>
                <a:gd name="T4" fmla="*/ 489 w 1061"/>
                <a:gd name="T5" fmla="*/ 938 h 1011"/>
                <a:gd name="T6" fmla="*/ 520 w 1061"/>
                <a:gd name="T7" fmla="*/ 938 h 1011"/>
                <a:gd name="T8" fmla="*/ 524 w 1061"/>
                <a:gd name="T9" fmla="*/ 955 h 1011"/>
                <a:gd name="T10" fmla="*/ 557 w 1061"/>
                <a:gd name="T11" fmla="*/ 961 h 1011"/>
                <a:gd name="T12" fmla="*/ 566 w 1061"/>
                <a:gd name="T13" fmla="*/ 972 h 1011"/>
                <a:gd name="T14" fmla="*/ 553 w 1061"/>
                <a:gd name="T15" fmla="*/ 997 h 1011"/>
                <a:gd name="T16" fmla="*/ 568 w 1061"/>
                <a:gd name="T17" fmla="*/ 1011 h 1011"/>
                <a:gd name="T18" fmla="*/ 620 w 1061"/>
                <a:gd name="T19" fmla="*/ 1009 h 1011"/>
                <a:gd name="T20" fmla="*/ 620 w 1061"/>
                <a:gd name="T21" fmla="*/ 1007 h 1011"/>
                <a:gd name="T22" fmla="*/ 702 w 1061"/>
                <a:gd name="T23" fmla="*/ 1001 h 1011"/>
                <a:gd name="T24" fmla="*/ 777 w 1061"/>
                <a:gd name="T25" fmla="*/ 940 h 1011"/>
                <a:gd name="T26" fmla="*/ 935 w 1061"/>
                <a:gd name="T27" fmla="*/ 836 h 1011"/>
                <a:gd name="T28" fmla="*/ 1061 w 1061"/>
                <a:gd name="T29" fmla="*/ 769 h 1011"/>
                <a:gd name="T30" fmla="*/ 1044 w 1061"/>
                <a:gd name="T31" fmla="*/ 732 h 1011"/>
                <a:gd name="T32" fmla="*/ 1009 w 1061"/>
                <a:gd name="T33" fmla="*/ 707 h 1011"/>
                <a:gd name="T34" fmla="*/ 961 w 1061"/>
                <a:gd name="T35" fmla="*/ 692 h 1011"/>
                <a:gd name="T36" fmla="*/ 946 w 1061"/>
                <a:gd name="T37" fmla="*/ 652 h 1011"/>
                <a:gd name="T38" fmla="*/ 937 w 1061"/>
                <a:gd name="T39" fmla="*/ 619 h 1011"/>
                <a:gd name="T40" fmla="*/ 958 w 1061"/>
                <a:gd name="T41" fmla="*/ 577 h 1011"/>
                <a:gd name="T42" fmla="*/ 948 w 1061"/>
                <a:gd name="T43" fmla="*/ 414 h 1011"/>
                <a:gd name="T44" fmla="*/ 931 w 1061"/>
                <a:gd name="T45" fmla="*/ 393 h 1011"/>
                <a:gd name="T46" fmla="*/ 931 w 1061"/>
                <a:gd name="T47" fmla="*/ 331 h 1011"/>
                <a:gd name="T48" fmla="*/ 912 w 1061"/>
                <a:gd name="T49" fmla="*/ 276 h 1011"/>
                <a:gd name="T50" fmla="*/ 885 w 1061"/>
                <a:gd name="T51" fmla="*/ 260 h 1011"/>
                <a:gd name="T52" fmla="*/ 873 w 1061"/>
                <a:gd name="T53" fmla="*/ 232 h 1011"/>
                <a:gd name="T54" fmla="*/ 842 w 1061"/>
                <a:gd name="T55" fmla="*/ 195 h 1011"/>
                <a:gd name="T56" fmla="*/ 844 w 1061"/>
                <a:gd name="T57" fmla="*/ 168 h 1011"/>
                <a:gd name="T58" fmla="*/ 887 w 1061"/>
                <a:gd name="T59" fmla="*/ 132 h 1011"/>
                <a:gd name="T60" fmla="*/ 887 w 1061"/>
                <a:gd name="T61" fmla="*/ 63 h 1011"/>
                <a:gd name="T62" fmla="*/ 906 w 1061"/>
                <a:gd name="T63" fmla="*/ 17 h 1011"/>
                <a:gd name="T64" fmla="*/ 879 w 1061"/>
                <a:gd name="T65" fmla="*/ 15 h 1011"/>
                <a:gd name="T66" fmla="*/ 860 w 1061"/>
                <a:gd name="T67" fmla="*/ 3 h 1011"/>
                <a:gd name="T68" fmla="*/ 848 w 1061"/>
                <a:gd name="T69" fmla="*/ 13 h 1011"/>
                <a:gd name="T70" fmla="*/ 819 w 1061"/>
                <a:gd name="T71" fmla="*/ 0 h 1011"/>
                <a:gd name="T72" fmla="*/ 768 w 1061"/>
                <a:gd name="T73" fmla="*/ 24 h 1011"/>
                <a:gd name="T74" fmla="*/ 702 w 1061"/>
                <a:gd name="T75" fmla="*/ 7 h 1011"/>
                <a:gd name="T76" fmla="*/ 643 w 1061"/>
                <a:gd name="T77" fmla="*/ 17 h 1011"/>
                <a:gd name="T78" fmla="*/ 551 w 1061"/>
                <a:gd name="T79" fmla="*/ 26 h 1011"/>
                <a:gd name="T80" fmla="*/ 491 w 1061"/>
                <a:gd name="T81" fmla="*/ 55 h 1011"/>
                <a:gd name="T82" fmla="*/ 443 w 1061"/>
                <a:gd name="T83" fmla="*/ 55 h 1011"/>
                <a:gd name="T84" fmla="*/ 422 w 1061"/>
                <a:gd name="T85" fmla="*/ 80 h 1011"/>
                <a:gd name="T86" fmla="*/ 390 w 1061"/>
                <a:gd name="T87" fmla="*/ 90 h 1011"/>
                <a:gd name="T88" fmla="*/ 403 w 1061"/>
                <a:gd name="T89" fmla="*/ 111 h 1011"/>
                <a:gd name="T90" fmla="*/ 405 w 1061"/>
                <a:gd name="T91" fmla="*/ 195 h 1011"/>
                <a:gd name="T92" fmla="*/ 420 w 1061"/>
                <a:gd name="T93" fmla="*/ 234 h 1011"/>
                <a:gd name="T94" fmla="*/ 395 w 1061"/>
                <a:gd name="T95" fmla="*/ 249 h 1011"/>
                <a:gd name="T96" fmla="*/ 363 w 1061"/>
                <a:gd name="T97" fmla="*/ 243 h 1011"/>
                <a:gd name="T98" fmla="*/ 328 w 1061"/>
                <a:gd name="T99" fmla="*/ 249 h 1011"/>
                <a:gd name="T100" fmla="*/ 324 w 1061"/>
                <a:gd name="T101" fmla="*/ 260 h 1011"/>
                <a:gd name="T102" fmla="*/ 265 w 1061"/>
                <a:gd name="T103" fmla="*/ 272 h 1011"/>
                <a:gd name="T104" fmla="*/ 276 w 1061"/>
                <a:gd name="T105" fmla="*/ 305 h 1011"/>
                <a:gd name="T106" fmla="*/ 169 w 1061"/>
                <a:gd name="T107" fmla="*/ 362 h 1011"/>
                <a:gd name="T108" fmla="*/ 131 w 1061"/>
                <a:gd name="T109" fmla="*/ 358 h 1011"/>
                <a:gd name="T110" fmla="*/ 113 w 1061"/>
                <a:gd name="T111" fmla="*/ 372 h 1011"/>
                <a:gd name="T112" fmla="*/ 83 w 1061"/>
                <a:gd name="T113" fmla="*/ 370 h 1011"/>
                <a:gd name="T114" fmla="*/ 73 w 1061"/>
                <a:gd name="T115" fmla="*/ 383 h 1011"/>
                <a:gd name="T116" fmla="*/ 4 w 1061"/>
                <a:gd name="T117" fmla="*/ 423 h 1011"/>
                <a:gd name="T118" fmla="*/ 2 w 1061"/>
                <a:gd name="T119" fmla="*/ 473 h 1011"/>
                <a:gd name="T120" fmla="*/ 0 w 1061"/>
                <a:gd name="T121" fmla="*/ 516 h 1011"/>
                <a:gd name="T122" fmla="*/ 158 w 1061"/>
                <a:gd name="T123" fmla="*/ 644 h 1011"/>
                <a:gd name="T124" fmla="*/ 459 w 1061"/>
                <a:gd name="T125" fmla="*/ 884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1" h="1011">
                  <a:moveTo>
                    <a:pt x="459" y="884"/>
                  </a:moveTo>
                  <a:lnTo>
                    <a:pt x="457" y="907"/>
                  </a:lnTo>
                  <a:lnTo>
                    <a:pt x="489" y="938"/>
                  </a:lnTo>
                  <a:lnTo>
                    <a:pt x="520" y="938"/>
                  </a:lnTo>
                  <a:lnTo>
                    <a:pt x="524" y="955"/>
                  </a:lnTo>
                  <a:lnTo>
                    <a:pt x="557" y="961"/>
                  </a:lnTo>
                  <a:lnTo>
                    <a:pt x="566" y="972"/>
                  </a:lnTo>
                  <a:lnTo>
                    <a:pt x="553" y="997"/>
                  </a:lnTo>
                  <a:lnTo>
                    <a:pt x="568" y="1011"/>
                  </a:lnTo>
                  <a:lnTo>
                    <a:pt x="620" y="1009"/>
                  </a:lnTo>
                  <a:lnTo>
                    <a:pt x="620" y="1007"/>
                  </a:lnTo>
                  <a:lnTo>
                    <a:pt x="702" y="1001"/>
                  </a:lnTo>
                  <a:lnTo>
                    <a:pt x="777" y="940"/>
                  </a:lnTo>
                  <a:lnTo>
                    <a:pt x="935" y="836"/>
                  </a:lnTo>
                  <a:lnTo>
                    <a:pt x="1061" y="769"/>
                  </a:lnTo>
                  <a:lnTo>
                    <a:pt x="1044" y="732"/>
                  </a:lnTo>
                  <a:lnTo>
                    <a:pt x="1009" y="707"/>
                  </a:lnTo>
                  <a:lnTo>
                    <a:pt x="961" y="692"/>
                  </a:lnTo>
                  <a:lnTo>
                    <a:pt x="946" y="652"/>
                  </a:lnTo>
                  <a:lnTo>
                    <a:pt x="937" y="619"/>
                  </a:lnTo>
                  <a:lnTo>
                    <a:pt x="958" y="577"/>
                  </a:lnTo>
                  <a:lnTo>
                    <a:pt x="948" y="414"/>
                  </a:lnTo>
                  <a:lnTo>
                    <a:pt x="931" y="393"/>
                  </a:lnTo>
                  <a:lnTo>
                    <a:pt x="931" y="331"/>
                  </a:lnTo>
                  <a:lnTo>
                    <a:pt x="912" y="276"/>
                  </a:lnTo>
                  <a:lnTo>
                    <a:pt x="885" y="260"/>
                  </a:lnTo>
                  <a:lnTo>
                    <a:pt x="873" y="232"/>
                  </a:lnTo>
                  <a:lnTo>
                    <a:pt x="842" y="195"/>
                  </a:lnTo>
                  <a:lnTo>
                    <a:pt x="844" y="168"/>
                  </a:lnTo>
                  <a:lnTo>
                    <a:pt x="887" y="132"/>
                  </a:lnTo>
                  <a:lnTo>
                    <a:pt x="887" y="63"/>
                  </a:lnTo>
                  <a:lnTo>
                    <a:pt x="906" y="17"/>
                  </a:lnTo>
                  <a:lnTo>
                    <a:pt x="879" y="15"/>
                  </a:lnTo>
                  <a:lnTo>
                    <a:pt x="860" y="3"/>
                  </a:lnTo>
                  <a:lnTo>
                    <a:pt x="848" y="13"/>
                  </a:lnTo>
                  <a:lnTo>
                    <a:pt x="819" y="0"/>
                  </a:lnTo>
                  <a:lnTo>
                    <a:pt x="768" y="24"/>
                  </a:lnTo>
                  <a:lnTo>
                    <a:pt x="702" y="7"/>
                  </a:lnTo>
                  <a:lnTo>
                    <a:pt x="643" y="17"/>
                  </a:lnTo>
                  <a:lnTo>
                    <a:pt x="551" y="26"/>
                  </a:lnTo>
                  <a:lnTo>
                    <a:pt x="491" y="55"/>
                  </a:lnTo>
                  <a:lnTo>
                    <a:pt x="443" y="55"/>
                  </a:lnTo>
                  <a:lnTo>
                    <a:pt x="422" y="80"/>
                  </a:lnTo>
                  <a:lnTo>
                    <a:pt x="390" y="90"/>
                  </a:lnTo>
                  <a:lnTo>
                    <a:pt x="403" y="111"/>
                  </a:lnTo>
                  <a:lnTo>
                    <a:pt x="405" y="195"/>
                  </a:lnTo>
                  <a:lnTo>
                    <a:pt x="420" y="234"/>
                  </a:lnTo>
                  <a:lnTo>
                    <a:pt x="395" y="249"/>
                  </a:lnTo>
                  <a:lnTo>
                    <a:pt x="363" y="243"/>
                  </a:lnTo>
                  <a:lnTo>
                    <a:pt x="328" y="249"/>
                  </a:lnTo>
                  <a:lnTo>
                    <a:pt x="324" y="260"/>
                  </a:lnTo>
                  <a:lnTo>
                    <a:pt x="265" y="272"/>
                  </a:lnTo>
                  <a:lnTo>
                    <a:pt x="276" y="305"/>
                  </a:lnTo>
                  <a:lnTo>
                    <a:pt x="169" y="362"/>
                  </a:lnTo>
                  <a:lnTo>
                    <a:pt x="131" y="358"/>
                  </a:lnTo>
                  <a:lnTo>
                    <a:pt x="113" y="372"/>
                  </a:lnTo>
                  <a:lnTo>
                    <a:pt x="83" y="370"/>
                  </a:lnTo>
                  <a:lnTo>
                    <a:pt x="73" y="383"/>
                  </a:lnTo>
                  <a:lnTo>
                    <a:pt x="4" y="423"/>
                  </a:lnTo>
                  <a:lnTo>
                    <a:pt x="2" y="473"/>
                  </a:lnTo>
                  <a:lnTo>
                    <a:pt x="0" y="516"/>
                  </a:lnTo>
                  <a:lnTo>
                    <a:pt x="158" y="644"/>
                  </a:lnTo>
                  <a:lnTo>
                    <a:pt x="459" y="88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63" name="Freeform 116"/>
            <p:cNvSpPr>
              <a:spLocks/>
            </p:cNvSpPr>
            <p:nvPr/>
          </p:nvSpPr>
          <p:spPr bwMode="auto">
            <a:xfrm rot="127247">
              <a:off x="2823" y="1699"/>
              <a:ext cx="63" cy="147"/>
            </a:xfrm>
            <a:custGeom>
              <a:avLst/>
              <a:gdLst>
                <a:gd name="T0" fmla="*/ 98 w 206"/>
                <a:gd name="T1" fmla="*/ 404 h 404"/>
                <a:gd name="T2" fmla="*/ 89 w 206"/>
                <a:gd name="T3" fmla="*/ 395 h 404"/>
                <a:gd name="T4" fmla="*/ 89 w 206"/>
                <a:gd name="T5" fmla="*/ 333 h 404"/>
                <a:gd name="T6" fmla="*/ 70 w 206"/>
                <a:gd name="T7" fmla="*/ 278 h 404"/>
                <a:gd name="T8" fmla="*/ 43 w 206"/>
                <a:gd name="T9" fmla="*/ 262 h 404"/>
                <a:gd name="T10" fmla="*/ 31 w 206"/>
                <a:gd name="T11" fmla="*/ 234 h 404"/>
                <a:gd name="T12" fmla="*/ 0 w 206"/>
                <a:gd name="T13" fmla="*/ 197 h 404"/>
                <a:gd name="T14" fmla="*/ 2 w 206"/>
                <a:gd name="T15" fmla="*/ 170 h 404"/>
                <a:gd name="T16" fmla="*/ 45 w 206"/>
                <a:gd name="T17" fmla="*/ 134 h 404"/>
                <a:gd name="T18" fmla="*/ 45 w 206"/>
                <a:gd name="T19" fmla="*/ 65 h 404"/>
                <a:gd name="T20" fmla="*/ 64 w 206"/>
                <a:gd name="T21" fmla="*/ 21 h 404"/>
                <a:gd name="T22" fmla="*/ 68 w 206"/>
                <a:gd name="T23" fmla="*/ 19 h 404"/>
                <a:gd name="T24" fmla="*/ 98 w 206"/>
                <a:gd name="T25" fmla="*/ 15 h 404"/>
                <a:gd name="T26" fmla="*/ 121 w 206"/>
                <a:gd name="T27" fmla="*/ 0 h 404"/>
                <a:gd name="T28" fmla="*/ 162 w 206"/>
                <a:gd name="T29" fmla="*/ 9 h 404"/>
                <a:gd name="T30" fmla="*/ 165 w 206"/>
                <a:gd name="T31" fmla="*/ 30 h 404"/>
                <a:gd name="T32" fmla="*/ 192 w 206"/>
                <a:gd name="T33" fmla="*/ 15 h 404"/>
                <a:gd name="T34" fmla="*/ 196 w 206"/>
                <a:gd name="T35" fmla="*/ 30 h 404"/>
                <a:gd name="T36" fmla="*/ 175 w 206"/>
                <a:gd name="T37" fmla="*/ 51 h 404"/>
                <a:gd name="T38" fmla="*/ 190 w 206"/>
                <a:gd name="T39" fmla="*/ 97 h 404"/>
                <a:gd name="T40" fmla="*/ 169 w 206"/>
                <a:gd name="T41" fmla="*/ 159 h 404"/>
                <a:gd name="T42" fmla="*/ 137 w 206"/>
                <a:gd name="T43" fmla="*/ 163 h 404"/>
                <a:gd name="T44" fmla="*/ 158 w 206"/>
                <a:gd name="T45" fmla="*/ 203 h 404"/>
                <a:gd name="T46" fmla="*/ 179 w 206"/>
                <a:gd name="T47" fmla="*/ 203 h 404"/>
                <a:gd name="T48" fmla="*/ 206 w 206"/>
                <a:gd name="T49" fmla="*/ 228 h 404"/>
                <a:gd name="T50" fmla="*/ 202 w 206"/>
                <a:gd name="T51" fmla="*/ 261 h 404"/>
                <a:gd name="T52" fmla="*/ 162 w 206"/>
                <a:gd name="T53" fmla="*/ 299 h 404"/>
                <a:gd name="T54" fmla="*/ 144 w 206"/>
                <a:gd name="T55" fmla="*/ 307 h 404"/>
                <a:gd name="T56" fmla="*/ 131 w 206"/>
                <a:gd name="T57" fmla="*/ 360 h 404"/>
                <a:gd name="T58" fmla="*/ 123 w 206"/>
                <a:gd name="T59" fmla="*/ 387 h 404"/>
                <a:gd name="T60" fmla="*/ 98 w 206"/>
                <a:gd name="T61" fmla="*/ 40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6" h="404">
                  <a:moveTo>
                    <a:pt x="98" y="404"/>
                  </a:moveTo>
                  <a:lnTo>
                    <a:pt x="89" y="395"/>
                  </a:lnTo>
                  <a:lnTo>
                    <a:pt x="89" y="333"/>
                  </a:lnTo>
                  <a:lnTo>
                    <a:pt x="70" y="278"/>
                  </a:lnTo>
                  <a:lnTo>
                    <a:pt x="43" y="262"/>
                  </a:lnTo>
                  <a:lnTo>
                    <a:pt x="31" y="234"/>
                  </a:lnTo>
                  <a:lnTo>
                    <a:pt x="0" y="197"/>
                  </a:lnTo>
                  <a:lnTo>
                    <a:pt x="2" y="170"/>
                  </a:lnTo>
                  <a:lnTo>
                    <a:pt x="45" y="134"/>
                  </a:lnTo>
                  <a:lnTo>
                    <a:pt x="45" y="65"/>
                  </a:lnTo>
                  <a:lnTo>
                    <a:pt x="64" y="21"/>
                  </a:lnTo>
                  <a:lnTo>
                    <a:pt x="68" y="19"/>
                  </a:lnTo>
                  <a:lnTo>
                    <a:pt x="98" y="15"/>
                  </a:lnTo>
                  <a:lnTo>
                    <a:pt x="121" y="0"/>
                  </a:lnTo>
                  <a:lnTo>
                    <a:pt x="162" y="9"/>
                  </a:lnTo>
                  <a:lnTo>
                    <a:pt x="165" y="30"/>
                  </a:lnTo>
                  <a:lnTo>
                    <a:pt x="192" y="15"/>
                  </a:lnTo>
                  <a:lnTo>
                    <a:pt x="196" y="30"/>
                  </a:lnTo>
                  <a:lnTo>
                    <a:pt x="175" y="51"/>
                  </a:lnTo>
                  <a:lnTo>
                    <a:pt x="190" y="97"/>
                  </a:lnTo>
                  <a:lnTo>
                    <a:pt x="169" y="159"/>
                  </a:lnTo>
                  <a:lnTo>
                    <a:pt x="137" y="163"/>
                  </a:lnTo>
                  <a:lnTo>
                    <a:pt x="158" y="203"/>
                  </a:lnTo>
                  <a:lnTo>
                    <a:pt x="179" y="203"/>
                  </a:lnTo>
                  <a:lnTo>
                    <a:pt x="206" y="228"/>
                  </a:lnTo>
                  <a:lnTo>
                    <a:pt x="202" y="261"/>
                  </a:lnTo>
                  <a:lnTo>
                    <a:pt x="162" y="299"/>
                  </a:lnTo>
                  <a:lnTo>
                    <a:pt x="144" y="307"/>
                  </a:lnTo>
                  <a:lnTo>
                    <a:pt x="131" y="360"/>
                  </a:lnTo>
                  <a:lnTo>
                    <a:pt x="123" y="387"/>
                  </a:lnTo>
                  <a:lnTo>
                    <a:pt x="98" y="40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64" name="Freeform 117"/>
            <p:cNvSpPr>
              <a:spLocks/>
            </p:cNvSpPr>
            <p:nvPr/>
          </p:nvSpPr>
          <p:spPr bwMode="auto">
            <a:xfrm rot="127247">
              <a:off x="2846" y="1788"/>
              <a:ext cx="247" cy="276"/>
            </a:xfrm>
            <a:custGeom>
              <a:avLst/>
              <a:gdLst>
                <a:gd name="T0" fmla="*/ 124 w 813"/>
                <a:gd name="T1" fmla="*/ 539 h 756"/>
                <a:gd name="T2" fmla="*/ 107 w 813"/>
                <a:gd name="T3" fmla="*/ 504 h 756"/>
                <a:gd name="T4" fmla="*/ 72 w 813"/>
                <a:gd name="T5" fmla="*/ 479 h 756"/>
                <a:gd name="T6" fmla="*/ 24 w 813"/>
                <a:gd name="T7" fmla="*/ 464 h 756"/>
                <a:gd name="T8" fmla="*/ 9 w 813"/>
                <a:gd name="T9" fmla="*/ 424 h 756"/>
                <a:gd name="T10" fmla="*/ 0 w 813"/>
                <a:gd name="T11" fmla="*/ 391 h 756"/>
                <a:gd name="T12" fmla="*/ 21 w 813"/>
                <a:gd name="T13" fmla="*/ 349 h 756"/>
                <a:gd name="T14" fmla="*/ 11 w 813"/>
                <a:gd name="T15" fmla="*/ 186 h 756"/>
                <a:gd name="T16" fmla="*/ 3 w 813"/>
                <a:gd name="T17" fmla="*/ 174 h 756"/>
                <a:gd name="T18" fmla="*/ 28 w 813"/>
                <a:gd name="T19" fmla="*/ 157 h 756"/>
                <a:gd name="T20" fmla="*/ 36 w 813"/>
                <a:gd name="T21" fmla="*/ 130 h 756"/>
                <a:gd name="T22" fmla="*/ 49 w 813"/>
                <a:gd name="T23" fmla="*/ 77 h 756"/>
                <a:gd name="T24" fmla="*/ 67 w 813"/>
                <a:gd name="T25" fmla="*/ 69 h 756"/>
                <a:gd name="T26" fmla="*/ 107 w 813"/>
                <a:gd name="T27" fmla="*/ 31 h 756"/>
                <a:gd name="T28" fmla="*/ 111 w 813"/>
                <a:gd name="T29" fmla="*/ 0 h 756"/>
                <a:gd name="T30" fmla="*/ 145 w 813"/>
                <a:gd name="T31" fmla="*/ 0 h 756"/>
                <a:gd name="T32" fmla="*/ 166 w 813"/>
                <a:gd name="T33" fmla="*/ 17 h 756"/>
                <a:gd name="T34" fmla="*/ 303 w 813"/>
                <a:gd name="T35" fmla="*/ 46 h 756"/>
                <a:gd name="T36" fmla="*/ 326 w 813"/>
                <a:gd name="T37" fmla="*/ 105 h 756"/>
                <a:gd name="T38" fmla="*/ 391 w 813"/>
                <a:gd name="T39" fmla="*/ 111 h 756"/>
                <a:gd name="T40" fmla="*/ 439 w 813"/>
                <a:gd name="T41" fmla="*/ 134 h 756"/>
                <a:gd name="T42" fmla="*/ 539 w 813"/>
                <a:gd name="T43" fmla="*/ 126 h 756"/>
                <a:gd name="T44" fmla="*/ 535 w 813"/>
                <a:gd name="T45" fmla="*/ 69 h 756"/>
                <a:gd name="T46" fmla="*/ 560 w 813"/>
                <a:gd name="T47" fmla="*/ 38 h 756"/>
                <a:gd name="T48" fmla="*/ 590 w 813"/>
                <a:gd name="T49" fmla="*/ 17 h 756"/>
                <a:gd name="T50" fmla="*/ 671 w 813"/>
                <a:gd name="T51" fmla="*/ 21 h 756"/>
                <a:gd name="T52" fmla="*/ 683 w 813"/>
                <a:gd name="T53" fmla="*/ 36 h 756"/>
                <a:gd name="T54" fmla="*/ 788 w 813"/>
                <a:gd name="T55" fmla="*/ 77 h 756"/>
                <a:gd name="T56" fmla="*/ 813 w 813"/>
                <a:gd name="T57" fmla="*/ 727 h 756"/>
                <a:gd name="T58" fmla="*/ 763 w 813"/>
                <a:gd name="T59" fmla="*/ 729 h 756"/>
                <a:gd name="T60" fmla="*/ 763 w 813"/>
                <a:gd name="T61" fmla="*/ 756 h 756"/>
                <a:gd name="T62" fmla="*/ 326 w 813"/>
                <a:gd name="T63" fmla="*/ 535 h 756"/>
                <a:gd name="T64" fmla="*/ 230 w 813"/>
                <a:gd name="T65" fmla="*/ 591 h 756"/>
                <a:gd name="T66" fmla="*/ 189 w 813"/>
                <a:gd name="T67" fmla="*/ 562 h 756"/>
                <a:gd name="T68" fmla="*/ 159 w 813"/>
                <a:gd name="T69" fmla="*/ 552 h 756"/>
                <a:gd name="T70" fmla="*/ 124 w 813"/>
                <a:gd name="T71" fmla="*/ 5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3" h="756">
                  <a:moveTo>
                    <a:pt x="124" y="539"/>
                  </a:moveTo>
                  <a:lnTo>
                    <a:pt x="107" y="504"/>
                  </a:lnTo>
                  <a:lnTo>
                    <a:pt x="72" y="479"/>
                  </a:lnTo>
                  <a:lnTo>
                    <a:pt x="24" y="464"/>
                  </a:lnTo>
                  <a:lnTo>
                    <a:pt x="9" y="424"/>
                  </a:lnTo>
                  <a:lnTo>
                    <a:pt x="0" y="391"/>
                  </a:lnTo>
                  <a:lnTo>
                    <a:pt x="21" y="349"/>
                  </a:lnTo>
                  <a:lnTo>
                    <a:pt x="11" y="186"/>
                  </a:lnTo>
                  <a:lnTo>
                    <a:pt x="3" y="174"/>
                  </a:lnTo>
                  <a:lnTo>
                    <a:pt x="28" y="157"/>
                  </a:lnTo>
                  <a:lnTo>
                    <a:pt x="36" y="130"/>
                  </a:lnTo>
                  <a:lnTo>
                    <a:pt x="49" y="77"/>
                  </a:lnTo>
                  <a:lnTo>
                    <a:pt x="67" y="69"/>
                  </a:lnTo>
                  <a:lnTo>
                    <a:pt x="107" y="31"/>
                  </a:lnTo>
                  <a:lnTo>
                    <a:pt x="111" y="0"/>
                  </a:lnTo>
                  <a:lnTo>
                    <a:pt x="145" y="0"/>
                  </a:lnTo>
                  <a:lnTo>
                    <a:pt x="166" y="17"/>
                  </a:lnTo>
                  <a:lnTo>
                    <a:pt x="303" y="46"/>
                  </a:lnTo>
                  <a:lnTo>
                    <a:pt x="326" y="105"/>
                  </a:lnTo>
                  <a:lnTo>
                    <a:pt x="391" y="111"/>
                  </a:lnTo>
                  <a:lnTo>
                    <a:pt x="439" y="134"/>
                  </a:lnTo>
                  <a:lnTo>
                    <a:pt x="539" y="126"/>
                  </a:lnTo>
                  <a:lnTo>
                    <a:pt x="535" y="69"/>
                  </a:lnTo>
                  <a:lnTo>
                    <a:pt x="560" y="38"/>
                  </a:lnTo>
                  <a:lnTo>
                    <a:pt x="590" y="17"/>
                  </a:lnTo>
                  <a:lnTo>
                    <a:pt x="671" y="21"/>
                  </a:lnTo>
                  <a:lnTo>
                    <a:pt x="683" y="36"/>
                  </a:lnTo>
                  <a:lnTo>
                    <a:pt x="788" y="77"/>
                  </a:lnTo>
                  <a:lnTo>
                    <a:pt x="813" y="727"/>
                  </a:lnTo>
                  <a:lnTo>
                    <a:pt x="763" y="729"/>
                  </a:lnTo>
                  <a:lnTo>
                    <a:pt x="763" y="756"/>
                  </a:lnTo>
                  <a:lnTo>
                    <a:pt x="326" y="535"/>
                  </a:lnTo>
                  <a:lnTo>
                    <a:pt x="230" y="591"/>
                  </a:lnTo>
                  <a:lnTo>
                    <a:pt x="189" y="562"/>
                  </a:lnTo>
                  <a:lnTo>
                    <a:pt x="159" y="552"/>
                  </a:lnTo>
                  <a:lnTo>
                    <a:pt x="124" y="53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65" name="Freeform 118"/>
            <p:cNvSpPr>
              <a:spLocks/>
            </p:cNvSpPr>
            <p:nvPr/>
          </p:nvSpPr>
          <p:spPr bwMode="auto">
            <a:xfrm rot="127247">
              <a:off x="3085" y="1823"/>
              <a:ext cx="182" cy="197"/>
            </a:xfrm>
            <a:custGeom>
              <a:avLst/>
              <a:gdLst>
                <a:gd name="T0" fmla="*/ 0 w 593"/>
                <a:gd name="T1" fmla="*/ 0 h 539"/>
                <a:gd name="T2" fmla="*/ 2 w 593"/>
                <a:gd name="T3" fmla="*/ 2 h 539"/>
                <a:gd name="T4" fmla="*/ 23 w 593"/>
                <a:gd name="T5" fmla="*/ 539 h 539"/>
                <a:gd name="T6" fmla="*/ 466 w 593"/>
                <a:gd name="T7" fmla="*/ 531 h 539"/>
                <a:gd name="T8" fmla="*/ 528 w 593"/>
                <a:gd name="T9" fmla="*/ 516 h 539"/>
                <a:gd name="T10" fmla="*/ 593 w 593"/>
                <a:gd name="T11" fmla="*/ 466 h 539"/>
                <a:gd name="T12" fmla="*/ 582 w 593"/>
                <a:gd name="T13" fmla="*/ 429 h 539"/>
                <a:gd name="T14" fmla="*/ 593 w 593"/>
                <a:gd name="T15" fmla="*/ 406 h 539"/>
                <a:gd name="T16" fmla="*/ 578 w 593"/>
                <a:gd name="T17" fmla="*/ 406 h 539"/>
                <a:gd name="T18" fmla="*/ 480 w 593"/>
                <a:gd name="T19" fmla="*/ 266 h 539"/>
                <a:gd name="T20" fmla="*/ 484 w 593"/>
                <a:gd name="T21" fmla="*/ 253 h 539"/>
                <a:gd name="T22" fmla="*/ 474 w 593"/>
                <a:gd name="T23" fmla="*/ 243 h 539"/>
                <a:gd name="T24" fmla="*/ 470 w 593"/>
                <a:gd name="T25" fmla="*/ 226 h 539"/>
                <a:gd name="T26" fmla="*/ 428 w 593"/>
                <a:gd name="T27" fmla="*/ 167 h 539"/>
                <a:gd name="T28" fmla="*/ 417 w 593"/>
                <a:gd name="T29" fmla="*/ 165 h 539"/>
                <a:gd name="T30" fmla="*/ 386 w 593"/>
                <a:gd name="T31" fmla="*/ 109 h 539"/>
                <a:gd name="T32" fmla="*/ 388 w 593"/>
                <a:gd name="T33" fmla="*/ 96 h 539"/>
                <a:gd name="T34" fmla="*/ 370 w 593"/>
                <a:gd name="T35" fmla="*/ 55 h 539"/>
                <a:gd name="T36" fmla="*/ 378 w 593"/>
                <a:gd name="T37" fmla="*/ 44 h 539"/>
                <a:gd name="T38" fmla="*/ 370 w 593"/>
                <a:gd name="T39" fmla="*/ 26 h 539"/>
                <a:gd name="T40" fmla="*/ 326 w 593"/>
                <a:gd name="T41" fmla="*/ 5 h 539"/>
                <a:gd name="T42" fmla="*/ 257 w 593"/>
                <a:gd name="T43" fmla="*/ 21 h 539"/>
                <a:gd name="T44" fmla="*/ 248 w 593"/>
                <a:gd name="T45" fmla="*/ 34 h 539"/>
                <a:gd name="T46" fmla="*/ 234 w 593"/>
                <a:gd name="T47" fmla="*/ 34 h 539"/>
                <a:gd name="T48" fmla="*/ 221 w 593"/>
                <a:gd name="T49" fmla="*/ 48 h 539"/>
                <a:gd name="T50" fmla="*/ 142 w 593"/>
                <a:gd name="T51" fmla="*/ 34 h 539"/>
                <a:gd name="T52" fmla="*/ 119 w 593"/>
                <a:gd name="T53" fmla="*/ 25 h 539"/>
                <a:gd name="T54" fmla="*/ 31 w 593"/>
                <a:gd name="T55" fmla="*/ 0 h 539"/>
                <a:gd name="T56" fmla="*/ 0 w 593"/>
                <a:gd name="T57" fmla="*/ 0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3" h="539">
                  <a:moveTo>
                    <a:pt x="0" y="0"/>
                  </a:moveTo>
                  <a:lnTo>
                    <a:pt x="2" y="2"/>
                  </a:lnTo>
                  <a:lnTo>
                    <a:pt x="23" y="539"/>
                  </a:lnTo>
                  <a:lnTo>
                    <a:pt x="466" y="531"/>
                  </a:lnTo>
                  <a:lnTo>
                    <a:pt x="528" y="516"/>
                  </a:lnTo>
                  <a:lnTo>
                    <a:pt x="593" y="466"/>
                  </a:lnTo>
                  <a:lnTo>
                    <a:pt x="582" y="429"/>
                  </a:lnTo>
                  <a:lnTo>
                    <a:pt x="593" y="406"/>
                  </a:lnTo>
                  <a:lnTo>
                    <a:pt x="578" y="406"/>
                  </a:lnTo>
                  <a:lnTo>
                    <a:pt x="480" y="266"/>
                  </a:lnTo>
                  <a:lnTo>
                    <a:pt x="484" y="253"/>
                  </a:lnTo>
                  <a:lnTo>
                    <a:pt x="474" y="243"/>
                  </a:lnTo>
                  <a:lnTo>
                    <a:pt x="470" y="226"/>
                  </a:lnTo>
                  <a:lnTo>
                    <a:pt x="428" y="167"/>
                  </a:lnTo>
                  <a:lnTo>
                    <a:pt x="417" y="165"/>
                  </a:lnTo>
                  <a:lnTo>
                    <a:pt x="386" y="109"/>
                  </a:lnTo>
                  <a:lnTo>
                    <a:pt x="388" y="96"/>
                  </a:lnTo>
                  <a:lnTo>
                    <a:pt x="370" y="55"/>
                  </a:lnTo>
                  <a:lnTo>
                    <a:pt x="378" y="44"/>
                  </a:lnTo>
                  <a:lnTo>
                    <a:pt x="370" y="26"/>
                  </a:lnTo>
                  <a:lnTo>
                    <a:pt x="326" y="5"/>
                  </a:lnTo>
                  <a:lnTo>
                    <a:pt x="257" y="21"/>
                  </a:lnTo>
                  <a:lnTo>
                    <a:pt x="248" y="34"/>
                  </a:lnTo>
                  <a:lnTo>
                    <a:pt x="234" y="34"/>
                  </a:lnTo>
                  <a:lnTo>
                    <a:pt x="221" y="48"/>
                  </a:lnTo>
                  <a:lnTo>
                    <a:pt x="142" y="34"/>
                  </a:lnTo>
                  <a:lnTo>
                    <a:pt x="119" y="25"/>
                  </a:lnTo>
                  <a:lnTo>
                    <a:pt x="31" y="0"/>
                  </a:lnTo>
                  <a:lnTo>
                    <a:pt x="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66" name="Freeform 119"/>
            <p:cNvSpPr>
              <a:spLocks/>
            </p:cNvSpPr>
            <p:nvPr/>
          </p:nvSpPr>
          <p:spPr bwMode="auto">
            <a:xfrm rot="127247">
              <a:off x="3038" y="1993"/>
              <a:ext cx="276" cy="414"/>
            </a:xfrm>
            <a:custGeom>
              <a:avLst/>
              <a:gdLst>
                <a:gd name="T0" fmla="*/ 150 w 908"/>
                <a:gd name="T1" fmla="*/ 184 h 1137"/>
                <a:gd name="T2" fmla="*/ 100 w 908"/>
                <a:gd name="T3" fmla="*/ 205 h 1137"/>
                <a:gd name="T4" fmla="*/ 115 w 908"/>
                <a:gd name="T5" fmla="*/ 441 h 1137"/>
                <a:gd name="T6" fmla="*/ 81 w 908"/>
                <a:gd name="T7" fmla="*/ 452 h 1137"/>
                <a:gd name="T8" fmla="*/ 41 w 908"/>
                <a:gd name="T9" fmla="*/ 508 h 1137"/>
                <a:gd name="T10" fmla="*/ 16 w 908"/>
                <a:gd name="T11" fmla="*/ 545 h 1137"/>
                <a:gd name="T12" fmla="*/ 0 w 908"/>
                <a:gd name="T13" fmla="*/ 600 h 1137"/>
                <a:gd name="T14" fmla="*/ 43 w 908"/>
                <a:gd name="T15" fmla="*/ 642 h 1137"/>
                <a:gd name="T16" fmla="*/ 64 w 908"/>
                <a:gd name="T17" fmla="*/ 690 h 1137"/>
                <a:gd name="T18" fmla="*/ 98 w 908"/>
                <a:gd name="T19" fmla="*/ 767 h 1137"/>
                <a:gd name="T20" fmla="*/ 137 w 908"/>
                <a:gd name="T21" fmla="*/ 842 h 1137"/>
                <a:gd name="T22" fmla="*/ 190 w 908"/>
                <a:gd name="T23" fmla="*/ 886 h 1137"/>
                <a:gd name="T24" fmla="*/ 254 w 908"/>
                <a:gd name="T25" fmla="*/ 949 h 1137"/>
                <a:gd name="T26" fmla="*/ 292 w 908"/>
                <a:gd name="T27" fmla="*/ 988 h 1137"/>
                <a:gd name="T28" fmla="*/ 369 w 908"/>
                <a:gd name="T29" fmla="*/ 1084 h 1137"/>
                <a:gd name="T30" fmla="*/ 438 w 908"/>
                <a:gd name="T31" fmla="*/ 1072 h 1137"/>
                <a:gd name="T32" fmla="*/ 513 w 908"/>
                <a:gd name="T33" fmla="*/ 1137 h 1137"/>
                <a:gd name="T34" fmla="*/ 566 w 908"/>
                <a:gd name="T35" fmla="*/ 1120 h 1137"/>
                <a:gd name="T36" fmla="*/ 611 w 908"/>
                <a:gd name="T37" fmla="*/ 1112 h 1137"/>
                <a:gd name="T38" fmla="*/ 706 w 908"/>
                <a:gd name="T39" fmla="*/ 1066 h 1137"/>
                <a:gd name="T40" fmla="*/ 785 w 908"/>
                <a:gd name="T41" fmla="*/ 1049 h 1137"/>
                <a:gd name="T42" fmla="*/ 752 w 908"/>
                <a:gd name="T43" fmla="*/ 1013 h 1137"/>
                <a:gd name="T44" fmla="*/ 685 w 908"/>
                <a:gd name="T45" fmla="*/ 905 h 1137"/>
                <a:gd name="T46" fmla="*/ 635 w 908"/>
                <a:gd name="T47" fmla="*/ 865 h 1137"/>
                <a:gd name="T48" fmla="*/ 691 w 908"/>
                <a:gd name="T49" fmla="*/ 758 h 1137"/>
                <a:gd name="T50" fmla="*/ 735 w 908"/>
                <a:gd name="T51" fmla="*/ 713 h 1137"/>
                <a:gd name="T52" fmla="*/ 772 w 908"/>
                <a:gd name="T53" fmla="*/ 606 h 1137"/>
                <a:gd name="T54" fmla="*/ 808 w 908"/>
                <a:gd name="T55" fmla="*/ 516 h 1137"/>
                <a:gd name="T56" fmla="*/ 825 w 908"/>
                <a:gd name="T57" fmla="*/ 380 h 1137"/>
                <a:gd name="T58" fmla="*/ 847 w 908"/>
                <a:gd name="T59" fmla="*/ 339 h 1137"/>
                <a:gd name="T60" fmla="*/ 883 w 908"/>
                <a:gd name="T61" fmla="*/ 316 h 1137"/>
                <a:gd name="T62" fmla="*/ 856 w 908"/>
                <a:gd name="T63" fmla="*/ 266 h 1137"/>
                <a:gd name="T64" fmla="*/ 820 w 908"/>
                <a:gd name="T65" fmla="*/ 172 h 1137"/>
                <a:gd name="T66" fmla="*/ 791 w 908"/>
                <a:gd name="T67" fmla="*/ 65 h 1137"/>
                <a:gd name="T68" fmla="*/ 739 w 908"/>
                <a:gd name="T69" fmla="*/ 21 h 1137"/>
                <a:gd name="T70" fmla="*/ 651 w 908"/>
                <a:gd name="T71" fmla="*/ 48 h 1137"/>
                <a:gd name="T72" fmla="*/ 146 w 908"/>
                <a:gd name="T73" fmla="*/ 71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8" h="1137">
                  <a:moveTo>
                    <a:pt x="144" y="59"/>
                  </a:moveTo>
                  <a:lnTo>
                    <a:pt x="150" y="184"/>
                  </a:lnTo>
                  <a:lnTo>
                    <a:pt x="100" y="186"/>
                  </a:lnTo>
                  <a:lnTo>
                    <a:pt x="100" y="205"/>
                  </a:lnTo>
                  <a:lnTo>
                    <a:pt x="102" y="209"/>
                  </a:lnTo>
                  <a:lnTo>
                    <a:pt x="115" y="441"/>
                  </a:lnTo>
                  <a:lnTo>
                    <a:pt x="92" y="435"/>
                  </a:lnTo>
                  <a:lnTo>
                    <a:pt x="81" y="452"/>
                  </a:lnTo>
                  <a:lnTo>
                    <a:pt x="62" y="443"/>
                  </a:lnTo>
                  <a:lnTo>
                    <a:pt x="41" y="508"/>
                  </a:lnTo>
                  <a:lnTo>
                    <a:pt x="50" y="525"/>
                  </a:lnTo>
                  <a:lnTo>
                    <a:pt x="16" y="545"/>
                  </a:lnTo>
                  <a:lnTo>
                    <a:pt x="20" y="573"/>
                  </a:lnTo>
                  <a:lnTo>
                    <a:pt x="0" y="600"/>
                  </a:lnTo>
                  <a:lnTo>
                    <a:pt x="25" y="598"/>
                  </a:lnTo>
                  <a:lnTo>
                    <a:pt x="43" y="642"/>
                  </a:lnTo>
                  <a:lnTo>
                    <a:pt x="39" y="673"/>
                  </a:lnTo>
                  <a:lnTo>
                    <a:pt x="64" y="690"/>
                  </a:lnTo>
                  <a:lnTo>
                    <a:pt x="56" y="715"/>
                  </a:lnTo>
                  <a:lnTo>
                    <a:pt x="98" y="767"/>
                  </a:lnTo>
                  <a:lnTo>
                    <a:pt x="102" y="832"/>
                  </a:lnTo>
                  <a:lnTo>
                    <a:pt x="137" y="842"/>
                  </a:lnTo>
                  <a:lnTo>
                    <a:pt x="139" y="861"/>
                  </a:lnTo>
                  <a:lnTo>
                    <a:pt x="190" y="886"/>
                  </a:lnTo>
                  <a:lnTo>
                    <a:pt x="200" y="913"/>
                  </a:lnTo>
                  <a:lnTo>
                    <a:pt x="254" y="949"/>
                  </a:lnTo>
                  <a:lnTo>
                    <a:pt x="250" y="967"/>
                  </a:lnTo>
                  <a:lnTo>
                    <a:pt x="292" y="988"/>
                  </a:lnTo>
                  <a:lnTo>
                    <a:pt x="311" y="1043"/>
                  </a:lnTo>
                  <a:lnTo>
                    <a:pt x="369" y="1084"/>
                  </a:lnTo>
                  <a:lnTo>
                    <a:pt x="415" y="1084"/>
                  </a:lnTo>
                  <a:lnTo>
                    <a:pt x="438" y="1072"/>
                  </a:lnTo>
                  <a:lnTo>
                    <a:pt x="470" y="1097"/>
                  </a:lnTo>
                  <a:lnTo>
                    <a:pt x="513" y="1137"/>
                  </a:lnTo>
                  <a:lnTo>
                    <a:pt x="526" y="1120"/>
                  </a:lnTo>
                  <a:lnTo>
                    <a:pt x="566" y="1120"/>
                  </a:lnTo>
                  <a:lnTo>
                    <a:pt x="582" y="1137"/>
                  </a:lnTo>
                  <a:lnTo>
                    <a:pt x="611" y="1112"/>
                  </a:lnTo>
                  <a:lnTo>
                    <a:pt x="670" y="1116"/>
                  </a:lnTo>
                  <a:lnTo>
                    <a:pt x="706" y="1066"/>
                  </a:lnTo>
                  <a:lnTo>
                    <a:pt x="802" y="1063"/>
                  </a:lnTo>
                  <a:lnTo>
                    <a:pt x="785" y="1049"/>
                  </a:lnTo>
                  <a:lnTo>
                    <a:pt x="793" y="1022"/>
                  </a:lnTo>
                  <a:lnTo>
                    <a:pt x="752" y="1013"/>
                  </a:lnTo>
                  <a:lnTo>
                    <a:pt x="726" y="947"/>
                  </a:lnTo>
                  <a:lnTo>
                    <a:pt x="685" y="905"/>
                  </a:lnTo>
                  <a:lnTo>
                    <a:pt x="641" y="890"/>
                  </a:lnTo>
                  <a:lnTo>
                    <a:pt x="635" y="865"/>
                  </a:lnTo>
                  <a:lnTo>
                    <a:pt x="689" y="832"/>
                  </a:lnTo>
                  <a:lnTo>
                    <a:pt x="691" y="758"/>
                  </a:lnTo>
                  <a:lnTo>
                    <a:pt x="706" y="708"/>
                  </a:lnTo>
                  <a:lnTo>
                    <a:pt x="735" y="713"/>
                  </a:lnTo>
                  <a:lnTo>
                    <a:pt x="739" y="654"/>
                  </a:lnTo>
                  <a:lnTo>
                    <a:pt x="772" y="606"/>
                  </a:lnTo>
                  <a:lnTo>
                    <a:pt x="802" y="600"/>
                  </a:lnTo>
                  <a:lnTo>
                    <a:pt x="808" y="516"/>
                  </a:lnTo>
                  <a:lnTo>
                    <a:pt x="804" y="454"/>
                  </a:lnTo>
                  <a:lnTo>
                    <a:pt x="825" y="380"/>
                  </a:lnTo>
                  <a:lnTo>
                    <a:pt x="818" y="353"/>
                  </a:lnTo>
                  <a:lnTo>
                    <a:pt x="847" y="339"/>
                  </a:lnTo>
                  <a:lnTo>
                    <a:pt x="858" y="316"/>
                  </a:lnTo>
                  <a:lnTo>
                    <a:pt x="883" y="316"/>
                  </a:lnTo>
                  <a:lnTo>
                    <a:pt x="908" y="280"/>
                  </a:lnTo>
                  <a:lnTo>
                    <a:pt x="856" y="266"/>
                  </a:lnTo>
                  <a:lnTo>
                    <a:pt x="825" y="230"/>
                  </a:lnTo>
                  <a:lnTo>
                    <a:pt x="820" y="172"/>
                  </a:lnTo>
                  <a:lnTo>
                    <a:pt x="812" y="161"/>
                  </a:lnTo>
                  <a:lnTo>
                    <a:pt x="791" y="65"/>
                  </a:lnTo>
                  <a:lnTo>
                    <a:pt x="764" y="32"/>
                  </a:lnTo>
                  <a:lnTo>
                    <a:pt x="739" y="21"/>
                  </a:lnTo>
                  <a:lnTo>
                    <a:pt x="714" y="0"/>
                  </a:lnTo>
                  <a:lnTo>
                    <a:pt x="651" y="48"/>
                  </a:lnTo>
                  <a:lnTo>
                    <a:pt x="589" y="63"/>
                  </a:lnTo>
                  <a:lnTo>
                    <a:pt x="146" y="71"/>
                  </a:lnTo>
                  <a:lnTo>
                    <a:pt x="144" y="5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67" name="Freeform 120"/>
            <p:cNvSpPr>
              <a:spLocks/>
            </p:cNvSpPr>
            <p:nvPr/>
          </p:nvSpPr>
          <p:spPr bwMode="auto">
            <a:xfrm rot="127247">
              <a:off x="3230" y="2102"/>
              <a:ext cx="248" cy="305"/>
            </a:xfrm>
            <a:custGeom>
              <a:avLst/>
              <a:gdLst>
                <a:gd name="T0" fmla="*/ 164 w 816"/>
                <a:gd name="T1" fmla="*/ 782 h 838"/>
                <a:gd name="T2" fmla="*/ 165 w 816"/>
                <a:gd name="T3" fmla="*/ 782 h 838"/>
                <a:gd name="T4" fmla="*/ 150 w 816"/>
                <a:gd name="T5" fmla="*/ 769 h 838"/>
                <a:gd name="T6" fmla="*/ 158 w 816"/>
                <a:gd name="T7" fmla="*/ 740 h 838"/>
                <a:gd name="T8" fmla="*/ 116 w 816"/>
                <a:gd name="T9" fmla="*/ 733 h 838"/>
                <a:gd name="T10" fmla="*/ 89 w 816"/>
                <a:gd name="T11" fmla="*/ 665 h 838"/>
                <a:gd name="T12" fmla="*/ 50 w 816"/>
                <a:gd name="T13" fmla="*/ 625 h 838"/>
                <a:gd name="T14" fmla="*/ 4 w 816"/>
                <a:gd name="T15" fmla="*/ 610 h 838"/>
                <a:gd name="T16" fmla="*/ 0 w 816"/>
                <a:gd name="T17" fmla="*/ 585 h 838"/>
                <a:gd name="T18" fmla="*/ 52 w 816"/>
                <a:gd name="T19" fmla="*/ 552 h 838"/>
                <a:gd name="T20" fmla="*/ 54 w 816"/>
                <a:gd name="T21" fmla="*/ 477 h 838"/>
                <a:gd name="T22" fmla="*/ 71 w 816"/>
                <a:gd name="T23" fmla="*/ 428 h 838"/>
                <a:gd name="T24" fmla="*/ 100 w 816"/>
                <a:gd name="T25" fmla="*/ 431 h 838"/>
                <a:gd name="T26" fmla="*/ 102 w 816"/>
                <a:gd name="T27" fmla="*/ 372 h 838"/>
                <a:gd name="T28" fmla="*/ 137 w 816"/>
                <a:gd name="T29" fmla="*/ 324 h 838"/>
                <a:gd name="T30" fmla="*/ 165 w 816"/>
                <a:gd name="T31" fmla="*/ 320 h 838"/>
                <a:gd name="T32" fmla="*/ 173 w 816"/>
                <a:gd name="T33" fmla="*/ 236 h 838"/>
                <a:gd name="T34" fmla="*/ 169 w 816"/>
                <a:gd name="T35" fmla="*/ 174 h 838"/>
                <a:gd name="T36" fmla="*/ 188 w 816"/>
                <a:gd name="T37" fmla="*/ 100 h 838"/>
                <a:gd name="T38" fmla="*/ 183 w 816"/>
                <a:gd name="T39" fmla="*/ 73 h 838"/>
                <a:gd name="T40" fmla="*/ 212 w 816"/>
                <a:gd name="T41" fmla="*/ 57 h 838"/>
                <a:gd name="T42" fmla="*/ 223 w 816"/>
                <a:gd name="T43" fmla="*/ 36 h 838"/>
                <a:gd name="T44" fmla="*/ 248 w 816"/>
                <a:gd name="T45" fmla="*/ 36 h 838"/>
                <a:gd name="T46" fmla="*/ 273 w 816"/>
                <a:gd name="T47" fmla="*/ 0 h 838"/>
                <a:gd name="T48" fmla="*/ 300 w 816"/>
                <a:gd name="T49" fmla="*/ 75 h 838"/>
                <a:gd name="T50" fmla="*/ 307 w 816"/>
                <a:gd name="T51" fmla="*/ 119 h 838"/>
                <a:gd name="T52" fmla="*/ 332 w 816"/>
                <a:gd name="T53" fmla="*/ 149 h 838"/>
                <a:gd name="T54" fmla="*/ 348 w 816"/>
                <a:gd name="T55" fmla="*/ 136 h 838"/>
                <a:gd name="T56" fmla="*/ 375 w 816"/>
                <a:gd name="T57" fmla="*/ 172 h 838"/>
                <a:gd name="T58" fmla="*/ 436 w 816"/>
                <a:gd name="T59" fmla="*/ 207 h 838"/>
                <a:gd name="T60" fmla="*/ 446 w 816"/>
                <a:gd name="T61" fmla="*/ 222 h 838"/>
                <a:gd name="T62" fmla="*/ 467 w 816"/>
                <a:gd name="T63" fmla="*/ 232 h 838"/>
                <a:gd name="T64" fmla="*/ 520 w 816"/>
                <a:gd name="T65" fmla="*/ 295 h 838"/>
                <a:gd name="T66" fmla="*/ 497 w 816"/>
                <a:gd name="T67" fmla="*/ 311 h 838"/>
                <a:gd name="T68" fmla="*/ 474 w 816"/>
                <a:gd name="T69" fmla="*/ 362 h 838"/>
                <a:gd name="T70" fmla="*/ 469 w 816"/>
                <a:gd name="T71" fmla="*/ 387 h 838"/>
                <a:gd name="T72" fmla="*/ 507 w 816"/>
                <a:gd name="T73" fmla="*/ 397 h 838"/>
                <a:gd name="T74" fmla="*/ 532 w 816"/>
                <a:gd name="T75" fmla="*/ 395 h 838"/>
                <a:gd name="T76" fmla="*/ 528 w 816"/>
                <a:gd name="T77" fmla="*/ 408 h 838"/>
                <a:gd name="T78" fmla="*/ 532 w 816"/>
                <a:gd name="T79" fmla="*/ 428 h 838"/>
                <a:gd name="T80" fmla="*/ 572 w 816"/>
                <a:gd name="T81" fmla="*/ 491 h 838"/>
                <a:gd name="T82" fmla="*/ 584 w 816"/>
                <a:gd name="T83" fmla="*/ 491 h 838"/>
                <a:gd name="T84" fmla="*/ 593 w 816"/>
                <a:gd name="T85" fmla="*/ 518 h 838"/>
                <a:gd name="T86" fmla="*/ 666 w 816"/>
                <a:gd name="T87" fmla="*/ 527 h 838"/>
                <a:gd name="T88" fmla="*/ 731 w 816"/>
                <a:gd name="T89" fmla="*/ 550 h 838"/>
                <a:gd name="T90" fmla="*/ 781 w 816"/>
                <a:gd name="T91" fmla="*/ 558 h 838"/>
                <a:gd name="T92" fmla="*/ 816 w 816"/>
                <a:gd name="T93" fmla="*/ 556 h 838"/>
                <a:gd name="T94" fmla="*/ 670 w 816"/>
                <a:gd name="T95" fmla="*/ 756 h 838"/>
                <a:gd name="T96" fmla="*/ 614 w 816"/>
                <a:gd name="T97" fmla="*/ 752 h 838"/>
                <a:gd name="T98" fmla="*/ 545 w 816"/>
                <a:gd name="T99" fmla="*/ 792 h 838"/>
                <a:gd name="T100" fmla="*/ 509 w 816"/>
                <a:gd name="T101" fmla="*/ 794 h 838"/>
                <a:gd name="T102" fmla="*/ 497 w 816"/>
                <a:gd name="T103" fmla="*/ 807 h 838"/>
                <a:gd name="T104" fmla="*/ 478 w 816"/>
                <a:gd name="T105" fmla="*/ 807 h 838"/>
                <a:gd name="T106" fmla="*/ 457 w 816"/>
                <a:gd name="T107" fmla="*/ 813 h 838"/>
                <a:gd name="T108" fmla="*/ 434 w 816"/>
                <a:gd name="T109" fmla="*/ 802 h 838"/>
                <a:gd name="T110" fmla="*/ 398 w 816"/>
                <a:gd name="T111" fmla="*/ 813 h 838"/>
                <a:gd name="T112" fmla="*/ 367 w 816"/>
                <a:gd name="T113" fmla="*/ 838 h 838"/>
                <a:gd name="T114" fmla="*/ 277 w 816"/>
                <a:gd name="T115" fmla="*/ 829 h 838"/>
                <a:gd name="T116" fmla="*/ 231 w 816"/>
                <a:gd name="T117" fmla="*/ 798 h 838"/>
                <a:gd name="T118" fmla="*/ 213 w 816"/>
                <a:gd name="T119" fmla="*/ 788 h 838"/>
                <a:gd name="T120" fmla="*/ 196 w 816"/>
                <a:gd name="T121" fmla="*/ 794 h 838"/>
                <a:gd name="T122" fmla="*/ 164 w 816"/>
                <a:gd name="T123" fmla="*/ 782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6" h="838">
                  <a:moveTo>
                    <a:pt x="164" y="782"/>
                  </a:moveTo>
                  <a:lnTo>
                    <a:pt x="165" y="782"/>
                  </a:lnTo>
                  <a:lnTo>
                    <a:pt x="150" y="769"/>
                  </a:lnTo>
                  <a:lnTo>
                    <a:pt x="158" y="740"/>
                  </a:lnTo>
                  <a:lnTo>
                    <a:pt x="116" y="733"/>
                  </a:lnTo>
                  <a:lnTo>
                    <a:pt x="89" y="665"/>
                  </a:lnTo>
                  <a:lnTo>
                    <a:pt x="50" y="625"/>
                  </a:lnTo>
                  <a:lnTo>
                    <a:pt x="4" y="610"/>
                  </a:lnTo>
                  <a:lnTo>
                    <a:pt x="0" y="585"/>
                  </a:lnTo>
                  <a:lnTo>
                    <a:pt x="52" y="552"/>
                  </a:lnTo>
                  <a:lnTo>
                    <a:pt x="54" y="477"/>
                  </a:lnTo>
                  <a:lnTo>
                    <a:pt x="71" y="428"/>
                  </a:lnTo>
                  <a:lnTo>
                    <a:pt x="100" y="431"/>
                  </a:lnTo>
                  <a:lnTo>
                    <a:pt x="102" y="372"/>
                  </a:lnTo>
                  <a:lnTo>
                    <a:pt x="137" y="324"/>
                  </a:lnTo>
                  <a:lnTo>
                    <a:pt x="165" y="320"/>
                  </a:lnTo>
                  <a:lnTo>
                    <a:pt x="173" y="236"/>
                  </a:lnTo>
                  <a:lnTo>
                    <a:pt x="169" y="174"/>
                  </a:lnTo>
                  <a:lnTo>
                    <a:pt x="188" y="100"/>
                  </a:lnTo>
                  <a:lnTo>
                    <a:pt x="183" y="73"/>
                  </a:lnTo>
                  <a:lnTo>
                    <a:pt x="212" y="57"/>
                  </a:lnTo>
                  <a:lnTo>
                    <a:pt x="223" y="36"/>
                  </a:lnTo>
                  <a:lnTo>
                    <a:pt x="248" y="36"/>
                  </a:lnTo>
                  <a:lnTo>
                    <a:pt x="273" y="0"/>
                  </a:lnTo>
                  <a:lnTo>
                    <a:pt x="300" y="75"/>
                  </a:lnTo>
                  <a:lnTo>
                    <a:pt x="307" y="119"/>
                  </a:lnTo>
                  <a:lnTo>
                    <a:pt x="332" y="149"/>
                  </a:lnTo>
                  <a:lnTo>
                    <a:pt x="348" y="136"/>
                  </a:lnTo>
                  <a:lnTo>
                    <a:pt x="375" y="172"/>
                  </a:lnTo>
                  <a:lnTo>
                    <a:pt x="436" y="207"/>
                  </a:lnTo>
                  <a:lnTo>
                    <a:pt x="446" y="222"/>
                  </a:lnTo>
                  <a:lnTo>
                    <a:pt x="467" y="232"/>
                  </a:lnTo>
                  <a:lnTo>
                    <a:pt x="520" y="295"/>
                  </a:lnTo>
                  <a:lnTo>
                    <a:pt x="497" y="311"/>
                  </a:lnTo>
                  <a:lnTo>
                    <a:pt x="474" y="362"/>
                  </a:lnTo>
                  <a:lnTo>
                    <a:pt x="469" y="387"/>
                  </a:lnTo>
                  <a:lnTo>
                    <a:pt x="507" y="397"/>
                  </a:lnTo>
                  <a:lnTo>
                    <a:pt x="532" y="395"/>
                  </a:lnTo>
                  <a:lnTo>
                    <a:pt x="528" y="408"/>
                  </a:lnTo>
                  <a:lnTo>
                    <a:pt x="532" y="428"/>
                  </a:lnTo>
                  <a:lnTo>
                    <a:pt x="572" y="491"/>
                  </a:lnTo>
                  <a:lnTo>
                    <a:pt x="584" y="491"/>
                  </a:lnTo>
                  <a:lnTo>
                    <a:pt x="593" y="518"/>
                  </a:lnTo>
                  <a:lnTo>
                    <a:pt x="666" y="527"/>
                  </a:lnTo>
                  <a:lnTo>
                    <a:pt x="731" y="550"/>
                  </a:lnTo>
                  <a:lnTo>
                    <a:pt x="781" y="558"/>
                  </a:lnTo>
                  <a:lnTo>
                    <a:pt x="816" y="556"/>
                  </a:lnTo>
                  <a:lnTo>
                    <a:pt x="670" y="756"/>
                  </a:lnTo>
                  <a:lnTo>
                    <a:pt x="614" y="752"/>
                  </a:lnTo>
                  <a:lnTo>
                    <a:pt x="545" y="792"/>
                  </a:lnTo>
                  <a:lnTo>
                    <a:pt x="509" y="794"/>
                  </a:lnTo>
                  <a:lnTo>
                    <a:pt x="497" y="807"/>
                  </a:lnTo>
                  <a:lnTo>
                    <a:pt x="478" y="807"/>
                  </a:lnTo>
                  <a:lnTo>
                    <a:pt x="457" y="813"/>
                  </a:lnTo>
                  <a:lnTo>
                    <a:pt x="434" y="802"/>
                  </a:lnTo>
                  <a:lnTo>
                    <a:pt x="398" y="813"/>
                  </a:lnTo>
                  <a:lnTo>
                    <a:pt x="367" y="838"/>
                  </a:lnTo>
                  <a:lnTo>
                    <a:pt x="277" y="829"/>
                  </a:lnTo>
                  <a:lnTo>
                    <a:pt x="231" y="798"/>
                  </a:lnTo>
                  <a:lnTo>
                    <a:pt x="213" y="788"/>
                  </a:lnTo>
                  <a:lnTo>
                    <a:pt x="196" y="794"/>
                  </a:lnTo>
                  <a:lnTo>
                    <a:pt x="164" y="78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68" name="Freeform 121"/>
            <p:cNvSpPr>
              <a:spLocks/>
            </p:cNvSpPr>
            <p:nvPr/>
          </p:nvSpPr>
          <p:spPr bwMode="auto">
            <a:xfrm rot="127247">
              <a:off x="3363" y="2206"/>
              <a:ext cx="194" cy="314"/>
            </a:xfrm>
            <a:custGeom>
              <a:avLst/>
              <a:gdLst>
                <a:gd name="T0" fmla="*/ 79 w 637"/>
                <a:gd name="T1" fmla="*/ 123 h 863"/>
                <a:gd name="T2" fmla="*/ 77 w 637"/>
                <a:gd name="T3" fmla="*/ 136 h 863"/>
                <a:gd name="T4" fmla="*/ 79 w 637"/>
                <a:gd name="T5" fmla="*/ 156 h 863"/>
                <a:gd name="T6" fmla="*/ 119 w 637"/>
                <a:gd name="T7" fmla="*/ 219 h 863"/>
                <a:gd name="T8" fmla="*/ 131 w 637"/>
                <a:gd name="T9" fmla="*/ 217 h 863"/>
                <a:gd name="T10" fmla="*/ 140 w 637"/>
                <a:gd name="T11" fmla="*/ 244 h 863"/>
                <a:gd name="T12" fmla="*/ 213 w 637"/>
                <a:gd name="T13" fmla="*/ 255 h 863"/>
                <a:gd name="T14" fmla="*/ 280 w 637"/>
                <a:gd name="T15" fmla="*/ 278 h 863"/>
                <a:gd name="T16" fmla="*/ 330 w 637"/>
                <a:gd name="T17" fmla="*/ 284 h 863"/>
                <a:gd name="T18" fmla="*/ 365 w 637"/>
                <a:gd name="T19" fmla="*/ 282 h 863"/>
                <a:gd name="T20" fmla="*/ 219 w 637"/>
                <a:gd name="T21" fmla="*/ 482 h 863"/>
                <a:gd name="T22" fmla="*/ 161 w 637"/>
                <a:gd name="T23" fmla="*/ 480 h 863"/>
                <a:gd name="T24" fmla="*/ 94 w 637"/>
                <a:gd name="T25" fmla="*/ 518 h 863"/>
                <a:gd name="T26" fmla="*/ 56 w 637"/>
                <a:gd name="T27" fmla="*/ 522 h 863"/>
                <a:gd name="T28" fmla="*/ 46 w 637"/>
                <a:gd name="T29" fmla="*/ 535 h 863"/>
                <a:gd name="T30" fmla="*/ 44 w 637"/>
                <a:gd name="T31" fmla="*/ 535 h 863"/>
                <a:gd name="T32" fmla="*/ 44 w 637"/>
                <a:gd name="T33" fmla="*/ 537 h 863"/>
                <a:gd name="T34" fmla="*/ 0 w 637"/>
                <a:gd name="T35" fmla="*/ 604 h 863"/>
                <a:gd name="T36" fmla="*/ 0 w 637"/>
                <a:gd name="T37" fmla="*/ 812 h 863"/>
                <a:gd name="T38" fmla="*/ 39 w 637"/>
                <a:gd name="T39" fmla="*/ 863 h 863"/>
                <a:gd name="T40" fmla="*/ 56 w 637"/>
                <a:gd name="T41" fmla="*/ 842 h 863"/>
                <a:gd name="T42" fmla="*/ 73 w 637"/>
                <a:gd name="T43" fmla="*/ 819 h 863"/>
                <a:gd name="T44" fmla="*/ 64 w 637"/>
                <a:gd name="T45" fmla="*/ 802 h 863"/>
                <a:gd name="T46" fmla="*/ 98 w 637"/>
                <a:gd name="T47" fmla="*/ 796 h 863"/>
                <a:gd name="T48" fmla="*/ 136 w 637"/>
                <a:gd name="T49" fmla="*/ 752 h 863"/>
                <a:gd name="T50" fmla="*/ 156 w 637"/>
                <a:gd name="T51" fmla="*/ 741 h 863"/>
                <a:gd name="T52" fmla="*/ 183 w 637"/>
                <a:gd name="T53" fmla="*/ 714 h 863"/>
                <a:gd name="T54" fmla="*/ 254 w 637"/>
                <a:gd name="T55" fmla="*/ 616 h 863"/>
                <a:gd name="T56" fmla="*/ 271 w 637"/>
                <a:gd name="T57" fmla="*/ 606 h 863"/>
                <a:gd name="T58" fmla="*/ 290 w 637"/>
                <a:gd name="T59" fmla="*/ 583 h 863"/>
                <a:gd name="T60" fmla="*/ 317 w 637"/>
                <a:gd name="T61" fmla="*/ 547 h 863"/>
                <a:gd name="T62" fmla="*/ 396 w 637"/>
                <a:gd name="T63" fmla="*/ 451 h 863"/>
                <a:gd name="T64" fmla="*/ 417 w 637"/>
                <a:gd name="T65" fmla="*/ 445 h 863"/>
                <a:gd name="T66" fmla="*/ 428 w 637"/>
                <a:gd name="T67" fmla="*/ 434 h 863"/>
                <a:gd name="T68" fmla="*/ 424 w 637"/>
                <a:gd name="T69" fmla="*/ 418 h 863"/>
                <a:gd name="T70" fmla="*/ 447 w 637"/>
                <a:gd name="T71" fmla="*/ 376 h 863"/>
                <a:gd name="T72" fmla="*/ 472 w 637"/>
                <a:gd name="T73" fmla="*/ 324 h 863"/>
                <a:gd name="T74" fmla="*/ 472 w 637"/>
                <a:gd name="T75" fmla="*/ 309 h 863"/>
                <a:gd name="T76" fmla="*/ 484 w 637"/>
                <a:gd name="T77" fmla="*/ 294 h 863"/>
                <a:gd name="T78" fmla="*/ 528 w 637"/>
                <a:gd name="T79" fmla="*/ 196 h 863"/>
                <a:gd name="T80" fmla="*/ 578 w 637"/>
                <a:gd name="T81" fmla="*/ 163 h 863"/>
                <a:gd name="T82" fmla="*/ 612 w 637"/>
                <a:gd name="T83" fmla="*/ 75 h 863"/>
                <a:gd name="T84" fmla="*/ 637 w 637"/>
                <a:gd name="T85" fmla="*/ 65 h 863"/>
                <a:gd name="T86" fmla="*/ 603 w 637"/>
                <a:gd name="T87" fmla="*/ 44 h 863"/>
                <a:gd name="T88" fmla="*/ 593 w 637"/>
                <a:gd name="T89" fmla="*/ 0 h 863"/>
                <a:gd name="T90" fmla="*/ 547 w 637"/>
                <a:gd name="T91" fmla="*/ 10 h 863"/>
                <a:gd name="T92" fmla="*/ 528 w 637"/>
                <a:gd name="T93" fmla="*/ 40 h 863"/>
                <a:gd name="T94" fmla="*/ 507 w 637"/>
                <a:gd name="T95" fmla="*/ 39 h 863"/>
                <a:gd name="T96" fmla="*/ 476 w 637"/>
                <a:gd name="T97" fmla="*/ 75 h 863"/>
                <a:gd name="T98" fmla="*/ 455 w 637"/>
                <a:gd name="T99" fmla="*/ 85 h 863"/>
                <a:gd name="T100" fmla="*/ 403 w 637"/>
                <a:gd name="T101" fmla="*/ 75 h 863"/>
                <a:gd name="T102" fmla="*/ 348 w 637"/>
                <a:gd name="T103" fmla="*/ 104 h 863"/>
                <a:gd name="T104" fmla="*/ 307 w 637"/>
                <a:gd name="T105" fmla="*/ 96 h 863"/>
                <a:gd name="T106" fmla="*/ 252 w 637"/>
                <a:gd name="T107" fmla="*/ 108 h 863"/>
                <a:gd name="T108" fmla="*/ 215 w 637"/>
                <a:gd name="T109" fmla="*/ 142 h 863"/>
                <a:gd name="T110" fmla="*/ 152 w 637"/>
                <a:gd name="T111" fmla="*/ 150 h 863"/>
                <a:gd name="T112" fmla="*/ 125 w 637"/>
                <a:gd name="T113" fmla="*/ 138 h 863"/>
                <a:gd name="T114" fmla="*/ 98 w 637"/>
                <a:gd name="T115" fmla="*/ 96 h 863"/>
                <a:gd name="T116" fmla="*/ 81 w 637"/>
                <a:gd name="T117" fmla="*/ 121 h 863"/>
                <a:gd name="T118" fmla="*/ 81 w 637"/>
                <a:gd name="T119" fmla="*/ 125 h 863"/>
                <a:gd name="T120" fmla="*/ 79 w 637"/>
                <a:gd name="T121" fmla="*/ 1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7" h="863">
                  <a:moveTo>
                    <a:pt x="79" y="123"/>
                  </a:moveTo>
                  <a:lnTo>
                    <a:pt x="77" y="136"/>
                  </a:lnTo>
                  <a:lnTo>
                    <a:pt x="79" y="156"/>
                  </a:lnTo>
                  <a:lnTo>
                    <a:pt x="119" y="219"/>
                  </a:lnTo>
                  <a:lnTo>
                    <a:pt x="131" y="217"/>
                  </a:lnTo>
                  <a:lnTo>
                    <a:pt x="140" y="244"/>
                  </a:lnTo>
                  <a:lnTo>
                    <a:pt x="213" y="255"/>
                  </a:lnTo>
                  <a:lnTo>
                    <a:pt x="280" y="278"/>
                  </a:lnTo>
                  <a:lnTo>
                    <a:pt x="330" y="284"/>
                  </a:lnTo>
                  <a:lnTo>
                    <a:pt x="365" y="282"/>
                  </a:lnTo>
                  <a:lnTo>
                    <a:pt x="219" y="482"/>
                  </a:lnTo>
                  <a:lnTo>
                    <a:pt x="161" y="480"/>
                  </a:lnTo>
                  <a:lnTo>
                    <a:pt x="94" y="518"/>
                  </a:lnTo>
                  <a:lnTo>
                    <a:pt x="56" y="522"/>
                  </a:lnTo>
                  <a:lnTo>
                    <a:pt x="46" y="535"/>
                  </a:lnTo>
                  <a:lnTo>
                    <a:pt x="44" y="535"/>
                  </a:lnTo>
                  <a:lnTo>
                    <a:pt x="44" y="537"/>
                  </a:lnTo>
                  <a:lnTo>
                    <a:pt x="0" y="604"/>
                  </a:lnTo>
                  <a:lnTo>
                    <a:pt x="0" y="812"/>
                  </a:lnTo>
                  <a:lnTo>
                    <a:pt x="39" y="863"/>
                  </a:lnTo>
                  <a:lnTo>
                    <a:pt x="56" y="842"/>
                  </a:lnTo>
                  <a:lnTo>
                    <a:pt x="73" y="819"/>
                  </a:lnTo>
                  <a:lnTo>
                    <a:pt x="64" y="802"/>
                  </a:lnTo>
                  <a:lnTo>
                    <a:pt x="98" y="796"/>
                  </a:lnTo>
                  <a:lnTo>
                    <a:pt x="136" y="752"/>
                  </a:lnTo>
                  <a:lnTo>
                    <a:pt x="156" y="741"/>
                  </a:lnTo>
                  <a:lnTo>
                    <a:pt x="183" y="714"/>
                  </a:lnTo>
                  <a:lnTo>
                    <a:pt x="254" y="616"/>
                  </a:lnTo>
                  <a:lnTo>
                    <a:pt x="271" y="606"/>
                  </a:lnTo>
                  <a:lnTo>
                    <a:pt x="290" y="583"/>
                  </a:lnTo>
                  <a:lnTo>
                    <a:pt x="317" y="547"/>
                  </a:lnTo>
                  <a:lnTo>
                    <a:pt x="396" y="451"/>
                  </a:lnTo>
                  <a:lnTo>
                    <a:pt x="417" y="445"/>
                  </a:lnTo>
                  <a:lnTo>
                    <a:pt x="428" y="434"/>
                  </a:lnTo>
                  <a:lnTo>
                    <a:pt x="424" y="418"/>
                  </a:lnTo>
                  <a:lnTo>
                    <a:pt x="447" y="376"/>
                  </a:lnTo>
                  <a:lnTo>
                    <a:pt x="472" y="324"/>
                  </a:lnTo>
                  <a:lnTo>
                    <a:pt x="472" y="309"/>
                  </a:lnTo>
                  <a:lnTo>
                    <a:pt x="484" y="294"/>
                  </a:lnTo>
                  <a:lnTo>
                    <a:pt x="528" y="196"/>
                  </a:lnTo>
                  <a:lnTo>
                    <a:pt x="578" y="163"/>
                  </a:lnTo>
                  <a:lnTo>
                    <a:pt x="612" y="75"/>
                  </a:lnTo>
                  <a:lnTo>
                    <a:pt x="637" y="65"/>
                  </a:lnTo>
                  <a:lnTo>
                    <a:pt x="603" y="44"/>
                  </a:lnTo>
                  <a:lnTo>
                    <a:pt x="593" y="0"/>
                  </a:lnTo>
                  <a:lnTo>
                    <a:pt x="547" y="10"/>
                  </a:lnTo>
                  <a:lnTo>
                    <a:pt x="528" y="40"/>
                  </a:lnTo>
                  <a:lnTo>
                    <a:pt x="507" y="39"/>
                  </a:lnTo>
                  <a:lnTo>
                    <a:pt x="476" y="75"/>
                  </a:lnTo>
                  <a:lnTo>
                    <a:pt x="455" y="85"/>
                  </a:lnTo>
                  <a:lnTo>
                    <a:pt x="403" y="75"/>
                  </a:lnTo>
                  <a:lnTo>
                    <a:pt x="348" y="104"/>
                  </a:lnTo>
                  <a:lnTo>
                    <a:pt x="307" y="96"/>
                  </a:lnTo>
                  <a:lnTo>
                    <a:pt x="252" y="108"/>
                  </a:lnTo>
                  <a:lnTo>
                    <a:pt x="215" y="142"/>
                  </a:lnTo>
                  <a:lnTo>
                    <a:pt x="152" y="150"/>
                  </a:lnTo>
                  <a:lnTo>
                    <a:pt x="125" y="138"/>
                  </a:lnTo>
                  <a:lnTo>
                    <a:pt x="98" y="96"/>
                  </a:lnTo>
                  <a:lnTo>
                    <a:pt x="81" y="121"/>
                  </a:lnTo>
                  <a:lnTo>
                    <a:pt x="81" y="125"/>
                  </a:lnTo>
                  <a:lnTo>
                    <a:pt x="79" y="12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69" name="Freeform 122"/>
            <p:cNvSpPr>
              <a:spLocks noEditPoints="1"/>
            </p:cNvSpPr>
            <p:nvPr/>
          </p:nvSpPr>
          <p:spPr bwMode="auto">
            <a:xfrm rot="127247">
              <a:off x="3235" y="2386"/>
              <a:ext cx="138" cy="197"/>
            </a:xfrm>
            <a:custGeom>
              <a:avLst/>
              <a:gdLst>
                <a:gd name="T0" fmla="*/ 454 w 454"/>
                <a:gd name="T1" fmla="*/ 26 h 541"/>
                <a:gd name="T2" fmla="*/ 454 w 454"/>
                <a:gd name="T3" fmla="*/ 26 h 541"/>
                <a:gd name="T4" fmla="*/ 454 w 454"/>
                <a:gd name="T5" fmla="*/ 26 h 541"/>
                <a:gd name="T6" fmla="*/ 5 w 454"/>
                <a:gd name="T7" fmla="*/ 32 h 541"/>
                <a:gd name="T8" fmla="*/ 26 w 454"/>
                <a:gd name="T9" fmla="*/ 3 h 541"/>
                <a:gd name="T10" fmla="*/ 120 w 454"/>
                <a:gd name="T11" fmla="*/ 0 h 541"/>
                <a:gd name="T12" fmla="*/ 153 w 454"/>
                <a:gd name="T13" fmla="*/ 11 h 541"/>
                <a:gd name="T14" fmla="*/ 168 w 454"/>
                <a:gd name="T15" fmla="*/ 5 h 541"/>
                <a:gd name="T16" fmla="*/ 188 w 454"/>
                <a:gd name="T17" fmla="*/ 17 h 541"/>
                <a:gd name="T18" fmla="*/ 234 w 454"/>
                <a:gd name="T19" fmla="*/ 48 h 541"/>
                <a:gd name="T20" fmla="*/ 322 w 454"/>
                <a:gd name="T21" fmla="*/ 57 h 541"/>
                <a:gd name="T22" fmla="*/ 355 w 454"/>
                <a:gd name="T23" fmla="*/ 30 h 541"/>
                <a:gd name="T24" fmla="*/ 389 w 454"/>
                <a:gd name="T25" fmla="*/ 19 h 541"/>
                <a:gd name="T26" fmla="*/ 412 w 454"/>
                <a:gd name="T27" fmla="*/ 32 h 541"/>
                <a:gd name="T28" fmla="*/ 433 w 454"/>
                <a:gd name="T29" fmla="*/ 26 h 541"/>
                <a:gd name="T30" fmla="*/ 452 w 454"/>
                <a:gd name="T31" fmla="*/ 26 h 541"/>
                <a:gd name="T32" fmla="*/ 452 w 454"/>
                <a:gd name="T33" fmla="*/ 28 h 541"/>
                <a:gd name="T34" fmla="*/ 408 w 454"/>
                <a:gd name="T35" fmla="*/ 95 h 541"/>
                <a:gd name="T36" fmla="*/ 408 w 454"/>
                <a:gd name="T37" fmla="*/ 303 h 541"/>
                <a:gd name="T38" fmla="*/ 445 w 454"/>
                <a:gd name="T39" fmla="*/ 353 h 541"/>
                <a:gd name="T40" fmla="*/ 412 w 454"/>
                <a:gd name="T41" fmla="*/ 368 h 541"/>
                <a:gd name="T42" fmla="*/ 412 w 454"/>
                <a:gd name="T43" fmla="*/ 381 h 541"/>
                <a:gd name="T44" fmla="*/ 395 w 454"/>
                <a:gd name="T45" fmla="*/ 406 h 541"/>
                <a:gd name="T46" fmla="*/ 372 w 454"/>
                <a:gd name="T47" fmla="*/ 406 h 541"/>
                <a:gd name="T48" fmla="*/ 349 w 454"/>
                <a:gd name="T49" fmla="*/ 418 h 541"/>
                <a:gd name="T50" fmla="*/ 358 w 454"/>
                <a:gd name="T51" fmla="*/ 437 h 541"/>
                <a:gd name="T52" fmla="*/ 349 w 454"/>
                <a:gd name="T53" fmla="*/ 485 h 541"/>
                <a:gd name="T54" fmla="*/ 332 w 454"/>
                <a:gd name="T55" fmla="*/ 502 h 541"/>
                <a:gd name="T56" fmla="*/ 318 w 454"/>
                <a:gd name="T57" fmla="*/ 533 h 541"/>
                <a:gd name="T58" fmla="*/ 301 w 454"/>
                <a:gd name="T59" fmla="*/ 541 h 541"/>
                <a:gd name="T60" fmla="*/ 293 w 454"/>
                <a:gd name="T61" fmla="*/ 527 h 541"/>
                <a:gd name="T62" fmla="*/ 222 w 454"/>
                <a:gd name="T63" fmla="*/ 483 h 541"/>
                <a:gd name="T64" fmla="*/ 213 w 454"/>
                <a:gd name="T65" fmla="*/ 462 h 541"/>
                <a:gd name="T66" fmla="*/ 218 w 454"/>
                <a:gd name="T67" fmla="*/ 450 h 541"/>
                <a:gd name="T68" fmla="*/ 209 w 454"/>
                <a:gd name="T69" fmla="*/ 435 h 541"/>
                <a:gd name="T70" fmla="*/ 5 w 454"/>
                <a:gd name="T71" fmla="*/ 324 h 541"/>
                <a:gd name="T72" fmla="*/ 7 w 454"/>
                <a:gd name="T73" fmla="*/ 278 h 541"/>
                <a:gd name="T74" fmla="*/ 0 w 454"/>
                <a:gd name="T75" fmla="*/ 260 h 541"/>
                <a:gd name="T76" fmla="*/ 23 w 454"/>
                <a:gd name="T77" fmla="*/ 230 h 541"/>
                <a:gd name="T78" fmla="*/ 42 w 454"/>
                <a:gd name="T79" fmla="*/ 191 h 541"/>
                <a:gd name="T80" fmla="*/ 65 w 454"/>
                <a:gd name="T81" fmla="*/ 176 h 541"/>
                <a:gd name="T82" fmla="*/ 65 w 454"/>
                <a:gd name="T83" fmla="*/ 134 h 541"/>
                <a:gd name="T84" fmla="*/ 59 w 454"/>
                <a:gd name="T85" fmla="*/ 109 h 541"/>
                <a:gd name="T86" fmla="*/ 40 w 454"/>
                <a:gd name="T87" fmla="*/ 90 h 541"/>
                <a:gd name="T88" fmla="*/ 34 w 454"/>
                <a:gd name="T89" fmla="*/ 55 h 541"/>
                <a:gd name="T90" fmla="*/ 5 w 454"/>
                <a:gd name="T91" fmla="*/ 32 h 541"/>
                <a:gd name="T92" fmla="*/ 122 w 454"/>
                <a:gd name="T93" fmla="*/ 0 h 541"/>
                <a:gd name="T94" fmla="*/ 120 w 454"/>
                <a:gd name="T95" fmla="*/ 0 h 541"/>
                <a:gd name="T96" fmla="*/ 122 w 454"/>
                <a:gd name="T97"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4" h="541">
                  <a:moveTo>
                    <a:pt x="454" y="26"/>
                  </a:moveTo>
                  <a:lnTo>
                    <a:pt x="454" y="26"/>
                  </a:lnTo>
                  <a:lnTo>
                    <a:pt x="454" y="26"/>
                  </a:lnTo>
                  <a:close/>
                  <a:moveTo>
                    <a:pt x="5" y="32"/>
                  </a:moveTo>
                  <a:lnTo>
                    <a:pt x="26" y="3"/>
                  </a:lnTo>
                  <a:lnTo>
                    <a:pt x="120" y="0"/>
                  </a:lnTo>
                  <a:lnTo>
                    <a:pt x="153" y="11"/>
                  </a:lnTo>
                  <a:lnTo>
                    <a:pt x="168" y="5"/>
                  </a:lnTo>
                  <a:lnTo>
                    <a:pt x="188" y="17"/>
                  </a:lnTo>
                  <a:lnTo>
                    <a:pt x="234" y="48"/>
                  </a:lnTo>
                  <a:lnTo>
                    <a:pt x="322" y="57"/>
                  </a:lnTo>
                  <a:lnTo>
                    <a:pt x="355" y="30"/>
                  </a:lnTo>
                  <a:lnTo>
                    <a:pt x="389" y="19"/>
                  </a:lnTo>
                  <a:lnTo>
                    <a:pt x="412" y="32"/>
                  </a:lnTo>
                  <a:lnTo>
                    <a:pt x="433" y="26"/>
                  </a:lnTo>
                  <a:lnTo>
                    <a:pt x="452" y="26"/>
                  </a:lnTo>
                  <a:lnTo>
                    <a:pt x="452" y="28"/>
                  </a:lnTo>
                  <a:lnTo>
                    <a:pt x="408" y="95"/>
                  </a:lnTo>
                  <a:lnTo>
                    <a:pt x="408" y="303"/>
                  </a:lnTo>
                  <a:lnTo>
                    <a:pt x="445" y="353"/>
                  </a:lnTo>
                  <a:lnTo>
                    <a:pt x="412" y="368"/>
                  </a:lnTo>
                  <a:lnTo>
                    <a:pt x="412" y="381"/>
                  </a:lnTo>
                  <a:lnTo>
                    <a:pt x="395" y="406"/>
                  </a:lnTo>
                  <a:lnTo>
                    <a:pt x="372" y="406"/>
                  </a:lnTo>
                  <a:lnTo>
                    <a:pt x="349" y="418"/>
                  </a:lnTo>
                  <a:lnTo>
                    <a:pt x="358" y="437"/>
                  </a:lnTo>
                  <a:lnTo>
                    <a:pt x="349" y="485"/>
                  </a:lnTo>
                  <a:lnTo>
                    <a:pt x="332" y="502"/>
                  </a:lnTo>
                  <a:lnTo>
                    <a:pt x="318" y="533"/>
                  </a:lnTo>
                  <a:lnTo>
                    <a:pt x="301" y="541"/>
                  </a:lnTo>
                  <a:lnTo>
                    <a:pt x="293" y="527"/>
                  </a:lnTo>
                  <a:lnTo>
                    <a:pt x="222" y="483"/>
                  </a:lnTo>
                  <a:lnTo>
                    <a:pt x="213" y="462"/>
                  </a:lnTo>
                  <a:lnTo>
                    <a:pt x="218" y="450"/>
                  </a:lnTo>
                  <a:lnTo>
                    <a:pt x="209" y="435"/>
                  </a:lnTo>
                  <a:lnTo>
                    <a:pt x="5" y="324"/>
                  </a:lnTo>
                  <a:lnTo>
                    <a:pt x="7" y="278"/>
                  </a:lnTo>
                  <a:lnTo>
                    <a:pt x="0" y="260"/>
                  </a:lnTo>
                  <a:lnTo>
                    <a:pt x="23" y="230"/>
                  </a:lnTo>
                  <a:lnTo>
                    <a:pt x="42" y="191"/>
                  </a:lnTo>
                  <a:lnTo>
                    <a:pt x="65" y="176"/>
                  </a:lnTo>
                  <a:lnTo>
                    <a:pt x="65" y="134"/>
                  </a:lnTo>
                  <a:lnTo>
                    <a:pt x="59" y="109"/>
                  </a:lnTo>
                  <a:lnTo>
                    <a:pt x="40" y="90"/>
                  </a:lnTo>
                  <a:lnTo>
                    <a:pt x="34" y="55"/>
                  </a:lnTo>
                  <a:lnTo>
                    <a:pt x="5" y="32"/>
                  </a:lnTo>
                  <a:close/>
                  <a:moveTo>
                    <a:pt x="122" y="0"/>
                  </a:moveTo>
                  <a:lnTo>
                    <a:pt x="120" y="0"/>
                  </a:lnTo>
                  <a:lnTo>
                    <a:pt x="122"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70" name="Freeform 123"/>
            <p:cNvSpPr>
              <a:spLocks/>
            </p:cNvSpPr>
            <p:nvPr/>
          </p:nvSpPr>
          <p:spPr bwMode="auto">
            <a:xfrm rot="127247">
              <a:off x="3154" y="2501"/>
              <a:ext cx="183" cy="227"/>
            </a:xfrm>
            <a:custGeom>
              <a:avLst/>
              <a:gdLst>
                <a:gd name="T0" fmla="*/ 253 w 597"/>
                <a:gd name="T1" fmla="*/ 0 h 621"/>
                <a:gd name="T2" fmla="*/ 69 w 597"/>
                <a:gd name="T3" fmla="*/ 2 h 621"/>
                <a:gd name="T4" fmla="*/ 60 w 597"/>
                <a:gd name="T5" fmla="*/ 9 h 621"/>
                <a:gd name="T6" fmla="*/ 84 w 597"/>
                <a:gd name="T7" fmla="*/ 36 h 621"/>
                <a:gd name="T8" fmla="*/ 77 w 597"/>
                <a:gd name="T9" fmla="*/ 92 h 621"/>
                <a:gd name="T10" fmla="*/ 31 w 597"/>
                <a:gd name="T11" fmla="*/ 94 h 621"/>
                <a:gd name="T12" fmla="*/ 29 w 597"/>
                <a:gd name="T13" fmla="*/ 109 h 621"/>
                <a:gd name="T14" fmla="*/ 61 w 597"/>
                <a:gd name="T15" fmla="*/ 100 h 621"/>
                <a:gd name="T16" fmla="*/ 61 w 597"/>
                <a:gd name="T17" fmla="*/ 109 h 621"/>
                <a:gd name="T18" fmla="*/ 86 w 597"/>
                <a:gd name="T19" fmla="*/ 130 h 621"/>
                <a:gd name="T20" fmla="*/ 86 w 597"/>
                <a:gd name="T21" fmla="*/ 144 h 621"/>
                <a:gd name="T22" fmla="*/ 71 w 597"/>
                <a:gd name="T23" fmla="*/ 155 h 621"/>
                <a:gd name="T24" fmla="*/ 46 w 597"/>
                <a:gd name="T25" fmla="*/ 186 h 621"/>
                <a:gd name="T26" fmla="*/ 25 w 597"/>
                <a:gd name="T27" fmla="*/ 207 h 621"/>
                <a:gd name="T28" fmla="*/ 0 w 597"/>
                <a:gd name="T29" fmla="*/ 205 h 621"/>
                <a:gd name="T30" fmla="*/ 2 w 597"/>
                <a:gd name="T31" fmla="*/ 241 h 621"/>
                <a:gd name="T32" fmla="*/ 12 w 597"/>
                <a:gd name="T33" fmla="*/ 280 h 621"/>
                <a:gd name="T34" fmla="*/ 6 w 597"/>
                <a:gd name="T35" fmla="*/ 291 h 621"/>
                <a:gd name="T36" fmla="*/ 12 w 597"/>
                <a:gd name="T37" fmla="*/ 322 h 621"/>
                <a:gd name="T38" fmla="*/ 42 w 597"/>
                <a:gd name="T39" fmla="*/ 345 h 621"/>
                <a:gd name="T40" fmla="*/ 84 w 597"/>
                <a:gd name="T41" fmla="*/ 447 h 621"/>
                <a:gd name="T42" fmla="*/ 113 w 597"/>
                <a:gd name="T43" fmla="*/ 445 h 621"/>
                <a:gd name="T44" fmla="*/ 115 w 597"/>
                <a:gd name="T45" fmla="*/ 454 h 621"/>
                <a:gd name="T46" fmla="*/ 146 w 597"/>
                <a:gd name="T47" fmla="*/ 468 h 621"/>
                <a:gd name="T48" fmla="*/ 159 w 597"/>
                <a:gd name="T49" fmla="*/ 466 h 621"/>
                <a:gd name="T50" fmla="*/ 209 w 597"/>
                <a:gd name="T51" fmla="*/ 493 h 621"/>
                <a:gd name="T52" fmla="*/ 248 w 597"/>
                <a:gd name="T53" fmla="*/ 506 h 621"/>
                <a:gd name="T54" fmla="*/ 261 w 597"/>
                <a:gd name="T55" fmla="*/ 491 h 621"/>
                <a:gd name="T56" fmla="*/ 274 w 597"/>
                <a:gd name="T57" fmla="*/ 510 h 621"/>
                <a:gd name="T58" fmla="*/ 288 w 597"/>
                <a:gd name="T59" fmla="*/ 570 h 621"/>
                <a:gd name="T60" fmla="*/ 278 w 597"/>
                <a:gd name="T61" fmla="*/ 585 h 621"/>
                <a:gd name="T62" fmla="*/ 297 w 597"/>
                <a:gd name="T63" fmla="*/ 612 h 621"/>
                <a:gd name="T64" fmla="*/ 363 w 597"/>
                <a:gd name="T65" fmla="*/ 606 h 621"/>
                <a:gd name="T66" fmla="*/ 376 w 597"/>
                <a:gd name="T67" fmla="*/ 621 h 621"/>
                <a:gd name="T68" fmla="*/ 418 w 597"/>
                <a:gd name="T69" fmla="*/ 610 h 621"/>
                <a:gd name="T70" fmla="*/ 449 w 597"/>
                <a:gd name="T71" fmla="*/ 616 h 621"/>
                <a:gd name="T72" fmla="*/ 470 w 597"/>
                <a:gd name="T73" fmla="*/ 593 h 621"/>
                <a:gd name="T74" fmla="*/ 505 w 597"/>
                <a:gd name="T75" fmla="*/ 600 h 621"/>
                <a:gd name="T76" fmla="*/ 524 w 597"/>
                <a:gd name="T77" fmla="*/ 587 h 621"/>
                <a:gd name="T78" fmla="*/ 578 w 597"/>
                <a:gd name="T79" fmla="*/ 571 h 621"/>
                <a:gd name="T80" fmla="*/ 597 w 597"/>
                <a:gd name="T81" fmla="*/ 545 h 621"/>
                <a:gd name="T82" fmla="*/ 578 w 597"/>
                <a:gd name="T83" fmla="*/ 525 h 621"/>
                <a:gd name="T84" fmla="*/ 555 w 597"/>
                <a:gd name="T85" fmla="*/ 430 h 621"/>
                <a:gd name="T86" fmla="*/ 560 w 597"/>
                <a:gd name="T87" fmla="*/ 406 h 621"/>
                <a:gd name="T88" fmla="*/ 551 w 597"/>
                <a:gd name="T89" fmla="*/ 391 h 621"/>
                <a:gd name="T90" fmla="*/ 562 w 597"/>
                <a:gd name="T91" fmla="*/ 345 h 621"/>
                <a:gd name="T92" fmla="*/ 543 w 597"/>
                <a:gd name="T93" fmla="*/ 322 h 621"/>
                <a:gd name="T94" fmla="*/ 526 w 597"/>
                <a:gd name="T95" fmla="*/ 305 h 621"/>
                <a:gd name="T96" fmla="*/ 541 w 597"/>
                <a:gd name="T97" fmla="*/ 249 h 621"/>
                <a:gd name="T98" fmla="*/ 555 w 597"/>
                <a:gd name="T99" fmla="*/ 234 h 621"/>
                <a:gd name="T100" fmla="*/ 551 w 597"/>
                <a:gd name="T101" fmla="*/ 215 h 621"/>
                <a:gd name="T102" fmla="*/ 549 w 597"/>
                <a:gd name="T103" fmla="*/ 217 h 621"/>
                <a:gd name="T104" fmla="*/ 541 w 597"/>
                <a:gd name="T105" fmla="*/ 203 h 621"/>
                <a:gd name="T106" fmla="*/ 470 w 597"/>
                <a:gd name="T107" fmla="*/ 159 h 621"/>
                <a:gd name="T108" fmla="*/ 461 w 597"/>
                <a:gd name="T109" fmla="*/ 138 h 621"/>
                <a:gd name="T110" fmla="*/ 466 w 597"/>
                <a:gd name="T111" fmla="*/ 126 h 621"/>
                <a:gd name="T112" fmla="*/ 457 w 597"/>
                <a:gd name="T113" fmla="*/ 111 h 621"/>
                <a:gd name="T114" fmla="*/ 253 w 597"/>
                <a:gd name="T115"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7" h="621">
                  <a:moveTo>
                    <a:pt x="253" y="0"/>
                  </a:moveTo>
                  <a:lnTo>
                    <a:pt x="69" y="2"/>
                  </a:lnTo>
                  <a:lnTo>
                    <a:pt x="60" y="9"/>
                  </a:lnTo>
                  <a:lnTo>
                    <a:pt x="84" y="36"/>
                  </a:lnTo>
                  <a:lnTo>
                    <a:pt x="77" y="92"/>
                  </a:lnTo>
                  <a:lnTo>
                    <a:pt x="31" y="94"/>
                  </a:lnTo>
                  <a:lnTo>
                    <a:pt x="29" y="109"/>
                  </a:lnTo>
                  <a:lnTo>
                    <a:pt x="61" y="100"/>
                  </a:lnTo>
                  <a:lnTo>
                    <a:pt x="61" y="109"/>
                  </a:lnTo>
                  <a:lnTo>
                    <a:pt x="86" y="130"/>
                  </a:lnTo>
                  <a:lnTo>
                    <a:pt x="86" y="144"/>
                  </a:lnTo>
                  <a:lnTo>
                    <a:pt x="71" y="155"/>
                  </a:lnTo>
                  <a:lnTo>
                    <a:pt x="46" y="186"/>
                  </a:lnTo>
                  <a:lnTo>
                    <a:pt x="25" y="207"/>
                  </a:lnTo>
                  <a:lnTo>
                    <a:pt x="0" y="205"/>
                  </a:lnTo>
                  <a:lnTo>
                    <a:pt x="2" y="241"/>
                  </a:lnTo>
                  <a:lnTo>
                    <a:pt x="12" y="280"/>
                  </a:lnTo>
                  <a:lnTo>
                    <a:pt x="6" y="291"/>
                  </a:lnTo>
                  <a:lnTo>
                    <a:pt x="12" y="322"/>
                  </a:lnTo>
                  <a:lnTo>
                    <a:pt x="42" y="345"/>
                  </a:lnTo>
                  <a:lnTo>
                    <a:pt x="84" y="447"/>
                  </a:lnTo>
                  <a:lnTo>
                    <a:pt x="113" y="445"/>
                  </a:lnTo>
                  <a:lnTo>
                    <a:pt x="115" y="454"/>
                  </a:lnTo>
                  <a:lnTo>
                    <a:pt x="146" y="468"/>
                  </a:lnTo>
                  <a:lnTo>
                    <a:pt x="159" y="466"/>
                  </a:lnTo>
                  <a:lnTo>
                    <a:pt x="209" y="493"/>
                  </a:lnTo>
                  <a:lnTo>
                    <a:pt x="248" y="506"/>
                  </a:lnTo>
                  <a:lnTo>
                    <a:pt x="261" y="491"/>
                  </a:lnTo>
                  <a:lnTo>
                    <a:pt x="274" y="510"/>
                  </a:lnTo>
                  <a:lnTo>
                    <a:pt x="288" y="570"/>
                  </a:lnTo>
                  <a:lnTo>
                    <a:pt x="278" y="585"/>
                  </a:lnTo>
                  <a:lnTo>
                    <a:pt x="297" y="612"/>
                  </a:lnTo>
                  <a:lnTo>
                    <a:pt x="363" y="606"/>
                  </a:lnTo>
                  <a:lnTo>
                    <a:pt x="376" y="621"/>
                  </a:lnTo>
                  <a:lnTo>
                    <a:pt x="418" y="610"/>
                  </a:lnTo>
                  <a:lnTo>
                    <a:pt x="449" y="616"/>
                  </a:lnTo>
                  <a:lnTo>
                    <a:pt x="470" y="593"/>
                  </a:lnTo>
                  <a:lnTo>
                    <a:pt x="505" y="600"/>
                  </a:lnTo>
                  <a:lnTo>
                    <a:pt x="524" y="587"/>
                  </a:lnTo>
                  <a:lnTo>
                    <a:pt x="578" y="571"/>
                  </a:lnTo>
                  <a:lnTo>
                    <a:pt x="597" y="545"/>
                  </a:lnTo>
                  <a:lnTo>
                    <a:pt x="578" y="525"/>
                  </a:lnTo>
                  <a:lnTo>
                    <a:pt x="555" y="430"/>
                  </a:lnTo>
                  <a:lnTo>
                    <a:pt x="560" y="406"/>
                  </a:lnTo>
                  <a:lnTo>
                    <a:pt x="551" y="391"/>
                  </a:lnTo>
                  <a:lnTo>
                    <a:pt x="562" y="345"/>
                  </a:lnTo>
                  <a:lnTo>
                    <a:pt x="543" y="322"/>
                  </a:lnTo>
                  <a:lnTo>
                    <a:pt x="526" y="305"/>
                  </a:lnTo>
                  <a:lnTo>
                    <a:pt x="541" y="249"/>
                  </a:lnTo>
                  <a:lnTo>
                    <a:pt x="555" y="234"/>
                  </a:lnTo>
                  <a:lnTo>
                    <a:pt x="551" y="215"/>
                  </a:lnTo>
                  <a:lnTo>
                    <a:pt x="549" y="217"/>
                  </a:lnTo>
                  <a:lnTo>
                    <a:pt x="541" y="203"/>
                  </a:lnTo>
                  <a:lnTo>
                    <a:pt x="470" y="159"/>
                  </a:lnTo>
                  <a:lnTo>
                    <a:pt x="461" y="138"/>
                  </a:lnTo>
                  <a:lnTo>
                    <a:pt x="466" y="126"/>
                  </a:lnTo>
                  <a:lnTo>
                    <a:pt x="457" y="111"/>
                  </a:lnTo>
                  <a:lnTo>
                    <a:pt x="253"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71" name="Freeform 124"/>
            <p:cNvSpPr>
              <a:spLocks/>
            </p:cNvSpPr>
            <p:nvPr/>
          </p:nvSpPr>
          <p:spPr bwMode="auto">
            <a:xfrm rot="127247">
              <a:off x="3151" y="2701"/>
              <a:ext cx="184" cy="342"/>
            </a:xfrm>
            <a:custGeom>
              <a:avLst/>
              <a:gdLst>
                <a:gd name="T0" fmla="*/ 276 w 605"/>
                <a:gd name="T1" fmla="*/ 67 h 943"/>
                <a:gd name="T2" fmla="*/ 355 w 605"/>
                <a:gd name="T3" fmla="*/ 76 h 943"/>
                <a:gd name="T4" fmla="*/ 428 w 605"/>
                <a:gd name="T5" fmla="*/ 71 h 943"/>
                <a:gd name="T6" fmla="*/ 484 w 605"/>
                <a:gd name="T7" fmla="*/ 55 h 943"/>
                <a:gd name="T8" fmla="*/ 557 w 605"/>
                <a:gd name="T9" fmla="*/ 26 h 943"/>
                <a:gd name="T10" fmla="*/ 605 w 605"/>
                <a:gd name="T11" fmla="*/ 9 h 943"/>
                <a:gd name="T12" fmla="*/ 587 w 605"/>
                <a:gd name="T13" fmla="*/ 142 h 943"/>
                <a:gd name="T14" fmla="*/ 589 w 605"/>
                <a:gd name="T15" fmla="*/ 259 h 943"/>
                <a:gd name="T16" fmla="*/ 537 w 605"/>
                <a:gd name="T17" fmla="*/ 335 h 943"/>
                <a:gd name="T18" fmla="*/ 526 w 605"/>
                <a:gd name="T19" fmla="*/ 351 h 943"/>
                <a:gd name="T20" fmla="*/ 501 w 605"/>
                <a:gd name="T21" fmla="*/ 356 h 943"/>
                <a:gd name="T22" fmla="*/ 428 w 605"/>
                <a:gd name="T23" fmla="*/ 399 h 943"/>
                <a:gd name="T24" fmla="*/ 365 w 605"/>
                <a:gd name="T25" fmla="*/ 445 h 943"/>
                <a:gd name="T26" fmla="*/ 303 w 605"/>
                <a:gd name="T27" fmla="*/ 514 h 943"/>
                <a:gd name="T28" fmla="*/ 248 w 605"/>
                <a:gd name="T29" fmla="*/ 564 h 943"/>
                <a:gd name="T30" fmla="*/ 257 w 605"/>
                <a:gd name="T31" fmla="*/ 610 h 943"/>
                <a:gd name="T32" fmla="*/ 267 w 605"/>
                <a:gd name="T33" fmla="*/ 683 h 943"/>
                <a:gd name="T34" fmla="*/ 269 w 605"/>
                <a:gd name="T35" fmla="*/ 727 h 943"/>
                <a:gd name="T36" fmla="*/ 246 w 605"/>
                <a:gd name="T37" fmla="*/ 807 h 943"/>
                <a:gd name="T38" fmla="*/ 113 w 605"/>
                <a:gd name="T39" fmla="*/ 876 h 943"/>
                <a:gd name="T40" fmla="*/ 104 w 605"/>
                <a:gd name="T41" fmla="*/ 943 h 943"/>
                <a:gd name="T42" fmla="*/ 65 w 605"/>
                <a:gd name="T43" fmla="*/ 943 h 943"/>
                <a:gd name="T44" fmla="*/ 60 w 605"/>
                <a:gd name="T45" fmla="*/ 920 h 943"/>
                <a:gd name="T46" fmla="*/ 65 w 605"/>
                <a:gd name="T47" fmla="*/ 832 h 943"/>
                <a:gd name="T48" fmla="*/ 58 w 605"/>
                <a:gd name="T49" fmla="*/ 723 h 943"/>
                <a:gd name="T50" fmla="*/ 42 w 605"/>
                <a:gd name="T51" fmla="*/ 683 h 943"/>
                <a:gd name="T52" fmla="*/ 102 w 605"/>
                <a:gd name="T53" fmla="*/ 621 h 943"/>
                <a:gd name="T54" fmla="*/ 125 w 605"/>
                <a:gd name="T55" fmla="*/ 575 h 943"/>
                <a:gd name="T56" fmla="*/ 129 w 605"/>
                <a:gd name="T57" fmla="*/ 487 h 943"/>
                <a:gd name="T58" fmla="*/ 144 w 605"/>
                <a:gd name="T59" fmla="*/ 433 h 943"/>
                <a:gd name="T60" fmla="*/ 148 w 605"/>
                <a:gd name="T61" fmla="*/ 383 h 943"/>
                <a:gd name="T62" fmla="*/ 146 w 605"/>
                <a:gd name="T63" fmla="*/ 360 h 943"/>
                <a:gd name="T64" fmla="*/ 65 w 605"/>
                <a:gd name="T65" fmla="*/ 337 h 943"/>
                <a:gd name="T66" fmla="*/ 2 w 605"/>
                <a:gd name="T67" fmla="*/ 320 h 943"/>
                <a:gd name="T68" fmla="*/ 0 w 605"/>
                <a:gd name="T69" fmla="*/ 261 h 943"/>
                <a:gd name="T70" fmla="*/ 205 w 605"/>
                <a:gd name="T71" fmla="*/ 249 h 943"/>
                <a:gd name="T72" fmla="*/ 259 w 605"/>
                <a:gd name="T73" fmla="*/ 247 h 943"/>
                <a:gd name="T74" fmla="*/ 236 w 605"/>
                <a:gd name="T75" fmla="*/ 305 h 943"/>
                <a:gd name="T76" fmla="*/ 280 w 605"/>
                <a:gd name="T77" fmla="*/ 316 h 943"/>
                <a:gd name="T78" fmla="*/ 313 w 605"/>
                <a:gd name="T79" fmla="*/ 285 h 943"/>
                <a:gd name="T80" fmla="*/ 309 w 605"/>
                <a:gd name="T81" fmla="*/ 243 h 943"/>
                <a:gd name="T82" fmla="*/ 257 w 605"/>
                <a:gd name="T83" fmla="*/ 119 h 943"/>
                <a:gd name="T84" fmla="*/ 248 w 605"/>
                <a:gd name="T85" fmla="*/ 9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5" h="943">
                  <a:moveTo>
                    <a:pt x="275" y="65"/>
                  </a:moveTo>
                  <a:lnTo>
                    <a:pt x="276" y="67"/>
                  </a:lnTo>
                  <a:lnTo>
                    <a:pt x="342" y="61"/>
                  </a:lnTo>
                  <a:lnTo>
                    <a:pt x="355" y="76"/>
                  </a:lnTo>
                  <a:lnTo>
                    <a:pt x="397" y="65"/>
                  </a:lnTo>
                  <a:lnTo>
                    <a:pt x="428" y="71"/>
                  </a:lnTo>
                  <a:lnTo>
                    <a:pt x="449" y="48"/>
                  </a:lnTo>
                  <a:lnTo>
                    <a:pt x="484" y="55"/>
                  </a:lnTo>
                  <a:lnTo>
                    <a:pt x="503" y="42"/>
                  </a:lnTo>
                  <a:lnTo>
                    <a:pt x="557" y="26"/>
                  </a:lnTo>
                  <a:lnTo>
                    <a:pt x="576" y="0"/>
                  </a:lnTo>
                  <a:lnTo>
                    <a:pt x="605" y="9"/>
                  </a:lnTo>
                  <a:lnTo>
                    <a:pt x="597" y="140"/>
                  </a:lnTo>
                  <a:lnTo>
                    <a:pt x="587" y="142"/>
                  </a:lnTo>
                  <a:lnTo>
                    <a:pt x="605" y="259"/>
                  </a:lnTo>
                  <a:lnTo>
                    <a:pt x="589" y="259"/>
                  </a:lnTo>
                  <a:lnTo>
                    <a:pt x="572" y="316"/>
                  </a:lnTo>
                  <a:lnTo>
                    <a:pt x="537" y="335"/>
                  </a:lnTo>
                  <a:lnTo>
                    <a:pt x="539" y="347"/>
                  </a:lnTo>
                  <a:lnTo>
                    <a:pt x="526" y="351"/>
                  </a:lnTo>
                  <a:lnTo>
                    <a:pt x="512" y="364"/>
                  </a:lnTo>
                  <a:lnTo>
                    <a:pt x="501" y="356"/>
                  </a:lnTo>
                  <a:lnTo>
                    <a:pt x="466" y="387"/>
                  </a:lnTo>
                  <a:lnTo>
                    <a:pt x="428" y="399"/>
                  </a:lnTo>
                  <a:lnTo>
                    <a:pt x="384" y="437"/>
                  </a:lnTo>
                  <a:lnTo>
                    <a:pt x="365" y="445"/>
                  </a:lnTo>
                  <a:lnTo>
                    <a:pt x="294" y="504"/>
                  </a:lnTo>
                  <a:lnTo>
                    <a:pt x="303" y="514"/>
                  </a:lnTo>
                  <a:lnTo>
                    <a:pt x="261" y="541"/>
                  </a:lnTo>
                  <a:lnTo>
                    <a:pt x="248" y="564"/>
                  </a:lnTo>
                  <a:lnTo>
                    <a:pt x="257" y="579"/>
                  </a:lnTo>
                  <a:lnTo>
                    <a:pt x="257" y="610"/>
                  </a:lnTo>
                  <a:lnTo>
                    <a:pt x="267" y="610"/>
                  </a:lnTo>
                  <a:lnTo>
                    <a:pt x="267" y="683"/>
                  </a:lnTo>
                  <a:lnTo>
                    <a:pt x="286" y="677"/>
                  </a:lnTo>
                  <a:lnTo>
                    <a:pt x="269" y="727"/>
                  </a:lnTo>
                  <a:lnTo>
                    <a:pt x="269" y="767"/>
                  </a:lnTo>
                  <a:lnTo>
                    <a:pt x="246" y="807"/>
                  </a:lnTo>
                  <a:lnTo>
                    <a:pt x="111" y="859"/>
                  </a:lnTo>
                  <a:lnTo>
                    <a:pt x="113" y="876"/>
                  </a:lnTo>
                  <a:lnTo>
                    <a:pt x="121" y="901"/>
                  </a:lnTo>
                  <a:lnTo>
                    <a:pt x="104" y="943"/>
                  </a:lnTo>
                  <a:lnTo>
                    <a:pt x="83" y="936"/>
                  </a:lnTo>
                  <a:lnTo>
                    <a:pt x="65" y="943"/>
                  </a:lnTo>
                  <a:lnTo>
                    <a:pt x="50" y="932"/>
                  </a:lnTo>
                  <a:lnTo>
                    <a:pt x="60" y="920"/>
                  </a:lnTo>
                  <a:lnTo>
                    <a:pt x="56" y="873"/>
                  </a:lnTo>
                  <a:lnTo>
                    <a:pt x="65" y="832"/>
                  </a:lnTo>
                  <a:lnTo>
                    <a:pt x="79" y="828"/>
                  </a:lnTo>
                  <a:lnTo>
                    <a:pt x="58" y="723"/>
                  </a:lnTo>
                  <a:lnTo>
                    <a:pt x="60" y="702"/>
                  </a:lnTo>
                  <a:lnTo>
                    <a:pt x="42" y="683"/>
                  </a:lnTo>
                  <a:lnTo>
                    <a:pt x="63" y="652"/>
                  </a:lnTo>
                  <a:lnTo>
                    <a:pt x="102" y="621"/>
                  </a:lnTo>
                  <a:lnTo>
                    <a:pt x="108" y="585"/>
                  </a:lnTo>
                  <a:lnTo>
                    <a:pt x="125" y="575"/>
                  </a:lnTo>
                  <a:lnTo>
                    <a:pt x="142" y="543"/>
                  </a:lnTo>
                  <a:lnTo>
                    <a:pt x="129" y="487"/>
                  </a:lnTo>
                  <a:lnTo>
                    <a:pt x="152" y="447"/>
                  </a:lnTo>
                  <a:lnTo>
                    <a:pt x="144" y="433"/>
                  </a:lnTo>
                  <a:lnTo>
                    <a:pt x="150" y="418"/>
                  </a:lnTo>
                  <a:lnTo>
                    <a:pt x="148" y="383"/>
                  </a:lnTo>
                  <a:lnTo>
                    <a:pt x="138" y="376"/>
                  </a:lnTo>
                  <a:lnTo>
                    <a:pt x="146" y="360"/>
                  </a:lnTo>
                  <a:lnTo>
                    <a:pt x="94" y="341"/>
                  </a:lnTo>
                  <a:lnTo>
                    <a:pt x="65" y="337"/>
                  </a:lnTo>
                  <a:lnTo>
                    <a:pt x="63" y="326"/>
                  </a:lnTo>
                  <a:lnTo>
                    <a:pt x="2" y="320"/>
                  </a:lnTo>
                  <a:lnTo>
                    <a:pt x="10" y="284"/>
                  </a:lnTo>
                  <a:lnTo>
                    <a:pt x="0" y="261"/>
                  </a:lnTo>
                  <a:lnTo>
                    <a:pt x="165" y="207"/>
                  </a:lnTo>
                  <a:lnTo>
                    <a:pt x="205" y="249"/>
                  </a:lnTo>
                  <a:lnTo>
                    <a:pt x="240" y="243"/>
                  </a:lnTo>
                  <a:lnTo>
                    <a:pt x="259" y="247"/>
                  </a:lnTo>
                  <a:lnTo>
                    <a:pt x="248" y="299"/>
                  </a:lnTo>
                  <a:lnTo>
                    <a:pt x="236" y="305"/>
                  </a:lnTo>
                  <a:lnTo>
                    <a:pt x="265" y="368"/>
                  </a:lnTo>
                  <a:lnTo>
                    <a:pt x="280" y="316"/>
                  </a:lnTo>
                  <a:lnTo>
                    <a:pt x="305" y="318"/>
                  </a:lnTo>
                  <a:lnTo>
                    <a:pt x="313" y="285"/>
                  </a:lnTo>
                  <a:lnTo>
                    <a:pt x="303" y="272"/>
                  </a:lnTo>
                  <a:lnTo>
                    <a:pt x="309" y="243"/>
                  </a:lnTo>
                  <a:lnTo>
                    <a:pt x="257" y="178"/>
                  </a:lnTo>
                  <a:lnTo>
                    <a:pt x="257" y="119"/>
                  </a:lnTo>
                  <a:lnTo>
                    <a:pt x="248" y="107"/>
                  </a:lnTo>
                  <a:lnTo>
                    <a:pt x="248" y="90"/>
                  </a:lnTo>
                  <a:lnTo>
                    <a:pt x="275" y="6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72" name="Freeform 125"/>
            <p:cNvSpPr>
              <a:spLocks/>
            </p:cNvSpPr>
            <p:nvPr/>
          </p:nvSpPr>
          <p:spPr bwMode="auto">
            <a:xfrm rot="127247">
              <a:off x="3017" y="2650"/>
              <a:ext cx="201" cy="200"/>
            </a:xfrm>
            <a:custGeom>
              <a:avLst/>
              <a:gdLst>
                <a:gd name="T0" fmla="*/ 465 w 662"/>
                <a:gd name="T1" fmla="*/ 407 h 550"/>
                <a:gd name="T2" fmla="*/ 616 w 662"/>
                <a:gd name="T3" fmla="*/ 330 h 550"/>
                <a:gd name="T4" fmla="*/ 624 w 662"/>
                <a:gd name="T5" fmla="*/ 284 h 550"/>
                <a:gd name="T6" fmla="*/ 645 w 662"/>
                <a:gd name="T7" fmla="*/ 240 h 550"/>
                <a:gd name="T8" fmla="*/ 643 w 662"/>
                <a:gd name="T9" fmla="*/ 201 h 550"/>
                <a:gd name="T10" fmla="*/ 655 w 662"/>
                <a:gd name="T11" fmla="*/ 163 h 550"/>
                <a:gd name="T12" fmla="*/ 662 w 662"/>
                <a:gd name="T13" fmla="*/ 130 h 550"/>
                <a:gd name="T14" fmla="*/ 651 w 662"/>
                <a:gd name="T15" fmla="*/ 75 h 550"/>
                <a:gd name="T16" fmla="*/ 593 w 662"/>
                <a:gd name="T17" fmla="*/ 44 h 550"/>
                <a:gd name="T18" fmla="*/ 549 w 662"/>
                <a:gd name="T19" fmla="*/ 32 h 550"/>
                <a:gd name="T20" fmla="*/ 518 w 662"/>
                <a:gd name="T21" fmla="*/ 25 h 550"/>
                <a:gd name="T22" fmla="*/ 407 w 662"/>
                <a:gd name="T23" fmla="*/ 17 h 550"/>
                <a:gd name="T24" fmla="*/ 373 w 662"/>
                <a:gd name="T25" fmla="*/ 59 h 550"/>
                <a:gd name="T26" fmla="*/ 386 w 662"/>
                <a:gd name="T27" fmla="*/ 144 h 550"/>
                <a:gd name="T28" fmla="*/ 371 w 662"/>
                <a:gd name="T29" fmla="*/ 203 h 550"/>
                <a:gd name="T30" fmla="*/ 424 w 662"/>
                <a:gd name="T31" fmla="*/ 230 h 550"/>
                <a:gd name="T32" fmla="*/ 446 w 662"/>
                <a:gd name="T33" fmla="*/ 299 h 550"/>
                <a:gd name="T34" fmla="*/ 405 w 662"/>
                <a:gd name="T35" fmla="*/ 301 h 550"/>
                <a:gd name="T36" fmla="*/ 378 w 662"/>
                <a:gd name="T37" fmla="*/ 265 h 550"/>
                <a:gd name="T38" fmla="*/ 346 w 662"/>
                <a:gd name="T39" fmla="*/ 236 h 550"/>
                <a:gd name="T40" fmla="*/ 315 w 662"/>
                <a:gd name="T41" fmla="*/ 232 h 550"/>
                <a:gd name="T42" fmla="*/ 321 w 662"/>
                <a:gd name="T43" fmla="*/ 197 h 550"/>
                <a:gd name="T44" fmla="*/ 273 w 662"/>
                <a:gd name="T45" fmla="*/ 222 h 550"/>
                <a:gd name="T46" fmla="*/ 198 w 662"/>
                <a:gd name="T47" fmla="*/ 199 h 550"/>
                <a:gd name="T48" fmla="*/ 173 w 662"/>
                <a:gd name="T49" fmla="*/ 172 h 550"/>
                <a:gd name="T50" fmla="*/ 139 w 662"/>
                <a:gd name="T51" fmla="*/ 180 h 550"/>
                <a:gd name="T52" fmla="*/ 123 w 662"/>
                <a:gd name="T53" fmla="*/ 148 h 550"/>
                <a:gd name="T54" fmla="*/ 125 w 662"/>
                <a:gd name="T55" fmla="*/ 190 h 550"/>
                <a:gd name="T56" fmla="*/ 119 w 662"/>
                <a:gd name="T57" fmla="*/ 217 h 550"/>
                <a:gd name="T58" fmla="*/ 119 w 662"/>
                <a:gd name="T59" fmla="*/ 274 h 550"/>
                <a:gd name="T60" fmla="*/ 2 w 662"/>
                <a:gd name="T61" fmla="*/ 278 h 550"/>
                <a:gd name="T62" fmla="*/ 8 w 662"/>
                <a:gd name="T63" fmla="*/ 474 h 550"/>
                <a:gd name="T64" fmla="*/ 75 w 662"/>
                <a:gd name="T65" fmla="*/ 531 h 550"/>
                <a:gd name="T66" fmla="*/ 164 w 662"/>
                <a:gd name="T67" fmla="*/ 522 h 550"/>
                <a:gd name="T68" fmla="*/ 213 w 662"/>
                <a:gd name="T69" fmla="*/ 550 h 550"/>
                <a:gd name="T70" fmla="*/ 246 w 662"/>
                <a:gd name="T71" fmla="*/ 550 h 550"/>
                <a:gd name="T72" fmla="*/ 338 w 662"/>
                <a:gd name="T73" fmla="*/ 485 h 550"/>
                <a:gd name="T74" fmla="*/ 377 w 662"/>
                <a:gd name="T75" fmla="*/ 445 h 550"/>
                <a:gd name="T76" fmla="*/ 396 w 662"/>
                <a:gd name="T77" fmla="*/ 428 h 550"/>
                <a:gd name="T78" fmla="*/ 461 w 662"/>
                <a:gd name="T79" fmla="*/ 42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2" h="550">
                  <a:moveTo>
                    <a:pt x="461" y="426"/>
                  </a:moveTo>
                  <a:lnTo>
                    <a:pt x="465" y="407"/>
                  </a:lnTo>
                  <a:lnTo>
                    <a:pt x="455" y="384"/>
                  </a:lnTo>
                  <a:lnTo>
                    <a:pt x="616" y="330"/>
                  </a:lnTo>
                  <a:lnTo>
                    <a:pt x="613" y="301"/>
                  </a:lnTo>
                  <a:lnTo>
                    <a:pt x="624" y="284"/>
                  </a:lnTo>
                  <a:lnTo>
                    <a:pt x="626" y="259"/>
                  </a:lnTo>
                  <a:lnTo>
                    <a:pt x="645" y="240"/>
                  </a:lnTo>
                  <a:lnTo>
                    <a:pt x="636" y="205"/>
                  </a:lnTo>
                  <a:lnTo>
                    <a:pt x="643" y="201"/>
                  </a:lnTo>
                  <a:lnTo>
                    <a:pt x="643" y="182"/>
                  </a:lnTo>
                  <a:lnTo>
                    <a:pt x="655" y="163"/>
                  </a:lnTo>
                  <a:lnTo>
                    <a:pt x="647" y="148"/>
                  </a:lnTo>
                  <a:lnTo>
                    <a:pt x="662" y="130"/>
                  </a:lnTo>
                  <a:lnTo>
                    <a:pt x="645" y="100"/>
                  </a:lnTo>
                  <a:lnTo>
                    <a:pt x="651" y="75"/>
                  </a:lnTo>
                  <a:lnTo>
                    <a:pt x="643" y="71"/>
                  </a:lnTo>
                  <a:lnTo>
                    <a:pt x="593" y="44"/>
                  </a:lnTo>
                  <a:lnTo>
                    <a:pt x="580" y="46"/>
                  </a:lnTo>
                  <a:lnTo>
                    <a:pt x="549" y="32"/>
                  </a:lnTo>
                  <a:lnTo>
                    <a:pt x="547" y="23"/>
                  </a:lnTo>
                  <a:lnTo>
                    <a:pt x="518" y="25"/>
                  </a:lnTo>
                  <a:lnTo>
                    <a:pt x="507" y="0"/>
                  </a:lnTo>
                  <a:lnTo>
                    <a:pt x="407" y="17"/>
                  </a:lnTo>
                  <a:lnTo>
                    <a:pt x="384" y="54"/>
                  </a:lnTo>
                  <a:lnTo>
                    <a:pt x="373" y="59"/>
                  </a:lnTo>
                  <a:lnTo>
                    <a:pt x="386" y="77"/>
                  </a:lnTo>
                  <a:lnTo>
                    <a:pt x="386" y="144"/>
                  </a:lnTo>
                  <a:lnTo>
                    <a:pt x="377" y="163"/>
                  </a:lnTo>
                  <a:lnTo>
                    <a:pt x="371" y="203"/>
                  </a:lnTo>
                  <a:lnTo>
                    <a:pt x="421" y="242"/>
                  </a:lnTo>
                  <a:lnTo>
                    <a:pt x="424" y="230"/>
                  </a:lnTo>
                  <a:lnTo>
                    <a:pt x="448" y="226"/>
                  </a:lnTo>
                  <a:lnTo>
                    <a:pt x="446" y="299"/>
                  </a:lnTo>
                  <a:lnTo>
                    <a:pt x="426" y="288"/>
                  </a:lnTo>
                  <a:lnTo>
                    <a:pt x="405" y="301"/>
                  </a:lnTo>
                  <a:lnTo>
                    <a:pt x="390" y="278"/>
                  </a:lnTo>
                  <a:lnTo>
                    <a:pt x="378" y="265"/>
                  </a:lnTo>
                  <a:lnTo>
                    <a:pt x="371" y="245"/>
                  </a:lnTo>
                  <a:lnTo>
                    <a:pt x="346" y="236"/>
                  </a:lnTo>
                  <a:lnTo>
                    <a:pt x="336" y="226"/>
                  </a:lnTo>
                  <a:lnTo>
                    <a:pt x="315" y="232"/>
                  </a:lnTo>
                  <a:lnTo>
                    <a:pt x="311" y="207"/>
                  </a:lnTo>
                  <a:lnTo>
                    <a:pt x="321" y="197"/>
                  </a:lnTo>
                  <a:lnTo>
                    <a:pt x="296" y="194"/>
                  </a:lnTo>
                  <a:lnTo>
                    <a:pt x="273" y="222"/>
                  </a:lnTo>
                  <a:lnTo>
                    <a:pt x="242" y="207"/>
                  </a:lnTo>
                  <a:lnTo>
                    <a:pt x="198" y="199"/>
                  </a:lnTo>
                  <a:lnTo>
                    <a:pt x="188" y="172"/>
                  </a:lnTo>
                  <a:lnTo>
                    <a:pt x="173" y="172"/>
                  </a:lnTo>
                  <a:lnTo>
                    <a:pt x="150" y="190"/>
                  </a:lnTo>
                  <a:lnTo>
                    <a:pt x="139" y="180"/>
                  </a:lnTo>
                  <a:lnTo>
                    <a:pt x="144" y="169"/>
                  </a:lnTo>
                  <a:lnTo>
                    <a:pt x="123" y="148"/>
                  </a:lnTo>
                  <a:lnTo>
                    <a:pt x="114" y="159"/>
                  </a:lnTo>
                  <a:lnTo>
                    <a:pt x="125" y="190"/>
                  </a:lnTo>
                  <a:lnTo>
                    <a:pt x="116" y="205"/>
                  </a:lnTo>
                  <a:lnTo>
                    <a:pt x="119" y="217"/>
                  </a:lnTo>
                  <a:lnTo>
                    <a:pt x="112" y="263"/>
                  </a:lnTo>
                  <a:lnTo>
                    <a:pt x="119" y="274"/>
                  </a:lnTo>
                  <a:lnTo>
                    <a:pt x="110" y="280"/>
                  </a:lnTo>
                  <a:lnTo>
                    <a:pt x="2" y="278"/>
                  </a:lnTo>
                  <a:lnTo>
                    <a:pt x="0" y="456"/>
                  </a:lnTo>
                  <a:lnTo>
                    <a:pt x="8" y="474"/>
                  </a:lnTo>
                  <a:lnTo>
                    <a:pt x="33" y="491"/>
                  </a:lnTo>
                  <a:lnTo>
                    <a:pt x="75" y="531"/>
                  </a:lnTo>
                  <a:lnTo>
                    <a:pt x="112" y="520"/>
                  </a:lnTo>
                  <a:lnTo>
                    <a:pt x="164" y="522"/>
                  </a:lnTo>
                  <a:lnTo>
                    <a:pt x="179" y="539"/>
                  </a:lnTo>
                  <a:lnTo>
                    <a:pt x="213" y="550"/>
                  </a:lnTo>
                  <a:lnTo>
                    <a:pt x="229" y="543"/>
                  </a:lnTo>
                  <a:lnTo>
                    <a:pt x="246" y="550"/>
                  </a:lnTo>
                  <a:lnTo>
                    <a:pt x="277" y="545"/>
                  </a:lnTo>
                  <a:lnTo>
                    <a:pt x="338" y="485"/>
                  </a:lnTo>
                  <a:lnTo>
                    <a:pt x="373" y="474"/>
                  </a:lnTo>
                  <a:lnTo>
                    <a:pt x="377" y="445"/>
                  </a:lnTo>
                  <a:lnTo>
                    <a:pt x="390" y="441"/>
                  </a:lnTo>
                  <a:lnTo>
                    <a:pt x="396" y="428"/>
                  </a:lnTo>
                  <a:lnTo>
                    <a:pt x="432" y="428"/>
                  </a:lnTo>
                  <a:lnTo>
                    <a:pt x="461" y="42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73" name="Freeform 126"/>
            <p:cNvSpPr>
              <a:spLocks/>
            </p:cNvSpPr>
            <p:nvPr/>
          </p:nvSpPr>
          <p:spPr bwMode="auto">
            <a:xfrm rot="127247">
              <a:off x="3068" y="2806"/>
              <a:ext cx="129" cy="138"/>
            </a:xfrm>
            <a:custGeom>
              <a:avLst/>
              <a:gdLst>
                <a:gd name="T0" fmla="*/ 318 w 426"/>
                <a:gd name="T1" fmla="*/ 378 h 378"/>
                <a:gd name="T2" fmla="*/ 337 w 426"/>
                <a:gd name="T3" fmla="*/ 349 h 378"/>
                <a:gd name="T4" fmla="*/ 376 w 426"/>
                <a:gd name="T5" fmla="*/ 318 h 378"/>
                <a:gd name="T6" fmla="*/ 382 w 426"/>
                <a:gd name="T7" fmla="*/ 282 h 378"/>
                <a:gd name="T8" fmla="*/ 399 w 426"/>
                <a:gd name="T9" fmla="*/ 272 h 378"/>
                <a:gd name="T10" fmla="*/ 416 w 426"/>
                <a:gd name="T11" fmla="*/ 240 h 378"/>
                <a:gd name="T12" fmla="*/ 403 w 426"/>
                <a:gd name="T13" fmla="*/ 184 h 378"/>
                <a:gd name="T14" fmla="*/ 426 w 426"/>
                <a:gd name="T15" fmla="*/ 144 h 378"/>
                <a:gd name="T16" fmla="*/ 418 w 426"/>
                <a:gd name="T17" fmla="*/ 130 h 378"/>
                <a:gd name="T18" fmla="*/ 424 w 426"/>
                <a:gd name="T19" fmla="*/ 115 h 378"/>
                <a:gd name="T20" fmla="*/ 422 w 426"/>
                <a:gd name="T21" fmla="*/ 80 h 378"/>
                <a:gd name="T22" fmla="*/ 412 w 426"/>
                <a:gd name="T23" fmla="*/ 73 h 378"/>
                <a:gd name="T24" fmla="*/ 420 w 426"/>
                <a:gd name="T25" fmla="*/ 57 h 378"/>
                <a:gd name="T26" fmla="*/ 368 w 426"/>
                <a:gd name="T27" fmla="*/ 38 h 378"/>
                <a:gd name="T28" fmla="*/ 339 w 426"/>
                <a:gd name="T29" fmla="*/ 34 h 378"/>
                <a:gd name="T30" fmla="*/ 337 w 426"/>
                <a:gd name="T31" fmla="*/ 23 h 378"/>
                <a:gd name="T32" fmla="*/ 276 w 426"/>
                <a:gd name="T33" fmla="*/ 17 h 378"/>
                <a:gd name="T34" fmla="*/ 280 w 426"/>
                <a:gd name="T35" fmla="*/ 2 h 378"/>
                <a:gd name="T36" fmla="*/ 274 w 426"/>
                <a:gd name="T37" fmla="*/ 0 h 378"/>
                <a:gd name="T38" fmla="*/ 251 w 426"/>
                <a:gd name="T39" fmla="*/ 2 h 378"/>
                <a:gd name="T40" fmla="*/ 215 w 426"/>
                <a:gd name="T41" fmla="*/ 2 h 378"/>
                <a:gd name="T42" fmla="*/ 209 w 426"/>
                <a:gd name="T43" fmla="*/ 15 h 378"/>
                <a:gd name="T44" fmla="*/ 196 w 426"/>
                <a:gd name="T45" fmla="*/ 19 h 378"/>
                <a:gd name="T46" fmla="*/ 192 w 426"/>
                <a:gd name="T47" fmla="*/ 48 h 378"/>
                <a:gd name="T48" fmla="*/ 157 w 426"/>
                <a:gd name="T49" fmla="*/ 59 h 378"/>
                <a:gd name="T50" fmla="*/ 96 w 426"/>
                <a:gd name="T51" fmla="*/ 119 h 378"/>
                <a:gd name="T52" fmla="*/ 65 w 426"/>
                <a:gd name="T53" fmla="*/ 124 h 378"/>
                <a:gd name="T54" fmla="*/ 48 w 426"/>
                <a:gd name="T55" fmla="*/ 117 h 378"/>
                <a:gd name="T56" fmla="*/ 32 w 426"/>
                <a:gd name="T57" fmla="*/ 124 h 378"/>
                <a:gd name="T58" fmla="*/ 0 w 426"/>
                <a:gd name="T59" fmla="*/ 113 h 378"/>
                <a:gd name="T60" fmla="*/ 25 w 426"/>
                <a:gd name="T61" fmla="*/ 153 h 378"/>
                <a:gd name="T62" fmla="*/ 52 w 426"/>
                <a:gd name="T63" fmla="*/ 217 h 378"/>
                <a:gd name="T64" fmla="*/ 92 w 426"/>
                <a:gd name="T65" fmla="*/ 241 h 378"/>
                <a:gd name="T66" fmla="*/ 134 w 426"/>
                <a:gd name="T67" fmla="*/ 276 h 378"/>
                <a:gd name="T68" fmla="*/ 134 w 426"/>
                <a:gd name="T69" fmla="*/ 311 h 378"/>
                <a:gd name="T70" fmla="*/ 142 w 426"/>
                <a:gd name="T71" fmla="*/ 328 h 378"/>
                <a:gd name="T72" fmla="*/ 182 w 426"/>
                <a:gd name="T73" fmla="*/ 334 h 378"/>
                <a:gd name="T74" fmla="*/ 211 w 426"/>
                <a:gd name="T75" fmla="*/ 362 h 378"/>
                <a:gd name="T76" fmla="*/ 318 w 426"/>
                <a:gd name="T7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6" h="378">
                  <a:moveTo>
                    <a:pt x="318" y="378"/>
                  </a:moveTo>
                  <a:lnTo>
                    <a:pt x="337" y="349"/>
                  </a:lnTo>
                  <a:lnTo>
                    <a:pt x="376" y="318"/>
                  </a:lnTo>
                  <a:lnTo>
                    <a:pt x="382" y="282"/>
                  </a:lnTo>
                  <a:lnTo>
                    <a:pt x="399" y="272"/>
                  </a:lnTo>
                  <a:lnTo>
                    <a:pt x="416" y="240"/>
                  </a:lnTo>
                  <a:lnTo>
                    <a:pt x="403" y="184"/>
                  </a:lnTo>
                  <a:lnTo>
                    <a:pt x="426" y="144"/>
                  </a:lnTo>
                  <a:lnTo>
                    <a:pt x="418" y="130"/>
                  </a:lnTo>
                  <a:lnTo>
                    <a:pt x="424" y="115"/>
                  </a:lnTo>
                  <a:lnTo>
                    <a:pt x="422" y="80"/>
                  </a:lnTo>
                  <a:lnTo>
                    <a:pt x="412" y="73"/>
                  </a:lnTo>
                  <a:lnTo>
                    <a:pt x="420" y="57"/>
                  </a:lnTo>
                  <a:lnTo>
                    <a:pt x="368" y="38"/>
                  </a:lnTo>
                  <a:lnTo>
                    <a:pt x="339" y="34"/>
                  </a:lnTo>
                  <a:lnTo>
                    <a:pt x="337" y="23"/>
                  </a:lnTo>
                  <a:lnTo>
                    <a:pt x="276" y="17"/>
                  </a:lnTo>
                  <a:lnTo>
                    <a:pt x="280" y="2"/>
                  </a:lnTo>
                  <a:lnTo>
                    <a:pt x="274" y="0"/>
                  </a:lnTo>
                  <a:lnTo>
                    <a:pt x="251" y="2"/>
                  </a:lnTo>
                  <a:lnTo>
                    <a:pt x="215" y="2"/>
                  </a:lnTo>
                  <a:lnTo>
                    <a:pt x="209" y="15"/>
                  </a:lnTo>
                  <a:lnTo>
                    <a:pt x="196" y="19"/>
                  </a:lnTo>
                  <a:lnTo>
                    <a:pt x="192" y="48"/>
                  </a:lnTo>
                  <a:lnTo>
                    <a:pt x="157" y="59"/>
                  </a:lnTo>
                  <a:lnTo>
                    <a:pt x="96" y="119"/>
                  </a:lnTo>
                  <a:lnTo>
                    <a:pt x="65" y="124"/>
                  </a:lnTo>
                  <a:lnTo>
                    <a:pt x="48" y="117"/>
                  </a:lnTo>
                  <a:lnTo>
                    <a:pt x="32" y="124"/>
                  </a:lnTo>
                  <a:lnTo>
                    <a:pt x="0" y="113"/>
                  </a:lnTo>
                  <a:lnTo>
                    <a:pt x="25" y="153"/>
                  </a:lnTo>
                  <a:lnTo>
                    <a:pt x="52" y="217"/>
                  </a:lnTo>
                  <a:lnTo>
                    <a:pt x="92" y="241"/>
                  </a:lnTo>
                  <a:lnTo>
                    <a:pt x="134" y="276"/>
                  </a:lnTo>
                  <a:lnTo>
                    <a:pt x="134" y="311"/>
                  </a:lnTo>
                  <a:lnTo>
                    <a:pt x="142" y="328"/>
                  </a:lnTo>
                  <a:lnTo>
                    <a:pt x="182" y="334"/>
                  </a:lnTo>
                  <a:lnTo>
                    <a:pt x="211" y="362"/>
                  </a:lnTo>
                  <a:lnTo>
                    <a:pt x="318" y="37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74" name="Freeform 127"/>
            <p:cNvSpPr>
              <a:spLocks/>
            </p:cNvSpPr>
            <p:nvPr/>
          </p:nvSpPr>
          <p:spPr bwMode="auto">
            <a:xfrm rot="127247">
              <a:off x="2970" y="2843"/>
              <a:ext cx="159" cy="188"/>
            </a:xfrm>
            <a:custGeom>
              <a:avLst/>
              <a:gdLst>
                <a:gd name="T0" fmla="*/ 317 w 522"/>
                <a:gd name="T1" fmla="*/ 2 h 516"/>
                <a:gd name="T2" fmla="*/ 313 w 522"/>
                <a:gd name="T3" fmla="*/ 0 h 516"/>
                <a:gd name="T4" fmla="*/ 338 w 522"/>
                <a:gd name="T5" fmla="*/ 40 h 516"/>
                <a:gd name="T6" fmla="*/ 365 w 522"/>
                <a:gd name="T7" fmla="*/ 104 h 516"/>
                <a:gd name="T8" fmla="*/ 405 w 522"/>
                <a:gd name="T9" fmla="*/ 128 h 516"/>
                <a:gd name="T10" fmla="*/ 447 w 522"/>
                <a:gd name="T11" fmla="*/ 163 h 516"/>
                <a:gd name="T12" fmla="*/ 447 w 522"/>
                <a:gd name="T13" fmla="*/ 198 h 516"/>
                <a:gd name="T14" fmla="*/ 455 w 522"/>
                <a:gd name="T15" fmla="*/ 215 h 516"/>
                <a:gd name="T16" fmla="*/ 495 w 522"/>
                <a:gd name="T17" fmla="*/ 221 h 516"/>
                <a:gd name="T18" fmla="*/ 522 w 522"/>
                <a:gd name="T19" fmla="*/ 247 h 516"/>
                <a:gd name="T20" fmla="*/ 464 w 522"/>
                <a:gd name="T21" fmla="*/ 282 h 516"/>
                <a:gd name="T22" fmla="*/ 401 w 522"/>
                <a:gd name="T23" fmla="*/ 328 h 516"/>
                <a:gd name="T24" fmla="*/ 391 w 522"/>
                <a:gd name="T25" fmla="*/ 366 h 516"/>
                <a:gd name="T26" fmla="*/ 367 w 522"/>
                <a:gd name="T27" fmla="*/ 389 h 516"/>
                <a:gd name="T28" fmla="*/ 338 w 522"/>
                <a:gd name="T29" fmla="*/ 397 h 516"/>
                <a:gd name="T30" fmla="*/ 334 w 522"/>
                <a:gd name="T31" fmla="*/ 414 h 516"/>
                <a:gd name="T32" fmla="*/ 307 w 522"/>
                <a:gd name="T33" fmla="*/ 455 h 516"/>
                <a:gd name="T34" fmla="*/ 284 w 522"/>
                <a:gd name="T35" fmla="*/ 443 h 516"/>
                <a:gd name="T36" fmla="*/ 261 w 522"/>
                <a:gd name="T37" fmla="*/ 460 h 516"/>
                <a:gd name="T38" fmla="*/ 223 w 522"/>
                <a:gd name="T39" fmla="*/ 455 h 516"/>
                <a:gd name="T40" fmla="*/ 182 w 522"/>
                <a:gd name="T41" fmla="*/ 424 h 516"/>
                <a:gd name="T42" fmla="*/ 165 w 522"/>
                <a:gd name="T43" fmla="*/ 457 h 516"/>
                <a:gd name="T44" fmla="*/ 108 w 522"/>
                <a:gd name="T45" fmla="*/ 510 h 516"/>
                <a:gd name="T46" fmla="*/ 42 w 522"/>
                <a:gd name="T47" fmla="*/ 516 h 516"/>
                <a:gd name="T48" fmla="*/ 44 w 522"/>
                <a:gd name="T49" fmla="*/ 489 h 516"/>
                <a:gd name="T50" fmla="*/ 54 w 522"/>
                <a:gd name="T51" fmla="*/ 464 h 516"/>
                <a:gd name="T52" fmla="*/ 42 w 522"/>
                <a:gd name="T53" fmla="*/ 432 h 516"/>
                <a:gd name="T54" fmla="*/ 4 w 522"/>
                <a:gd name="T55" fmla="*/ 407 h 516"/>
                <a:gd name="T56" fmla="*/ 0 w 522"/>
                <a:gd name="T57" fmla="*/ 236 h 516"/>
                <a:gd name="T58" fmla="*/ 61 w 522"/>
                <a:gd name="T59" fmla="*/ 234 h 516"/>
                <a:gd name="T60" fmla="*/ 65 w 522"/>
                <a:gd name="T61" fmla="*/ 31 h 516"/>
                <a:gd name="T62" fmla="*/ 203 w 522"/>
                <a:gd name="T63" fmla="*/ 11 h 516"/>
                <a:gd name="T64" fmla="*/ 213 w 522"/>
                <a:gd name="T65" fmla="*/ 29 h 516"/>
                <a:gd name="T66" fmla="*/ 257 w 522"/>
                <a:gd name="T67" fmla="*/ 4 h 516"/>
                <a:gd name="T68" fmla="*/ 267 w 522"/>
                <a:gd name="T69" fmla="*/ 8 h 516"/>
                <a:gd name="T70" fmla="*/ 313 w 522"/>
                <a:gd name="T71" fmla="*/ 0 h 516"/>
                <a:gd name="T72" fmla="*/ 317 w 522"/>
                <a:gd name="T73" fmla="*/ 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2" h="516">
                  <a:moveTo>
                    <a:pt x="317" y="2"/>
                  </a:moveTo>
                  <a:lnTo>
                    <a:pt x="313" y="0"/>
                  </a:lnTo>
                  <a:lnTo>
                    <a:pt x="338" y="40"/>
                  </a:lnTo>
                  <a:lnTo>
                    <a:pt x="365" y="104"/>
                  </a:lnTo>
                  <a:lnTo>
                    <a:pt x="405" y="128"/>
                  </a:lnTo>
                  <a:lnTo>
                    <a:pt x="447" y="163"/>
                  </a:lnTo>
                  <a:lnTo>
                    <a:pt x="447" y="198"/>
                  </a:lnTo>
                  <a:lnTo>
                    <a:pt x="455" y="215"/>
                  </a:lnTo>
                  <a:lnTo>
                    <a:pt x="495" y="221"/>
                  </a:lnTo>
                  <a:lnTo>
                    <a:pt x="522" y="247"/>
                  </a:lnTo>
                  <a:lnTo>
                    <a:pt x="464" y="282"/>
                  </a:lnTo>
                  <a:lnTo>
                    <a:pt x="401" y="328"/>
                  </a:lnTo>
                  <a:lnTo>
                    <a:pt x="391" y="366"/>
                  </a:lnTo>
                  <a:lnTo>
                    <a:pt x="367" y="389"/>
                  </a:lnTo>
                  <a:lnTo>
                    <a:pt x="338" y="397"/>
                  </a:lnTo>
                  <a:lnTo>
                    <a:pt x="334" y="414"/>
                  </a:lnTo>
                  <a:lnTo>
                    <a:pt x="307" y="455"/>
                  </a:lnTo>
                  <a:lnTo>
                    <a:pt x="284" y="443"/>
                  </a:lnTo>
                  <a:lnTo>
                    <a:pt x="261" y="460"/>
                  </a:lnTo>
                  <a:lnTo>
                    <a:pt x="223" y="455"/>
                  </a:lnTo>
                  <a:lnTo>
                    <a:pt x="182" y="424"/>
                  </a:lnTo>
                  <a:lnTo>
                    <a:pt x="165" y="457"/>
                  </a:lnTo>
                  <a:lnTo>
                    <a:pt x="108" y="510"/>
                  </a:lnTo>
                  <a:lnTo>
                    <a:pt x="42" y="516"/>
                  </a:lnTo>
                  <a:lnTo>
                    <a:pt x="44" y="489"/>
                  </a:lnTo>
                  <a:lnTo>
                    <a:pt x="54" y="464"/>
                  </a:lnTo>
                  <a:lnTo>
                    <a:pt x="42" y="432"/>
                  </a:lnTo>
                  <a:lnTo>
                    <a:pt x="4" y="407"/>
                  </a:lnTo>
                  <a:lnTo>
                    <a:pt x="0" y="236"/>
                  </a:lnTo>
                  <a:lnTo>
                    <a:pt x="61" y="234"/>
                  </a:lnTo>
                  <a:lnTo>
                    <a:pt x="65" y="31"/>
                  </a:lnTo>
                  <a:lnTo>
                    <a:pt x="203" y="11"/>
                  </a:lnTo>
                  <a:lnTo>
                    <a:pt x="213" y="29"/>
                  </a:lnTo>
                  <a:lnTo>
                    <a:pt x="257" y="4"/>
                  </a:lnTo>
                  <a:lnTo>
                    <a:pt x="267" y="8"/>
                  </a:lnTo>
                  <a:lnTo>
                    <a:pt x="313" y="0"/>
                  </a:lnTo>
                  <a:lnTo>
                    <a:pt x="317" y="2"/>
                  </a:lnTo>
                  <a:close/>
                </a:path>
              </a:pathLst>
            </a:custGeom>
            <a:grpFill/>
            <a:ln w="9525" cmpd="sng">
              <a:solidFill>
                <a:schemeClr val="bg1"/>
              </a:solidFill>
              <a:round/>
              <a:headEnd/>
              <a:tailEnd/>
            </a:ln>
          </p:spPr>
          <p:txBody>
            <a:bodyPr/>
            <a:lstStyle/>
            <a:p>
              <a:endParaRPr lang="en-GB" dirty="0"/>
            </a:p>
          </p:txBody>
        </p:sp>
        <p:sp>
          <p:nvSpPr>
            <p:cNvPr id="75" name="Freeform 128"/>
            <p:cNvSpPr>
              <a:spLocks noEditPoints="1"/>
            </p:cNvSpPr>
            <p:nvPr/>
          </p:nvSpPr>
          <p:spPr bwMode="auto">
            <a:xfrm rot="127247">
              <a:off x="2834" y="2828"/>
              <a:ext cx="231" cy="243"/>
            </a:xfrm>
            <a:custGeom>
              <a:avLst/>
              <a:gdLst>
                <a:gd name="T0" fmla="*/ 654 w 760"/>
                <a:gd name="T1" fmla="*/ 25 h 668"/>
                <a:gd name="T2" fmla="*/ 654 w 760"/>
                <a:gd name="T3" fmla="*/ 27 h 668"/>
                <a:gd name="T4" fmla="*/ 691 w 760"/>
                <a:gd name="T5" fmla="*/ 16 h 668"/>
                <a:gd name="T6" fmla="*/ 743 w 760"/>
                <a:gd name="T7" fmla="*/ 18 h 668"/>
                <a:gd name="T8" fmla="*/ 758 w 760"/>
                <a:gd name="T9" fmla="*/ 35 h 668"/>
                <a:gd name="T10" fmla="*/ 760 w 760"/>
                <a:gd name="T11" fmla="*/ 35 h 668"/>
                <a:gd name="T12" fmla="*/ 714 w 760"/>
                <a:gd name="T13" fmla="*/ 43 h 668"/>
                <a:gd name="T14" fmla="*/ 704 w 760"/>
                <a:gd name="T15" fmla="*/ 39 h 668"/>
                <a:gd name="T16" fmla="*/ 660 w 760"/>
                <a:gd name="T17" fmla="*/ 64 h 668"/>
                <a:gd name="T18" fmla="*/ 650 w 760"/>
                <a:gd name="T19" fmla="*/ 46 h 668"/>
                <a:gd name="T20" fmla="*/ 512 w 760"/>
                <a:gd name="T21" fmla="*/ 66 h 668"/>
                <a:gd name="T22" fmla="*/ 508 w 760"/>
                <a:gd name="T23" fmla="*/ 269 h 668"/>
                <a:gd name="T24" fmla="*/ 447 w 760"/>
                <a:gd name="T25" fmla="*/ 271 h 668"/>
                <a:gd name="T26" fmla="*/ 451 w 760"/>
                <a:gd name="T27" fmla="*/ 442 h 668"/>
                <a:gd name="T28" fmla="*/ 447 w 760"/>
                <a:gd name="T29" fmla="*/ 649 h 668"/>
                <a:gd name="T30" fmla="*/ 434 w 760"/>
                <a:gd name="T31" fmla="*/ 639 h 668"/>
                <a:gd name="T32" fmla="*/ 424 w 760"/>
                <a:gd name="T33" fmla="*/ 655 h 668"/>
                <a:gd name="T34" fmla="*/ 401 w 760"/>
                <a:gd name="T35" fmla="*/ 668 h 668"/>
                <a:gd name="T36" fmla="*/ 382 w 760"/>
                <a:gd name="T37" fmla="*/ 656 h 668"/>
                <a:gd name="T38" fmla="*/ 361 w 760"/>
                <a:gd name="T39" fmla="*/ 662 h 668"/>
                <a:gd name="T40" fmla="*/ 324 w 760"/>
                <a:gd name="T41" fmla="*/ 656 h 668"/>
                <a:gd name="T42" fmla="*/ 315 w 760"/>
                <a:gd name="T43" fmla="*/ 632 h 668"/>
                <a:gd name="T44" fmla="*/ 297 w 760"/>
                <a:gd name="T45" fmla="*/ 609 h 668"/>
                <a:gd name="T46" fmla="*/ 286 w 760"/>
                <a:gd name="T47" fmla="*/ 635 h 668"/>
                <a:gd name="T48" fmla="*/ 271 w 760"/>
                <a:gd name="T49" fmla="*/ 649 h 668"/>
                <a:gd name="T50" fmla="*/ 205 w 760"/>
                <a:gd name="T51" fmla="*/ 576 h 668"/>
                <a:gd name="T52" fmla="*/ 188 w 760"/>
                <a:gd name="T53" fmla="*/ 543 h 668"/>
                <a:gd name="T54" fmla="*/ 207 w 760"/>
                <a:gd name="T55" fmla="*/ 536 h 668"/>
                <a:gd name="T56" fmla="*/ 182 w 760"/>
                <a:gd name="T57" fmla="*/ 509 h 668"/>
                <a:gd name="T58" fmla="*/ 184 w 760"/>
                <a:gd name="T59" fmla="*/ 495 h 668"/>
                <a:gd name="T60" fmla="*/ 167 w 760"/>
                <a:gd name="T61" fmla="*/ 419 h 668"/>
                <a:gd name="T62" fmla="*/ 155 w 760"/>
                <a:gd name="T63" fmla="*/ 325 h 668"/>
                <a:gd name="T64" fmla="*/ 148 w 760"/>
                <a:gd name="T65" fmla="*/ 279 h 668"/>
                <a:gd name="T66" fmla="*/ 96 w 760"/>
                <a:gd name="T67" fmla="*/ 219 h 668"/>
                <a:gd name="T68" fmla="*/ 88 w 760"/>
                <a:gd name="T69" fmla="*/ 186 h 668"/>
                <a:gd name="T70" fmla="*/ 75 w 760"/>
                <a:gd name="T71" fmla="*/ 175 h 668"/>
                <a:gd name="T72" fmla="*/ 65 w 760"/>
                <a:gd name="T73" fmla="*/ 144 h 668"/>
                <a:gd name="T74" fmla="*/ 56 w 760"/>
                <a:gd name="T75" fmla="*/ 133 h 668"/>
                <a:gd name="T76" fmla="*/ 35 w 760"/>
                <a:gd name="T77" fmla="*/ 96 h 668"/>
                <a:gd name="T78" fmla="*/ 12 w 760"/>
                <a:gd name="T79" fmla="*/ 83 h 668"/>
                <a:gd name="T80" fmla="*/ 15 w 760"/>
                <a:gd name="T81" fmla="*/ 71 h 668"/>
                <a:gd name="T82" fmla="*/ 0 w 760"/>
                <a:gd name="T83" fmla="*/ 58 h 668"/>
                <a:gd name="T84" fmla="*/ 4 w 760"/>
                <a:gd name="T85" fmla="*/ 45 h 668"/>
                <a:gd name="T86" fmla="*/ 4 w 760"/>
                <a:gd name="T87" fmla="*/ 20 h 668"/>
                <a:gd name="T88" fmla="*/ 25 w 760"/>
                <a:gd name="T89" fmla="*/ 6 h 668"/>
                <a:gd name="T90" fmla="*/ 46 w 760"/>
                <a:gd name="T91" fmla="*/ 18 h 668"/>
                <a:gd name="T92" fmla="*/ 69 w 760"/>
                <a:gd name="T93" fmla="*/ 2 h 668"/>
                <a:gd name="T94" fmla="*/ 96 w 760"/>
                <a:gd name="T95" fmla="*/ 0 h 668"/>
                <a:gd name="T96" fmla="*/ 115 w 760"/>
                <a:gd name="T97" fmla="*/ 16 h 668"/>
                <a:gd name="T98" fmla="*/ 144 w 760"/>
                <a:gd name="T99" fmla="*/ 18 h 668"/>
                <a:gd name="T100" fmla="*/ 372 w 760"/>
                <a:gd name="T101" fmla="*/ 18 h 668"/>
                <a:gd name="T102" fmla="*/ 397 w 760"/>
                <a:gd name="T103" fmla="*/ 39 h 668"/>
                <a:gd name="T104" fmla="*/ 436 w 760"/>
                <a:gd name="T105" fmla="*/ 46 h 668"/>
                <a:gd name="T106" fmla="*/ 472 w 760"/>
                <a:gd name="T107" fmla="*/ 43 h 668"/>
                <a:gd name="T108" fmla="*/ 482 w 760"/>
                <a:gd name="T109" fmla="*/ 52 h 668"/>
                <a:gd name="T110" fmla="*/ 499 w 760"/>
                <a:gd name="T111" fmla="*/ 48 h 668"/>
                <a:gd name="T112" fmla="*/ 533 w 760"/>
                <a:gd name="T113" fmla="*/ 48 h 668"/>
                <a:gd name="T114" fmla="*/ 654 w 760"/>
                <a:gd name="T115" fmla="*/ 25 h 668"/>
                <a:gd name="T116" fmla="*/ 760 w 760"/>
                <a:gd name="T117" fmla="*/ 37 h 668"/>
                <a:gd name="T118" fmla="*/ 760 w 760"/>
                <a:gd name="T119" fmla="*/ 35 h 668"/>
                <a:gd name="T120" fmla="*/ 760 w 760"/>
                <a:gd name="T121" fmla="*/ 39 h 668"/>
                <a:gd name="T122" fmla="*/ 760 w 760"/>
                <a:gd name="T123" fmla="*/ 3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0" h="668">
                  <a:moveTo>
                    <a:pt x="654" y="25"/>
                  </a:moveTo>
                  <a:lnTo>
                    <a:pt x="654" y="27"/>
                  </a:lnTo>
                  <a:lnTo>
                    <a:pt x="691" y="16"/>
                  </a:lnTo>
                  <a:lnTo>
                    <a:pt x="743" y="18"/>
                  </a:lnTo>
                  <a:lnTo>
                    <a:pt x="758" y="35"/>
                  </a:lnTo>
                  <a:lnTo>
                    <a:pt x="760" y="35"/>
                  </a:lnTo>
                  <a:lnTo>
                    <a:pt x="714" y="43"/>
                  </a:lnTo>
                  <a:lnTo>
                    <a:pt x="704" y="39"/>
                  </a:lnTo>
                  <a:lnTo>
                    <a:pt x="660" y="64"/>
                  </a:lnTo>
                  <a:lnTo>
                    <a:pt x="650" y="46"/>
                  </a:lnTo>
                  <a:lnTo>
                    <a:pt x="512" y="66"/>
                  </a:lnTo>
                  <a:lnTo>
                    <a:pt x="508" y="269"/>
                  </a:lnTo>
                  <a:lnTo>
                    <a:pt x="447" y="271"/>
                  </a:lnTo>
                  <a:lnTo>
                    <a:pt x="451" y="442"/>
                  </a:lnTo>
                  <a:lnTo>
                    <a:pt x="447" y="649"/>
                  </a:lnTo>
                  <a:lnTo>
                    <a:pt x="434" y="639"/>
                  </a:lnTo>
                  <a:lnTo>
                    <a:pt x="424" y="655"/>
                  </a:lnTo>
                  <a:lnTo>
                    <a:pt x="401" y="668"/>
                  </a:lnTo>
                  <a:lnTo>
                    <a:pt x="382" y="656"/>
                  </a:lnTo>
                  <a:lnTo>
                    <a:pt x="361" y="662"/>
                  </a:lnTo>
                  <a:lnTo>
                    <a:pt x="324" y="656"/>
                  </a:lnTo>
                  <a:lnTo>
                    <a:pt x="315" y="632"/>
                  </a:lnTo>
                  <a:lnTo>
                    <a:pt x="297" y="609"/>
                  </a:lnTo>
                  <a:lnTo>
                    <a:pt x="286" y="635"/>
                  </a:lnTo>
                  <a:lnTo>
                    <a:pt x="271" y="649"/>
                  </a:lnTo>
                  <a:lnTo>
                    <a:pt x="205" y="576"/>
                  </a:lnTo>
                  <a:lnTo>
                    <a:pt x="188" y="543"/>
                  </a:lnTo>
                  <a:lnTo>
                    <a:pt x="207" y="536"/>
                  </a:lnTo>
                  <a:lnTo>
                    <a:pt x="182" y="509"/>
                  </a:lnTo>
                  <a:lnTo>
                    <a:pt x="184" y="495"/>
                  </a:lnTo>
                  <a:lnTo>
                    <a:pt x="167" y="419"/>
                  </a:lnTo>
                  <a:lnTo>
                    <a:pt x="155" y="325"/>
                  </a:lnTo>
                  <a:lnTo>
                    <a:pt x="148" y="279"/>
                  </a:lnTo>
                  <a:lnTo>
                    <a:pt x="96" y="219"/>
                  </a:lnTo>
                  <a:lnTo>
                    <a:pt x="88" y="186"/>
                  </a:lnTo>
                  <a:lnTo>
                    <a:pt x="75" y="175"/>
                  </a:lnTo>
                  <a:lnTo>
                    <a:pt x="65" y="144"/>
                  </a:lnTo>
                  <a:lnTo>
                    <a:pt x="56" y="133"/>
                  </a:lnTo>
                  <a:lnTo>
                    <a:pt x="35" y="96"/>
                  </a:lnTo>
                  <a:lnTo>
                    <a:pt x="12" y="83"/>
                  </a:lnTo>
                  <a:lnTo>
                    <a:pt x="15" y="71"/>
                  </a:lnTo>
                  <a:lnTo>
                    <a:pt x="0" y="58"/>
                  </a:lnTo>
                  <a:lnTo>
                    <a:pt x="4" y="45"/>
                  </a:lnTo>
                  <a:lnTo>
                    <a:pt x="4" y="20"/>
                  </a:lnTo>
                  <a:lnTo>
                    <a:pt x="25" y="6"/>
                  </a:lnTo>
                  <a:lnTo>
                    <a:pt x="46" y="18"/>
                  </a:lnTo>
                  <a:lnTo>
                    <a:pt x="69" y="2"/>
                  </a:lnTo>
                  <a:lnTo>
                    <a:pt x="96" y="0"/>
                  </a:lnTo>
                  <a:lnTo>
                    <a:pt x="115" y="16"/>
                  </a:lnTo>
                  <a:lnTo>
                    <a:pt x="144" y="18"/>
                  </a:lnTo>
                  <a:lnTo>
                    <a:pt x="372" y="18"/>
                  </a:lnTo>
                  <a:lnTo>
                    <a:pt x="397" y="39"/>
                  </a:lnTo>
                  <a:lnTo>
                    <a:pt x="436" y="46"/>
                  </a:lnTo>
                  <a:lnTo>
                    <a:pt x="472" y="43"/>
                  </a:lnTo>
                  <a:lnTo>
                    <a:pt x="482" y="52"/>
                  </a:lnTo>
                  <a:lnTo>
                    <a:pt x="499" y="48"/>
                  </a:lnTo>
                  <a:lnTo>
                    <a:pt x="533" y="48"/>
                  </a:lnTo>
                  <a:lnTo>
                    <a:pt x="654" y="25"/>
                  </a:lnTo>
                  <a:close/>
                  <a:moveTo>
                    <a:pt x="760" y="37"/>
                  </a:moveTo>
                  <a:lnTo>
                    <a:pt x="760" y="35"/>
                  </a:lnTo>
                  <a:lnTo>
                    <a:pt x="760" y="39"/>
                  </a:lnTo>
                  <a:lnTo>
                    <a:pt x="760" y="37"/>
                  </a:lnTo>
                  <a:close/>
                </a:path>
              </a:pathLst>
            </a:custGeom>
            <a:grpFill/>
            <a:ln w="9525" cmpd="sng">
              <a:solidFill>
                <a:schemeClr val="bg1"/>
              </a:solidFill>
              <a:round/>
              <a:headEnd/>
              <a:tailEnd/>
            </a:ln>
          </p:spPr>
          <p:txBody>
            <a:bodyPr/>
            <a:lstStyle/>
            <a:p>
              <a:endParaRPr lang="en-GB" dirty="0"/>
            </a:p>
          </p:txBody>
        </p:sp>
        <p:sp>
          <p:nvSpPr>
            <p:cNvPr id="76" name="Freeform 129"/>
            <p:cNvSpPr>
              <a:spLocks/>
            </p:cNvSpPr>
            <p:nvPr/>
          </p:nvSpPr>
          <p:spPr bwMode="auto">
            <a:xfrm rot="127247">
              <a:off x="2913" y="2933"/>
              <a:ext cx="262" cy="265"/>
            </a:xfrm>
            <a:custGeom>
              <a:avLst/>
              <a:gdLst>
                <a:gd name="T0" fmla="*/ 845 w 866"/>
                <a:gd name="T1" fmla="*/ 273 h 729"/>
                <a:gd name="T2" fmla="*/ 812 w 866"/>
                <a:gd name="T3" fmla="*/ 269 h 729"/>
                <a:gd name="T4" fmla="*/ 818 w 866"/>
                <a:gd name="T5" fmla="*/ 210 h 729"/>
                <a:gd name="T6" fmla="*/ 841 w 866"/>
                <a:gd name="T7" fmla="*/ 165 h 729"/>
                <a:gd name="T8" fmla="*/ 822 w 866"/>
                <a:gd name="T9" fmla="*/ 39 h 729"/>
                <a:gd name="T10" fmla="*/ 699 w 866"/>
                <a:gd name="T11" fmla="*/ 2 h 729"/>
                <a:gd name="T12" fmla="*/ 639 w 866"/>
                <a:gd name="T13" fmla="*/ 35 h 729"/>
                <a:gd name="T14" fmla="*/ 566 w 866"/>
                <a:gd name="T15" fmla="*/ 119 h 729"/>
                <a:gd name="T16" fmla="*/ 513 w 866"/>
                <a:gd name="T17" fmla="*/ 150 h 729"/>
                <a:gd name="T18" fmla="*/ 482 w 866"/>
                <a:gd name="T19" fmla="*/ 208 h 729"/>
                <a:gd name="T20" fmla="*/ 436 w 866"/>
                <a:gd name="T21" fmla="*/ 213 h 729"/>
                <a:gd name="T22" fmla="*/ 357 w 866"/>
                <a:gd name="T23" fmla="*/ 177 h 729"/>
                <a:gd name="T24" fmla="*/ 283 w 866"/>
                <a:gd name="T25" fmla="*/ 263 h 729"/>
                <a:gd name="T26" fmla="*/ 219 w 866"/>
                <a:gd name="T27" fmla="*/ 242 h 729"/>
                <a:gd name="T28" fmla="*/ 217 w 866"/>
                <a:gd name="T29" fmla="*/ 185 h 729"/>
                <a:gd name="T30" fmla="*/ 175 w 866"/>
                <a:gd name="T31" fmla="*/ 367 h 729"/>
                <a:gd name="T32" fmla="*/ 152 w 866"/>
                <a:gd name="T33" fmla="*/ 373 h 729"/>
                <a:gd name="T34" fmla="*/ 110 w 866"/>
                <a:gd name="T35" fmla="*/ 374 h 729"/>
                <a:gd name="T36" fmla="*/ 52 w 866"/>
                <a:gd name="T37" fmla="*/ 374 h 729"/>
                <a:gd name="T38" fmla="*/ 25 w 866"/>
                <a:gd name="T39" fmla="*/ 327 h 729"/>
                <a:gd name="T40" fmla="*/ 0 w 866"/>
                <a:gd name="T41" fmla="*/ 365 h 729"/>
                <a:gd name="T42" fmla="*/ 33 w 866"/>
                <a:gd name="T43" fmla="*/ 436 h 729"/>
                <a:gd name="T44" fmla="*/ 60 w 866"/>
                <a:gd name="T45" fmla="*/ 515 h 729"/>
                <a:gd name="T46" fmla="*/ 93 w 866"/>
                <a:gd name="T47" fmla="*/ 587 h 729"/>
                <a:gd name="T48" fmla="*/ 62 w 866"/>
                <a:gd name="T49" fmla="*/ 580 h 729"/>
                <a:gd name="T50" fmla="*/ 70 w 866"/>
                <a:gd name="T51" fmla="*/ 628 h 729"/>
                <a:gd name="T52" fmla="*/ 169 w 866"/>
                <a:gd name="T53" fmla="*/ 703 h 729"/>
                <a:gd name="T54" fmla="*/ 284 w 866"/>
                <a:gd name="T55" fmla="*/ 710 h 729"/>
                <a:gd name="T56" fmla="*/ 346 w 866"/>
                <a:gd name="T57" fmla="*/ 697 h 729"/>
                <a:gd name="T58" fmla="*/ 394 w 866"/>
                <a:gd name="T59" fmla="*/ 681 h 729"/>
                <a:gd name="T60" fmla="*/ 438 w 866"/>
                <a:gd name="T61" fmla="*/ 662 h 729"/>
                <a:gd name="T62" fmla="*/ 538 w 866"/>
                <a:gd name="T63" fmla="*/ 649 h 729"/>
                <a:gd name="T64" fmla="*/ 645 w 866"/>
                <a:gd name="T65" fmla="*/ 557 h 729"/>
                <a:gd name="T66" fmla="*/ 749 w 866"/>
                <a:gd name="T67" fmla="*/ 449 h 729"/>
                <a:gd name="T68" fmla="*/ 766 w 866"/>
                <a:gd name="T69" fmla="*/ 409 h 729"/>
                <a:gd name="T70" fmla="*/ 866 w 866"/>
                <a:gd name="T71" fmla="*/ 28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6" h="729">
                  <a:moveTo>
                    <a:pt x="866" y="280"/>
                  </a:moveTo>
                  <a:lnTo>
                    <a:pt x="845" y="273"/>
                  </a:lnTo>
                  <a:lnTo>
                    <a:pt x="827" y="280"/>
                  </a:lnTo>
                  <a:lnTo>
                    <a:pt x="812" y="269"/>
                  </a:lnTo>
                  <a:lnTo>
                    <a:pt x="822" y="257"/>
                  </a:lnTo>
                  <a:lnTo>
                    <a:pt x="818" y="210"/>
                  </a:lnTo>
                  <a:lnTo>
                    <a:pt x="827" y="169"/>
                  </a:lnTo>
                  <a:lnTo>
                    <a:pt x="841" y="165"/>
                  </a:lnTo>
                  <a:lnTo>
                    <a:pt x="820" y="60"/>
                  </a:lnTo>
                  <a:lnTo>
                    <a:pt x="822" y="39"/>
                  </a:lnTo>
                  <a:lnTo>
                    <a:pt x="806" y="18"/>
                  </a:lnTo>
                  <a:lnTo>
                    <a:pt x="699" y="2"/>
                  </a:lnTo>
                  <a:lnTo>
                    <a:pt x="697" y="0"/>
                  </a:lnTo>
                  <a:lnTo>
                    <a:pt x="639" y="35"/>
                  </a:lnTo>
                  <a:lnTo>
                    <a:pt x="576" y="81"/>
                  </a:lnTo>
                  <a:lnTo>
                    <a:pt x="566" y="119"/>
                  </a:lnTo>
                  <a:lnTo>
                    <a:pt x="542" y="142"/>
                  </a:lnTo>
                  <a:lnTo>
                    <a:pt x="513" y="150"/>
                  </a:lnTo>
                  <a:lnTo>
                    <a:pt x="509" y="167"/>
                  </a:lnTo>
                  <a:lnTo>
                    <a:pt x="482" y="208"/>
                  </a:lnTo>
                  <a:lnTo>
                    <a:pt x="459" y="196"/>
                  </a:lnTo>
                  <a:lnTo>
                    <a:pt x="436" y="213"/>
                  </a:lnTo>
                  <a:lnTo>
                    <a:pt x="398" y="208"/>
                  </a:lnTo>
                  <a:lnTo>
                    <a:pt x="357" y="177"/>
                  </a:lnTo>
                  <a:lnTo>
                    <a:pt x="340" y="210"/>
                  </a:lnTo>
                  <a:lnTo>
                    <a:pt x="283" y="263"/>
                  </a:lnTo>
                  <a:lnTo>
                    <a:pt x="217" y="269"/>
                  </a:lnTo>
                  <a:lnTo>
                    <a:pt x="219" y="242"/>
                  </a:lnTo>
                  <a:lnTo>
                    <a:pt x="229" y="217"/>
                  </a:lnTo>
                  <a:lnTo>
                    <a:pt x="217" y="185"/>
                  </a:lnTo>
                  <a:lnTo>
                    <a:pt x="179" y="160"/>
                  </a:lnTo>
                  <a:lnTo>
                    <a:pt x="175" y="367"/>
                  </a:lnTo>
                  <a:lnTo>
                    <a:pt x="162" y="357"/>
                  </a:lnTo>
                  <a:lnTo>
                    <a:pt x="152" y="373"/>
                  </a:lnTo>
                  <a:lnTo>
                    <a:pt x="129" y="386"/>
                  </a:lnTo>
                  <a:lnTo>
                    <a:pt x="110" y="374"/>
                  </a:lnTo>
                  <a:lnTo>
                    <a:pt x="89" y="380"/>
                  </a:lnTo>
                  <a:lnTo>
                    <a:pt x="52" y="374"/>
                  </a:lnTo>
                  <a:lnTo>
                    <a:pt x="43" y="350"/>
                  </a:lnTo>
                  <a:lnTo>
                    <a:pt x="25" y="327"/>
                  </a:lnTo>
                  <a:lnTo>
                    <a:pt x="14" y="353"/>
                  </a:lnTo>
                  <a:lnTo>
                    <a:pt x="0" y="365"/>
                  </a:lnTo>
                  <a:lnTo>
                    <a:pt x="2" y="390"/>
                  </a:lnTo>
                  <a:lnTo>
                    <a:pt x="33" y="436"/>
                  </a:lnTo>
                  <a:lnTo>
                    <a:pt x="58" y="501"/>
                  </a:lnTo>
                  <a:lnTo>
                    <a:pt x="60" y="515"/>
                  </a:lnTo>
                  <a:lnTo>
                    <a:pt x="83" y="532"/>
                  </a:lnTo>
                  <a:lnTo>
                    <a:pt x="93" y="587"/>
                  </a:lnTo>
                  <a:lnTo>
                    <a:pt x="77" y="587"/>
                  </a:lnTo>
                  <a:lnTo>
                    <a:pt x="62" y="580"/>
                  </a:lnTo>
                  <a:lnTo>
                    <a:pt x="58" y="593"/>
                  </a:lnTo>
                  <a:lnTo>
                    <a:pt x="70" y="628"/>
                  </a:lnTo>
                  <a:lnTo>
                    <a:pt x="110" y="655"/>
                  </a:lnTo>
                  <a:lnTo>
                    <a:pt x="169" y="703"/>
                  </a:lnTo>
                  <a:lnTo>
                    <a:pt x="200" y="729"/>
                  </a:lnTo>
                  <a:lnTo>
                    <a:pt x="284" y="710"/>
                  </a:lnTo>
                  <a:lnTo>
                    <a:pt x="329" y="708"/>
                  </a:lnTo>
                  <a:lnTo>
                    <a:pt x="346" y="697"/>
                  </a:lnTo>
                  <a:lnTo>
                    <a:pt x="377" y="697"/>
                  </a:lnTo>
                  <a:lnTo>
                    <a:pt x="394" y="681"/>
                  </a:lnTo>
                  <a:lnTo>
                    <a:pt x="438" y="676"/>
                  </a:lnTo>
                  <a:lnTo>
                    <a:pt x="438" y="662"/>
                  </a:lnTo>
                  <a:lnTo>
                    <a:pt x="471" y="651"/>
                  </a:lnTo>
                  <a:lnTo>
                    <a:pt x="538" y="649"/>
                  </a:lnTo>
                  <a:lnTo>
                    <a:pt x="568" y="624"/>
                  </a:lnTo>
                  <a:lnTo>
                    <a:pt x="645" y="557"/>
                  </a:lnTo>
                  <a:lnTo>
                    <a:pt x="697" y="526"/>
                  </a:lnTo>
                  <a:lnTo>
                    <a:pt x="749" y="449"/>
                  </a:lnTo>
                  <a:lnTo>
                    <a:pt x="753" y="424"/>
                  </a:lnTo>
                  <a:lnTo>
                    <a:pt x="766" y="409"/>
                  </a:lnTo>
                  <a:lnTo>
                    <a:pt x="833" y="365"/>
                  </a:lnTo>
                  <a:lnTo>
                    <a:pt x="866" y="280"/>
                  </a:lnTo>
                  <a:close/>
                </a:path>
              </a:pathLst>
            </a:custGeom>
            <a:grpFill/>
            <a:ln w="9525" cmpd="sng">
              <a:solidFill>
                <a:schemeClr val="bg1"/>
              </a:solidFill>
              <a:round/>
              <a:headEnd/>
              <a:tailEnd/>
            </a:ln>
          </p:spPr>
          <p:txBody>
            <a:bodyPr/>
            <a:lstStyle/>
            <a:p>
              <a:endParaRPr lang="en-GB" dirty="0"/>
            </a:p>
          </p:txBody>
        </p:sp>
        <p:sp>
          <p:nvSpPr>
            <p:cNvPr id="77" name="Freeform 130"/>
            <p:cNvSpPr>
              <a:spLocks/>
            </p:cNvSpPr>
            <p:nvPr/>
          </p:nvSpPr>
          <p:spPr bwMode="auto">
            <a:xfrm rot="127247">
              <a:off x="3130" y="3014"/>
              <a:ext cx="26" cy="34"/>
            </a:xfrm>
            <a:custGeom>
              <a:avLst/>
              <a:gdLst>
                <a:gd name="T0" fmla="*/ 64 w 83"/>
                <a:gd name="T1" fmla="*/ 7 h 95"/>
                <a:gd name="T2" fmla="*/ 83 w 83"/>
                <a:gd name="T3" fmla="*/ 67 h 95"/>
                <a:gd name="T4" fmla="*/ 73 w 83"/>
                <a:gd name="T5" fmla="*/ 82 h 95"/>
                <a:gd name="T6" fmla="*/ 64 w 83"/>
                <a:gd name="T7" fmla="*/ 95 h 95"/>
                <a:gd name="T8" fmla="*/ 16 w 83"/>
                <a:gd name="T9" fmla="*/ 95 h 95"/>
                <a:gd name="T10" fmla="*/ 0 w 83"/>
                <a:gd name="T11" fmla="*/ 49 h 95"/>
                <a:gd name="T12" fmla="*/ 27 w 83"/>
                <a:gd name="T13" fmla="*/ 0 h 95"/>
                <a:gd name="T14" fmla="*/ 54 w 83"/>
                <a:gd name="T15" fmla="*/ 9 h 95"/>
                <a:gd name="T16" fmla="*/ 64 w 83"/>
                <a:gd name="T17" fmla="*/ 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5">
                  <a:moveTo>
                    <a:pt x="64" y="7"/>
                  </a:moveTo>
                  <a:lnTo>
                    <a:pt x="83" y="67"/>
                  </a:lnTo>
                  <a:lnTo>
                    <a:pt x="73" y="82"/>
                  </a:lnTo>
                  <a:lnTo>
                    <a:pt x="64" y="95"/>
                  </a:lnTo>
                  <a:lnTo>
                    <a:pt x="16" y="95"/>
                  </a:lnTo>
                  <a:lnTo>
                    <a:pt x="0" y="49"/>
                  </a:lnTo>
                  <a:lnTo>
                    <a:pt x="27" y="0"/>
                  </a:lnTo>
                  <a:lnTo>
                    <a:pt x="54" y="9"/>
                  </a:lnTo>
                  <a:lnTo>
                    <a:pt x="64" y="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78" name="Freeform 131"/>
            <p:cNvSpPr>
              <a:spLocks/>
            </p:cNvSpPr>
            <p:nvPr/>
          </p:nvSpPr>
          <p:spPr bwMode="auto">
            <a:xfrm rot="127247">
              <a:off x="3079" y="3068"/>
              <a:ext cx="39" cy="39"/>
            </a:xfrm>
            <a:custGeom>
              <a:avLst/>
              <a:gdLst>
                <a:gd name="T0" fmla="*/ 85 w 127"/>
                <a:gd name="T1" fmla="*/ 0 h 107"/>
                <a:gd name="T2" fmla="*/ 48 w 127"/>
                <a:gd name="T3" fmla="*/ 11 h 107"/>
                <a:gd name="T4" fmla="*/ 0 w 127"/>
                <a:gd name="T5" fmla="*/ 54 h 107"/>
                <a:gd name="T6" fmla="*/ 8 w 127"/>
                <a:gd name="T7" fmla="*/ 102 h 107"/>
                <a:gd name="T8" fmla="*/ 42 w 127"/>
                <a:gd name="T9" fmla="*/ 107 h 107"/>
                <a:gd name="T10" fmla="*/ 102 w 127"/>
                <a:gd name="T11" fmla="*/ 80 h 107"/>
                <a:gd name="T12" fmla="*/ 127 w 127"/>
                <a:gd name="T13" fmla="*/ 48 h 107"/>
                <a:gd name="T14" fmla="*/ 85 w 127"/>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07">
                  <a:moveTo>
                    <a:pt x="85" y="0"/>
                  </a:moveTo>
                  <a:lnTo>
                    <a:pt x="48" y="11"/>
                  </a:lnTo>
                  <a:lnTo>
                    <a:pt x="0" y="54"/>
                  </a:lnTo>
                  <a:lnTo>
                    <a:pt x="8" y="102"/>
                  </a:lnTo>
                  <a:lnTo>
                    <a:pt x="42" y="107"/>
                  </a:lnTo>
                  <a:lnTo>
                    <a:pt x="102" y="80"/>
                  </a:lnTo>
                  <a:lnTo>
                    <a:pt x="127" y="48"/>
                  </a:lnTo>
                  <a:lnTo>
                    <a:pt x="85"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79" name="Freeform 132"/>
            <p:cNvSpPr>
              <a:spLocks/>
            </p:cNvSpPr>
            <p:nvPr/>
          </p:nvSpPr>
          <p:spPr bwMode="auto">
            <a:xfrm rot="127247">
              <a:off x="2840" y="2594"/>
              <a:ext cx="215" cy="252"/>
            </a:xfrm>
            <a:custGeom>
              <a:avLst/>
              <a:gdLst>
                <a:gd name="T0" fmla="*/ 27 w 706"/>
                <a:gd name="T1" fmla="*/ 648 h 694"/>
                <a:gd name="T2" fmla="*/ 71 w 706"/>
                <a:gd name="T3" fmla="*/ 644 h 694"/>
                <a:gd name="T4" fmla="*/ 117 w 706"/>
                <a:gd name="T5" fmla="*/ 658 h 694"/>
                <a:gd name="T6" fmla="*/ 374 w 706"/>
                <a:gd name="T7" fmla="*/ 660 h 694"/>
                <a:gd name="T8" fmla="*/ 438 w 706"/>
                <a:gd name="T9" fmla="*/ 688 h 694"/>
                <a:gd name="T10" fmla="*/ 484 w 706"/>
                <a:gd name="T11" fmla="*/ 694 h 694"/>
                <a:gd name="T12" fmla="*/ 535 w 706"/>
                <a:gd name="T13" fmla="*/ 690 h 694"/>
                <a:gd name="T14" fmla="*/ 614 w 706"/>
                <a:gd name="T15" fmla="*/ 629 h 694"/>
                <a:gd name="T16" fmla="*/ 581 w 706"/>
                <a:gd name="T17" fmla="*/ 594 h 694"/>
                <a:gd name="T18" fmla="*/ 691 w 706"/>
                <a:gd name="T19" fmla="*/ 418 h 694"/>
                <a:gd name="T20" fmla="*/ 693 w 706"/>
                <a:gd name="T21" fmla="*/ 401 h 694"/>
                <a:gd name="T22" fmla="*/ 697 w 706"/>
                <a:gd name="T23" fmla="*/ 343 h 694"/>
                <a:gd name="T24" fmla="*/ 697 w 706"/>
                <a:gd name="T25" fmla="*/ 299 h 694"/>
                <a:gd name="T26" fmla="*/ 603 w 706"/>
                <a:gd name="T27" fmla="*/ 316 h 694"/>
                <a:gd name="T28" fmla="*/ 578 w 706"/>
                <a:gd name="T29" fmla="*/ 213 h 694"/>
                <a:gd name="T30" fmla="*/ 570 w 706"/>
                <a:gd name="T31" fmla="*/ 113 h 694"/>
                <a:gd name="T32" fmla="*/ 509 w 706"/>
                <a:gd name="T33" fmla="*/ 82 h 694"/>
                <a:gd name="T34" fmla="*/ 449 w 706"/>
                <a:gd name="T35" fmla="*/ 65 h 694"/>
                <a:gd name="T36" fmla="*/ 438 w 706"/>
                <a:gd name="T37" fmla="*/ 105 h 694"/>
                <a:gd name="T38" fmla="*/ 386 w 706"/>
                <a:gd name="T39" fmla="*/ 119 h 694"/>
                <a:gd name="T40" fmla="*/ 273 w 706"/>
                <a:gd name="T41" fmla="*/ 0 h 694"/>
                <a:gd name="T42" fmla="*/ 25 w 706"/>
                <a:gd name="T43" fmla="*/ 19 h 694"/>
                <a:gd name="T44" fmla="*/ 58 w 706"/>
                <a:gd name="T45" fmla="*/ 82 h 694"/>
                <a:gd name="T46" fmla="*/ 79 w 706"/>
                <a:gd name="T47" fmla="*/ 165 h 694"/>
                <a:gd name="T48" fmla="*/ 71 w 706"/>
                <a:gd name="T49" fmla="*/ 182 h 694"/>
                <a:gd name="T50" fmla="*/ 83 w 706"/>
                <a:gd name="T51" fmla="*/ 211 h 694"/>
                <a:gd name="T52" fmla="*/ 115 w 706"/>
                <a:gd name="T53" fmla="*/ 284 h 694"/>
                <a:gd name="T54" fmla="*/ 48 w 706"/>
                <a:gd name="T55" fmla="*/ 435 h 694"/>
                <a:gd name="T56" fmla="*/ 31 w 706"/>
                <a:gd name="T57" fmla="*/ 498 h 694"/>
                <a:gd name="T58" fmla="*/ 25 w 706"/>
                <a:gd name="T59" fmla="*/ 546 h 694"/>
                <a:gd name="T60" fmla="*/ 8 w 706"/>
                <a:gd name="T61" fmla="*/ 631 h 694"/>
                <a:gd name="T62" fmla="*/ 8 w 706"/>
                <a:gd name="T63" fmla="*/ 66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6" h="694">
                  <a:moveTo>
                    <a:pt x="8" y="662"/>
                  </a:moveTo>
                  <a:lnTo>
                    <a:pt x="27" y="648"/>
                  </a:lnTo>
                  <a:lnTo>
                    <a:pt x="48" y="660"/>
                  </a:lnTo>
                  <a:lnTo>
                    <a:pt x="71" y="644"/>
                  </a:lnTo>
                  <a:lnTo>
                    <a:pt x="98" y="642"/>
                  </a:lnTo>
                  <a:lnTo>
                    <a:pt x="117" y="658"/>
                  </a:lnTo>
                  <a:lnTo>
                    <a:pt x="146" y="660"/>
                  </a:lnTo>
                  <a:lnTo>
                    <a:pt x="374" y="660"/>
                  </a:lnTo>
                  <a:lnTo>
                    <a:pt x="399" y="681"/>
                  </a:lnTo>
                  <a:lnTo>
                    <a:pt x="438" y="688"/>
                  </a:lnTo>
                  <a:lnTo>
                    <a:pt x="474" y="685"/>
                  </a:lnTo>
                  <a:lnTo>
                    <a:pt x="484" y="694"/>
                  </a:lnTo>
                  <a:lnTo>
                    <a:pt x="501" y="690"/>
                  </a:lnTo>
                  <a:lnTo>
                    <a:pt x="535" y="690"/>
                  </a:lnTo>
                  <a:lnTo>
                    <a:pt x="656" y="667"/>
                  </a:lnTo>
                  <a:lnTo>
                    <a:pt x="614" y="629"/>
                  </a:lnTo>
                  <a:lnTo>
                    <a:pt x="589" y="612"/>
                  </a:lnTo>
                  <a:lnTo>
                    <a:pt x="581" y="594"/>
                  </a:lnTo>
                  <a:lnTo>
                    <a:pt x="583" y="416"/>
                  </a:lnTo>
                  <a:lnTo>
                    <a:pt x="691" y="418"/>
                  </a:lnTo>
                  <a:lnTo>
                    <a:pt x="700" y="412"/>
                  </a:lnTo>
                  <a:lnTo>
                    <a:pt x="693" y="401"/>
                  </a:lnTo>
                  <a:lnTo>
                    <a:pt x="700" y="355"/>
                  </a:lnTo>
                  <a:lnTo>
                    <a:pt x="697" y="343"/>
                  </a:lnTo>
                  <a:lnTo>
                    <a:pt x="706" y="328"/>
                  </a:lnTo>
                  <a:lnTo>
                    <a:pt x="697" y="299"/>
                  </a:lnTo>
                  <a:lnTo>
                    <a:pt x="627" y="299"/>
                  </a:lnTo>
                  <a:lnTo>
                    <a:pt x="603" y="316"/>
                  </a:lnTo>
                  <a:lnTo>
                    <a:pt x="601" y="247"/>
                  </a:lnTo>
                  <a:lnTo>
                    <a:pt x="578" y="213"/>
                  </a:lnTo>
                  <a:lnTo>
                    <a:pt x="585" y="149"/>
                  </a:lnTo>
                  <a:lnTo>
                    <a:pt x="570" y="113"/>
                  </a:lnTo>
                  <a:lnTo>
                    <a:pt x="580" y="84"/>
                  </a:lnTo>
                  <a:lnTo>
                    <a:pt x="509" y="82"/>
                  </a:lnTo>
                  <a:lnTo>
                    <a:pt x="520" y="65"/>
                  </a:lnTo>
                  <a:lnTo>
                    <a:pt x="449" y="65"/>
                  </a:lnTo>
                  <a:lnTo>
                    <a:pt x="447" y="101"/>
                  </a:lnTo>
                  <a:lnTo>
                    <a:pt x="438" y="105"/>
                  </a:lnTo>
                  <a:lnTo>
                    <a:pt x="430" y="126"/>
                  </a:lnTo>
                  <a:lnTo>
                    <a:pt x="386" y="119"/>
                  </a:lnTo>
                  <a:lnTo>
                    <a:pt x="334" y="126"/>
                  </a:lnTo>
                  <a:lnTo>
                    <a:pt x="273" y="0"/>
                  </a:lnTo>
                  <a:lnTo>
                    <a:pt x="77" y="2"/>
                  </a:lnTo>
                  <a:lnTo>
                    <a:pt x="25" y="19"/>
                  </a:lnTo>
                  <a:lnTo>
                    <a:pt x="61" y="69"/>
                  </a:lnTo>
                  <a:lnTo>
                    <a:pt x="58" y="82"/>
                  </a:lnTo>
                  <a:lnTo>
                    <a:pt x="94" y="149"/>
                  </a:lnTo>
                  <a:lnTo>
                    <a:pt x="79" y="165"/>
                  </a:lnTo>
                  <a:lnTo>
                    <a:pt x="71" y="167"/>
                  </a:lnTo>
                  <a:lnTo>
                    <a:pt x="71" y="182"/>
                  </a:lnTo>
                  <a:lnTo>
                    <a:pt x="85" y="199"/>
                  </a:lnTo>
                  <a:lnTo>
                    <a:pt x="83" y="211"/>
                  </a:lnTo>
                  <a:lnTo>
                    <a:pt x="104" y="272"/>
                  </a:lnTo>
                  <a:lnTo>
                    <a:pt x="115" y="284"/>
                  </a:lnTo>
                  <a:lnTo>
                    <a:pt x="119" y="347"/>
                  </a:lnTo>
                  <a:lnTo>
                    <a:pt x="48" y="435"/>
                  </a:lnTo>
                  <a:lnTo>
                    <a:pt x="35" y="470"/>
                  </a:lnTo>
                  <a:lnTo>
                    <a:pt x="31" y="498"/>
                  </a:lnTo>
                  <a:lnTo>
                    <a:pt x="17" y="535"/>
                  </a:lnTo>
                  <a:lnTo>
                    <a:pt x="25" y="546"/>
                  </a:lnTo>
                  <a:lnTo>
                    <a:pt x="2" y="579"/>
                  </a:lnTo>
                  <a:lnTo>
                    <a:pt x="8" y="631"/>
                  </a:lnTo>
                  <a:lnTo>
                    <a:pt x="0" y="650"/>
                  </a:lnTo>
                  <a:lnTo>
                    <a:pt x="8" y="662"/>
                  </a:lnTo>
                  <a:close/>
                </a:path>
              </a:pathLst>
            </a:custGeom>
            <a:grpFill/>
            <a:ln w="9525" cmpd="sng">
              <a:solidFill>
                <a:schemeClr val="bg1"/>
              </a:solidFill>
              <a:round/>
              <a:headEnd/>
              <a:tailEnd/>
            </a:ln>
          </p:spPr>
          <p:txBody>
            <a:bodyPr/>
            <a:lstStyle/>
            <a:p>
              <a:endParaRPr lang="en-GB" dirty="0"/>
            </a:p>
          </p:txBody>
        </p:sp>
        <p:sp>
          <p:nvSpPr>
            <p:cNvPr id="80" name="Freeform 133"/>
            <p:cNvSpPr>
              <a:spLocks/>
            </p:cNvSpPr>
            <p:nvPr/>
          </p:nvSpPr>
          <p:spPr bwMode="auto">
            <a:xfrm rot="127247">
              <a:off x="2877" y="2366"/>
              <a:ext cx="312" cy="391"/>
            </a:xfrm>
            <a:custGeom>
              <a:avLst/>
              <a:gdLst>
                <a:gd name="T0" fmla="*/ 794 w 1024"/>
                <a:gd name="T1" fmla="*/ 5 h 1072"/>
                <a:gd name="T2" fmla="*/ 898 w 1024"/>
                <a:gd name="T3" fmla="*/ 46 h 1072"/>
                <a:gd name="T4" fmla="*/ 953 w 1024"/>
                <a:gd name="T5" fmla="*/ 59 h 1072"/>
                <a:gd name="T6" fmla="*/ 1001 w 1024"/>
                <a:gd name="T7" fmla="*/ 92 h 1072"/>
                <a:gd name="T8" fmla="*/ 994 w 1024"/>
                <a:gd name="T9" fmla="*/ 115 h 1072"/>
                <a:gd name="T10" fmla="*/ 994 w 1024"/>
                <a:gd name="T11" fmla="*/ 151 h 1072"/>
                <a:gd name="T12" fmla="*/ 978 w 1024"/>
                <a:gd name="T13" fmla="*/ 228 h 1072"/>
                <a:gd name="T14" fmla="*/ 950 w 1024"/>
                <a:gd name="T15" fmla="*/ 274 h 1072"/>
                <a:gd name="T16" fmla="*/ 921 w 1024"/>
                <a:gd name="T17" fmla="*/ 376 h 1072"/>
                <a:gd name="T18" fmla="*/ 900 w 1024"/>
                <a:gd name="T19" fmla="*/ 418 h 1072"/>
                <a:gd name="T20" fmla="*/ 905 w 1024"/>
                <a:gd name="T21" fmla="*/ 475 h 1072"/>
                <a:gd name="T22" fmla="*/ 915 w 1024"/>
                <a:gd name="T23" fmla="*/ 512 h 1072"/>
                <a:gd name="T24" fmla="*/ 915 w 1024"/>
                <a:gd name="T25" fmla="*/ 552 h 1072"/>
                <a:gd name="T26" fmla="*/ 917 w 1024"/>
                <a:gd name="T27" fmla="*/ 590 h 1072"/>
                <a:gd name="T28" fmla="*/ 921 w 1024"/>
                <a:gd name="T29" fmla="*/ 640 h 1072"/>
                <a:gd name="T30" fmla="*/ 957 w 1024"/>
                <a:gd name="T31" fmla="*/ 694 h 1072"/>
                <a:gd name="T32" fmla="*/ 888 w 1024"/>
                <a:gd name="T33" fmla="*/ 788 h 1072"/>
                <a:gd name="T34" fmla="*/ 854 w 1024"/>
                <a:gd name="T35" fmla="*/ 830 h 1072"/>
                <a:gd name="T36" fmla="*/ 867 w 1024"/>
                <a:gd name="T37" fmla="*/ 915 h 1072"/>
                <a:gd name="T38" fmla="*/ 852 w 1024"/>
                <a:gd name="T39" fmla="*/ 974 h 1072"/>
                <a:gd name="T40" fmla="*/ 905 w 1024"/>
                <a:gd name="T41" fmla="*/ 1001 h 1072"/>
                <a:gd name="T42" fmla="*/ 927 w 1024"/>
                <a:gd name="T43" fmla="*/ 1070 h 1072"/>
                <a:gd name="T44" fmla="*/ 886 w 1024"/>
                <a:gd name="T45" fmla="*/ 1072 h 1072"/>
                <a:gd name="T46" fmla="*/ 859 w 1024"/>
                <a:gd name="T47" fmla="*/ 1036 h 1072"/>
                <a:gd name="T48" fmla="*/ 827 w 1024"/>
                <a:gd name="T49" fmla="*/ 1007 h 1072"/>
                <a:gd name="T50" fmla="*/ 796 w 1024"/>
                <a:gd name="T51" fmla="*/ 1003 h 1072"/>
                <a:gd name="T52" fmla="*/ 802 w 1024"/>
                <a:gd name="T53" fmla="*/ 968 h 1072"/>
                <a:gd name="T54" fmla="*/ 754 w 1024"/>
                <a:gd name="T55" fmla="*/ 993 h 1072"/>
                <a:gd name="T56" fmla="*/ 679 w 1024"/>
                <a:gd name="T57" fmla="*/ 970 h 1072"/>
                <a:gd name="T58" fmla="*/ 654 w 1024"/>
                <a:gd name="T59" fmla="*/ 943 h 1072"/>
                <a:gd name="T60" fmla="*/ 620 w 1024"/>
                <a:gd name="T61" fmla="*/ 951 h 1072"/>
                <a:gd name="T62" fmla="*/ 604 w 1024"/>
                <a:gd name="T63" fmla="*/ 919 h 1072"/>
                <a:gd name="T64" fmla="*/ 597 w 1024"/>
                <a:gd name="T65" fmla="*/ 932 h 1072"/>
                <a:gd name="T66" fmla="*/ 503 w 1024"/>
                <a:gd name="T67" fmla="*/ 949 h 1072"/>
                <a:gd name="T68" fmla="*/ 478 w 1024"/>
                <a:gd name="T69" fmla="*/ 846 h 1072"/>
                <a:gd name="T70" fmla="*/ 470 w 1024"/>
                <a:gd name="T71" fmla="*/ 746 h 1072"/>
                <a:gd name="T72" fmla="*/ 409 w 1024"/>
                <a:gd name="T73" fmla="*/ 715 h 1072"/>
                <a:gd name="T74" fmla="*/ 349 w 1024"/>
                <a:gd name="T75" fmla="*/ 698 h 1072"/>
                <a:gd name="T76" fmla="*/ 338 w 1024"/>
                <a:gd name="T77" fmla="*/ 738 h 1072"/>
                <a:gd name="T78" fmla="*/ 286 w 1024"/>
                <a:gd name="T79" fmla="*/ 752 h 1072"/>
                <a:gd name="T80" fmla="*/ 173 w 1024"/>
                <a:gd name="T81" fmla="*/ 633 h 1072"/>
                <a:gd name="T82" fmla="*/ 0 w 1024"/>
                <a:gd name="T83" fmla="*/ 633 h 1072"/>
                <a:gd name="T84" fmla="*/ 15 w 1024"/>
                <a:gd name="T85" fmla="*/ 612 h 1072"/>
                <a:gd name="T86" fmla="*/ 36 w 1024"/>
                <a:gd name="T87" fmla="*/ 590 h 1072"/>
                <a:gd name="T88" fmla="*/ 79 w 1024"/>
                <a:gd name="T89" fmla="*/ 579 h 1072"/>
                <a:gd name="T90" fmla="*/ 163 w 1024"/>
                <a:gd name="T91" fmla="*/ 491 h 1072"/>
                <a:gd name="T92" fmla="*/ 167 w 1024"/>
                <a:gd name="T93" fmla="*/ 466 h 1072"/>
                <a:gd name="T94" fmla="*/ 217 w 1024"/>
                <a:gd name="T95" fmla="*/ 368 h 1072"/>
                <a:gd name="T96" fmla="*/ 278 w 1024"/>
                <a:gd name="T97" fmla="*/ 157 h 1072"/>
                <a:gd name="T98" fmla="*/ 293 w 1024"/>
                <a:gd name="T99" fmla="*/ 86 h 1072"/>
                <a:gd name="T100" fmla="*/ 345 w 1024"/>
                <a:gd name="T101" fmla="*/ 13 h 1072"/>
                <a:gd name="T102" fmla="*/ 409 w 1024"/>
                <a:gd name="T103" fmla="*/ 46 h 1072"/>
                <a:gd name="T104" fmla="*/ 539 w 1024"/>
                <a:gd name="T105" fmla="*/ 23 h 1072"/>
                <a:gd name="T106" fmla="*/ 616 w 1024"/>
                <a:gd name="T107" fmla="*/ 9 h 1072"/>
                <a:gd name="T108" fmla="*/ 677 w 1024"/>
                <a:gd name="T109" fmla="*/ 11 h 1072"/>
                <a:gd name="T110" fmla="*/ 762 w 1024"/>
                <a:gd name="T111" fmla="*/ 11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24" h="1072">
                  <a:moveTo>
                    <a:pt x="794" y="3"/>
                  </a:moveTo>
                  <a:lnTo>
                    <a:pt x="794" y="5"/>
                  </a:lnTo>
                  <a:lnTo>
                    <a:pt x="852" y="46"/>
                  </a:lnTo>
                  <a:lnTo>
                    <a:pt x="898" y="46"/>
                  </a:lnTo>
                  <a:lnTo>
                    <a:pt x="921" y="34"/>
                  </a:lnTo>
                  <a:lnTo>
                    <a:pt x="953" y="59"/>
                  </a:lnTo>
                  <a:lnTo>
                    <a:pt x="996" y="99"/>
                  </a:lnTo>
                  <a:lnTo>
                    <a:pt x="1001" y="92"/>
                  </a:lnTo>
                  <a:lnTo>
                    <a:pt x="1005" y="103"/>
                  </a:lnTo>
                  <a:lnTo>
                    <a:pt x="994" y="115"/>
                  </a:lnTo>
                  <a:lnTo>
                    <a:pt x="1001" y="126"/>
                  </a:lnTo>
                  <a:lnTo>
                    <a:pt x="994" y="151"/>
                  </a:lnTo>
                  <a:lnTo>
                    <a:pt x="1024" y="165"/>
                  </a:lnTo>
                  <a:lnTo>
                    <a:pt x="978" y="228"/>
                  </a:lnTo>
                  <a:lnTo>
                    <a:pt x="948" y="247"/>
                  </a:lnTo>
                  <a:lnTo>
                    <a:pt x="950" y="274"/>
                  </a:lnTo>
                  <a:lnTo>
                    <a:pt x="930" y="307"/>
                  </a:lnTo>
                  <a:lnTo>
                    <a:pt x="921" y="376"/>
                  </a:lnTo>
                  <a:lnTo>
                    <a:pt x="905" y="389"/>
                  </a:lnTo>
                  <a:lnTo>
                    <a:pt x="900" y="418"/>
                  </a:lnTo>
                  <a:lnTo>
                    <a:pt x="879" y="433"/>
                  </a:lnTo>
                  <a:lnTo>
                    <a:pt x="905" y="475"/>
                  </a:lnTo>
                  <a:lnTo>
                    <a:pt x="904" y="491"/>
                  </a:lnTo>
                  <a:lnTo>
                    <a:pt x="915" y="512"/>
                  </a:lnTo>
                  <a:lnTo>
                    <a:pt x="904" y="521"/>
                  </a:lnTo>
                  <a:lnTo>
                    <a:pt x="915" y="552"/>
                  </a:lnTo>
                  <a:lnTo>
                    <a:pt x="915" y="554"/>
                  </a:lnTo>
                  <a:lnTo>
                    <a:pt x="917" y="590"/>
                  </a:lnTo>
                  <a:lnTo>
                    <a:pt x="927" y="629"/>
                  </a:lnTo>
                  <a:lnTo>
                    <a:pt x="921" y="640"/>
                  </a:lnTo>
                  <a:lnTo>
                    <a:pt x="927" y="671"/>
                  </a:lnTo>
                  <a:lnTo>
                    <a:pt x="957" y="694"/>
                  </a:lnTo>
                  <a:lnTo>
                    <a:pt x="988" y="771"/>
                  </a:lnTo>
                  <a:lnTo>
                    <a:pt x="888" y="788"/>
                  </a:lnTo>
                  <a:lnTo>
                    <a:pt x="865" y="825"/>
                  </a:lnTo>
                  <a:lnTo>
                    <a:pt x="854" y="830"/>
                  </a:lnTo>
                  <a:lnTo>
                    <a:pt x="867" y="848"/>
                  </a:lnTo>
                  <a:lnTo>
                    <a:pt x="867" y="915"/>
                  </a:lnTo>
                  <a:lnTo>
                    <a:pt x="858" y="934"/>
                  </a:lnTo>
                  <a:lnTo>
                    <a:pt x="852" y="974"/>
                  </a:lnTo>
                  <a:lnTo>
                    <a:pt x="902" y="1013"/>
                  </a:lnTo>
                  <a:lnTo>
                    <a:pt x="905" y="1001"/>
                  </a:lnTo>
                  <a:lnTo>
                    <a:pt x="929" y="997"/>
                  </a:lnTo>
                  <a:lnTo>
                    <a:pt x="927" y="1070"/>
                  </a:lnTo>
                  <a:lnTo>
                    <a:pt x="907" y="1059"/>
                  </a:lnTo>
                  <a:lnTo>
                    <a:pt x="886" y="1072"/>
                  </a:lnTo>
                  <a:lnTo>
                    <a:pt x="871" y="1049"/>
                  </a:lnTo>
                  <a:lnTo>
                    <a:pt x="859" y="1036"/>
                  </a:lnTo>
                  <a:lnTo>
                    <a:pt x="852" y="1016"/>
                  </a:lnTo>
                  <a:lnTo>
                    <a:pt x="827" y="1007"/>
                  </a:lnTo>
                  <a:lnTo>
                    <a:pt x="817" y="997"/>
                  </a:lnTo>
                  <a:lnTo>
                    <a:pt x="796" y="1003"/>
                  </a:lnTo>
                  <a:lnTo>
                    <a:pt x="792" y="978"/>
                  </a:lnTo>
                  <a:lnTo>
                    <a:pt x="802" y="968"/>
                  </a:lnTo>
                  <a:lnTo>
                    <a:pt x="777" y="965"/>
                  </a:lnTo>
                  <a:lnTo>
                    <a:pt x="754" y="993"/>
                  </a:lnTo>
                  <a:lnTo>
                    <a:pt x="723" y="978"/>
                  </a:lnTo>
                  <a:lnTo>
                    <a:pt x="679" y="970"/>
                  </a:lnTo>
                  <a:lnTo>
                    <a:pt x="669" y="943"/>
                  </a:lnTo>
                  <a:lnTo>
                    <a:pt x="654" y="943"/>
                  </a:lnTo>
                  <a:lnTo>
                    <a:pt x="631" y="961"/>
                  </a:lnTo>
                  <a:lnTo>
                    <a:pt x="620" y="951"/>
                  </a:lnTo>
                  <a:lnTo>
                    <a:pt x="625" y="940"/>
                  </a:lnTo>
                  <a:lnTo>
                    <a:pt x="604" y="919"/>
                  </a:lnTo>
                  <a:lnTo>
                    <a:pt x="595" y="930"/>
                  </a:lnTo>
                  <a:lnTo>
                    <a:pt x="597" y="932"/>
                  </a:lnTo>
                  <a:lnTo>
                    <a:pt x="527" y="932"/>
                  </a:lnTo>
                  <a:lnTo>
                    <a:pt x="503" y="949"/>
                  </a:lnTo>
                  <a:lnTo>
                    <a:pt x="501" y="880"/>
                  </a:lnTo>
                  <a:lnTo>
                    <a:pt x="478" y="846"/>
                  </a:lnTo>
                  <a:lnTo>
                    <a:pt x="485" y="782"/>
                  </a:lnTo>
                  <a:lnTo>
                    <a:pt x="470" y="746"/>
                  </a:lnTo>
                  <a:lnTo>
                    <a:pt x="480" y="717"/>
                  </a:lnTo>
                  <a:lnTo>
                    <a:pt x="409" y="715"/>
                  </a:lnTo>
                  <a:lnTo>
                    <a:pt x="420" y="698"/>
                  </a:lnTo>
                  <a:lnTo>
                    <a:pt x="349" y="698"/>
                  </a:lnTo>
                  <a:lnTo>
                    <a:pt x="347" y="734"/>
                  </a:lnTo>
                  <a:lnTo>
                    <a:pt x="338" y="738"/>
                  </a:lnTo>
                  <a:lnTo>
                    <a:pt x="330" y="759"/>
                  </a:lnTo>
                  <a:lnTo>
                    <a:pt x="286" y="752"/>
                  </a:lnTo>
                  <a:lnTo>
                    <a:pt x="234" y="759"/>
                  </a:lnTo>
                  <a:lnTo>
                    <a:pt x="173" y="633"/>
                  </a:lnTo>
                  <a:lnTo>
                    <a:pt x="2" y="635"/>
                  </a:lnTo>
                  <a:lnTo>
                    <a:pt x="0" y="633"/>
                  </a:lnTo>
                  <a:lnTo>
                    <a:pt x="0" y="619"/>
                  </a:lnTo>
                  <a:lnTo>
                    <a:pt x="15" y="612"/>
                  </a:lnTo>
                  <a:lnTo>
                    <a:pt x="38" y="600"/>
                  </a:lnTo>
                  <a:lnTo>
                    <a:pt x="36" y="590"/>
                  </a:lnTo>
                  <a:lnTo>
                    <a:pt x="54" y="583"/>
                  </a:lnTo>
                  <a:lnTo>
                    <a:pt x="79" y="579"/>
                  </a:lnTo>
                  <a:lnTo>
                    <a:pt x="130" y="539"/>
                  </a:lnTo>
                  <a:lnTo>
                    <a:pt x="163" y="491"/>
                  </a:lnTo>
                  <a:lnTo>
                    <a:pt x="155" y="475"/>
                  </a:lnTo>
                  <a:lnTo>
                    <a:pt x="167" y="466"/>
                  </a:lnTo>
                  <a:lnTo>
                    <a:pt x="157" y="427"/>
                  </a:lnTo>
                  <a:lnTo>
                    <a:pt x="217" y="368"/>
                  </a:lnTo>
                  <a:lnTo>
                    <a:pt x="244" y="347"/>
                  </a:lnTo>
                  <a:lnTo>
                    <a:pt x="278" y="157"/>
                  </a:lnTo>
                  <a:lnTo>
                    <a:pt x="303" y="119"/>
                  </a:lnTo>
                  <a:lnTo>
                    <a:pt x="293" y="86"/>
                  </a:lnTo>
                  <a:lnTo>
                    <a:pt x="322" y="32"/>
                  </a:lnTo>
                  <a:lnTo>
                    <a:pt x="345" y="13"/>
                  </a:lnTo>
                  <a:lnTo>
                    <a:pt x="382" y="25"/>
                  </a:lnTo>
                  <a:lnTo>
                    <a:pt x="409" y="46"/>
                  </a:lnTo>
                  <a:lnTo>
                    <a:pt x="518" y="59"/>
                  </a:lnTo>
                  <a:lnTo>
                    <a:pt x="539" y="23"/>
                  </a:lnTo>
                  <a:lnTo>
                    <a:pt x="570" y="36"/>
                  </a:lnTo>
                  <a:lnTo>
                    <a:pt x="616" y="9"/>
                  </a:lnTo>
                  <a:lnTo>
                    <a:pt x="643" y="19"/>
                  </a:lnTo>
                  <a:lnTo>
                    <a:pt x="677" y="11"/>
                  </a:lnTo>
                  <a:lnTo>
                    <a:pt x="683" y="0"/>
                  </a:lnTo>
                  <a:lnTo>
                    <a:pt x="762" y="11"/>
                  </a:lnTo>
                  <a:lnTo>
                    <a:pt x="794" y="3"/>
                  </a:lnTo>
                  <a:close/>
                </a:path>
              </a:pathLst>
            </a:custGeom>
            <a:grpFill/>
            <a:ln w="9525" cmpd="sng">
              <a:solidFill>
                <a:schemeClr val="bg1"/>
              </a:solidFill>
              <a:round/>
              <a:headEnd/>
              <a:tailEnd/>
            </a:ln>
          </p:spPr>
          <p:txBody>
            <a:bodyPr/>
            <a:lstStyle/>
            <a:p>
              <a:endParaRPr lang="en-GB" dirty="0"/>
            </a:p>
          </p:txBody>
        </p:sp>
        <p:sp>
          <p:nvSpPr>
            <p:cNvPr id="81" name="Freeform 134"/>
            <p:cNvSpPr>
              <a:spLocks/>
            </p:cNvSpPr>
            <p:nvPr/>
          </p:nvSpPr>
          <p:spPr bwMode="auto">
            <a:xfrm rot="127247">
              <a:off x="3146" y="2501"/>
              <a:ext cx="38" cy="38"/>
            </a:xfrm>
            <a:custGeom>
              <a:avLst/>
              <a:gdLst>
                <a:gd name="T0" fmla="*/ 42 w 120"/>
                <a:gd name="T1" fmla="*/ 10 h 104"/>
                <a:gd name="T2" fmla="*/ 42 w 120"/>
                <a:gd name="T3" fmla="*/ 18 h 104"/>
                <a:gd name="T4" fmla="*/ 26 w 120"/>
                <a:gd name="T5" fmla="*/ 31 h 104"/>
                <a:gd name="T6" fmla="*/ 21 w 120"/>
                <a:gd name="T7" fmla="*/ 60 h 104"/>
                <a:gd name="T8" fmla="*/ 0 w 120"/>
                <a:gd name="T9" fmla="*/ 75 h 104"/>
                <a:gd name="T10" fmla="*/ 19 w 120"/>
                <a:gd name="T11" fmla="*/ 104 h 104"/>
                <a:gd name="T12" fmla="*/ 65 w 120"/>
                <a:gd name="T13" fmla="*/ 102 h 104"/>
                <a:gd name="T14" fmla="*/ 65 w 120"/>
                <a:gd name="T15" fmla="*/ 100 h 104"/>
                <a:gd name="T16" fmla="*/ 67 w 120"/>
                <a:gd name="T17" fmla="*/ 85 h 104"/>
                <a:gd name="T18" fmla="*/ 113 w 120"/>
                <a:gd name="T19" fmla="*/ 83 h 104"/>
                <a:gd name="T20" fmla="*/ 120 w 120"/>
                <a:gd name="T21" fmla="*/ 27 h 104"/>
                <a:gd name="T22" fmla="*/ 96 w 120"/>
                <a:gd name="T23" fmla="*/ 0 h 104"/>
                <a:gd name="T24" fmla="*/ 65 w 120"/>
                <a:gd name="T25" fmla="*/ 16 h 104"/>
                <a:gd name="T26" fmla="*/ 42 w 120"/>
                <a:gd name="T27" fmla="*/ 1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04">
                  <a:moveTo>
                    <a:pt x="42" y="10"/>
                  </a:moveTo>
                  <a:lnTo>
                    <a:pt x="42" y="18"/>
                  </a:lnTo>
                  <a:lnTo>
                    <a:pt x="26" y="31"/>
                  </a:lnTo>
                  <a:lnTo>
                    <a:pt x="21" y="60"/>
                  </a:lnTo>
                  <a:lnTo>
                    <a:pt x="0" y="75"/>
                  </a:lnTo>
                  <a:lnTo>
                    <a:pt x="19" y="104"/>
                  </a:lnTo>
                  <a:lnTo>
                    <a:pt x="65" y="102"/>
                  </a:lnTo>
                  <a:lnTo>
                    <a:pt x="65" y="100"/>
                  </a:lnTo>
                  <a:lnTo>
                    <a:pt x="67" y="85"/>
                  </a:lnTo>
                  <a:lnTo>
                    <a:pt x="113" y="83"/>
                  </a:lnTo>
                  <a:lnTo>
                    <a:pt x="120" y="27"/>
                  </a:lnTo>
                  <a:lnTo>
                    <a:pt x="96" y="0"/>
                  </a:lnTo>
                  <a:lnTo>
                    <a:pt x="65" y="16"/>
                  </a:lnTo>
                  <a:lnTo>
                    <a:pt x="42" y="1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82" name="Freeform 135"/>
            <p:cNvSpPr>
              <a:spLocks/>
            </p:cNvSpPr>
            <p:nvPr/>
          </p:nvSpPr>
          <p:spPr bwMode="auto">
            <a:xfrm rot="127247">
              <a:off x="3151" y="2535"/>
              <a:ext cx="31" cy="39"/>
            </a:xfrm>
            <a:custGeom>
              <a:avLst/>
              <a:gdLst>
                <a:gd name="T0" fmla="*/ 7 w 103"/>
                <a:gd name="T1" fmla="*/ 26 h 107"/>
                <a:gd name="T2" fmla="*/ 6 w 103"/>
                <a:gd name="T3" fmla="*/ 42 h 107"/>
                <a:gd name="T4" fmla="*/ 17 w 103"/>
                <a:gd name="T5" fmla="*/ 63 h 107"/>
                <a:gd name="T6" fmla="*/ 6 w 103"/>
                <a:gd name="T7" fmla="*/ 72 h 107"/>
                <a:gd name="T8" fmla="*/ 17 w 103"/>
                <a:gd name="T9" fmla="*/ 105 h 107"/>
                <a:gd name="T10" fmla="*/ 42 w 103"/>
                <a:gd name="T11" fmla="*/ 107 h 107"/>
                <a:gd name="T12" fmla="*/ 63 w 103"/>
                <a:gd name="T13" fmla="*/ 86 h 107"/>
                <a:gd name="T14" fmla="*/ 88 w 103"/>
                <a:gd name="T15" fmla="*/ 55 h 107"/>
                <a:gd name="T16" fmla="*/ 103 w 103"/>
                <a:gd name="T17" fmla="*/ 44 h 107"/>
                <a:gd name="T18" fmla="*/ 103 w 103"/>
                <a:gd name="T19" fmla="*/ 30 h 107"/>
                <a:gd name="T20" fmla="*/ 78 w 103"/>
                <a:gd name="T21" fmla="*/ 9 h 107"/>
                <a:gd name="T22" fmla="*/ 78 w 103"/>
                <a:gd name="T23" fmla="*/ 0 h 107"/>
                <a:gd name="T24" fmla="*/ 46 w 103"/>
                <a:gd name="T25" fmla="*/ 11 h 107"/>
                <a:gd name="T26" fmla="*/ 0 w 103"/>
                <a:gd name="T27" fmla="*/ 13 h 107"/>
                <a:gd name="T28" fmla="*/ 7 w 103"/>
                <a:gd name="T29" fmla="*/ 2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107">
                  <a:moveTo>
                    <a:pt x="7" y="26"/>
                  </a:moveTo>
                  <a:lnTo>
                    <a:pt x="6" y="42"/>
                  </a:lnTo>
                  <a:lnTo>
                    <a:pt x="17" y="63"/>
                  </a:lnTo>
                  <a:lnTo>
                    <a:pt x="6" y="72"/>
                  </a:lnTo>
                  <a:lnTo>
                    <a:pt x="17" y="105"/>
                  </a:lnTo>
                  <a:lnTo>
                    <a:pt x="42" y="107"/>
                  </a:lnTo>
                  <a:lnTo>
                    <a:pt x="63" y="86"/>
                  </a:lnTo>
                  <a:lnTo>
                    <a:pt x="88" y="55"/>
                  </a:lnTo>
                  <a:lnTo>
                    <a:pt x="103" y="44"/>
                  </a:lnTo>
                  <a:lnTo>
                    <a:pt x="103" y="30"/>
                  </a:lnTo>
                  <a:lnTo>
                    <a:pt x="78" y="9"/>
                  </a:lnTo>
                  <a:lnTo>
                    <a:pt x="78" y="0"/>
                  </a:lnTo>
                  <a:lnTo>
                    <a:pt x="46" y="11"/>
                  </a:lnTo>
                  <a:lnTo>
                    <a:pt x="0" y="13"/>
                  </a:lnTo>
                  <a:lnTo>
                    <a:pt x="7" y="2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83" name="Freeform 136"/>
            <p:cNvSpPr>
              <a:spLocks/>
            </p:cNvSpPr>
            <p:nvPr/>
          </p:nvSpPr>
          <p:spPr bwMode="auto">
            <a:xfrm rot="127247">
              <a:off x="3162" y="2393"/>
              <a:ext cx="94" cy="115"/>
            </a:xfrm>
            <a:custGeom>
              <a:avLst/>
              <a:gdLst>
                <a:gd name="T0" fmla="*/ 82 w 307"/>
                <a:gd name="T1" fmla="*/ 35 h 317"/>
                <a:gd name="T2" fmla="*/ 88 w 307"/>
                <a:gd name="T3" fmla="*/ 25 h 317"/>
                <a:gd name="T4" fmla="*/ 128 w 307"/>
                <a:gd name="T5" fmla="*/ 25 h 317"/>
                <a:gd name="T6" fmla="*/ 144 w 307"/>
                <a:gd name="T7" fmla="*/ 42 h 317"/>
                <a:gd name="T8" fmla="*/ 173 w 307"/>
                <a:gd name="T9" fmla="*/ 17 h 317"/>
                <a:gd name="T10" fmla="*/ 232 w 307"/>
                <a:gd name="T11" fmla="*/ 21 h 317"/>
                <a:gd name="T12" fmla="*/ 247 w 307"/>
                <a:gd name="T13" fmla="*/ 0 h 317"/>
                <a:gd name="T14" fmla="*/ 276 w 307"/>
                <a:gd name="T15" fmla="*/ 23 h 317"/>
                <a:gd name="T16" fmla="*/ 282 w 307"/>
                <a:gd name="T17" fmla="*/ 58 h 317"/>
                <a:gd name="T18" fmla="*/ 301 w 307"/>
                <a:gd name="T19" fmla="*/ 77 h 317"/>
                <a:gd name="T20" fmla="*/ 307 w 307"/>
                <a:gd name="T21" fmla="*/ 102 h 317"/>
                <a:gd name="T22" fmla="*/ 307 w 307"/>
                <a:gd name="T23" fmla="*/ 144 h 317"/>
                <a:gd name="T24" fmla="*/ 284 w 307"/>
                <a:gd name="T25" fmla="*/ 159 h 317"/>
                <a:gd name="T26" fmla="*/ 265 w 307"/>
                <a:gd name="T27" fmla="*/ 198 h 317"/>
                <a:gd name="T28" fmla="*/ 242 w 307"/>
                <a:gd name="T29" fmla="*/ 228 h 317"/>
                <a:gd name="T30" fmla="*/ 249 w 307"/>
                <a:gd name="T31" fmla="*/ 246 h 317"/>
                <a:gd name="T32" fmla="*/ 247 w 307"/>
                <a:gd name="T33" fmla="*/ 292 h 317"/>
                <a:gd name="T34" fmla="*/ 63 w 307"/>
                <a:gd name="T35" fmla="*/ 294 h 317"/>
                <a:gd name="T36" fmla="*/ 54 w 307"/>
                <a:gd name="T37" fmla="*/ 301 h 317"/>
                <a:gd name="T38" fmla="*/ 23 w 307"/>
                <a:gd name="T39" fmla="*/ 317 h 317"/>
                <a:gd name="T40" fmla="*/ 0 w 307"/>
                <a:gd name="T41" fmla="*/ 311 h 317"/>
                <a:gd name="T42" fmla="*/ 9 w 307"/>
                <a:gd name="T43" fmla="*/ 250 h 317"/>
                <a:gd name="T44" fmla="*/ 29 w 307"/>
                <a:gd name="T45" fmla="*/ 217 h 317"/>
                <a:gd name="T46" fmla="*/ 27 w 307"/>
                <a:gd name="T47" fmla="*/ 190 h 317"/>
                <a:gd name="T48" fmla="*/ 57 w 307"/>
                <a:gd name="T49" fmla="*/ 171 h 317"/>
                <a:gd name="T50" fmla="*/ 103 w 307"/>
                <a:gd name="T51" fmla="*/ 108 h 317"/>
                <a:gd name="T52" fmla="*/ 73 w 307"/>
                <a:gd name="T53" fmla="*/ 94 h 317"/>
                <a:gd name="T54" fmla="*/ 80 w 307"/>
                <a:gd name="T55" fmla="*/ 69 h 317"/>
                <a:gd name="T56" fmla="*/ 73 w 307"/>
                <a:gd name="T57" fmla="*/ 58 h 317"/>
                <a:gd name="T58" fmla="*/ 84 w 307"/>
                <a:gd name="T59" fmla="*/ 46 h 317"/>
                <a:gd name="T60" fmla="*/ 82 w 307"/>
                <a:gd name="T61" fmla="*/ 3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317">
                  <a:moveTo>
                    <a:pt x="82" y="35"/>
                  </a:moveTo>
                  <a:lnTo>
                    <a:pt x="88" y="25"/>
                  </a:lnTo>
                  <a:lnTo>
                    <a:pt x="128" y="25"/>
                  </a:lnTo>
                  <a:lnTo>
                    <a:pt x="144" y="42"/>
                  </a:lnTo>
                  <a:lnTo>
                    <a:pt x="173" y="17"/>
                  </a:lnTo>
                  <a:lnTo>
                    <a:pt x="232" y="21"/>
                  </a:lnTo>
                  <a:lnTo>
                    <a:pt x="247" y="0"/>
                  </a:lnTo>
                  <a:lnTo>
                    <a:pt x="276" y="23"/>
                  </a:lnTo>
                  <a:lnTo>
                    <a:pt x="282" y="58"/>
                  </a:lnTo>
                  <a:lnTo>
                    <a:pt x="301" y="77"/>
                  </a:lnTo>
                  <a:lnTo>
                    <a:pt x="307" y="102"/>
                  </a:lnTo>
                  <a:lnTo>
                    <a:pt x="307" y="144"/>
                  </a:lnTo>
                  <a:lnTo>
                    <a:pt x="284" y="159"/>
                  </a:lnTo>
                  <a:lnTo>
                    <a:pt x="265" y="198"/>
                  </a:lnTo>
                  <a:lnTo>
                    <a:pt x="242" y="228"/>
                  </a:lnTo>
                  <a:lnTo>
                    <a:pt x="249" y="246"/>
                  </a:lnTo>
                  <a:lnTo>
                    <a:pt x="247" y="292"/>
                  </a:lnTo>
                  <a:lnTo>
                    <a:pt x="63" y="294"/>
                  </a:lnTo>
                  <a:lnTo>
                    <a:pt x="54" y="301"/>
                  </a:lnTo>
                  <a:lnTo>
                    <a:pt x="23" y="317"/>
                  </a:lnTo>
                  <a:lnTo>
                    <a:pt x="0" y="311"/>
                  </a:lnTo>
                  <a:lnTo>
                    <a:pt x="9" y="250"/>
                  </a:lnTo>
                  <a:lnTo>
                    <a:pt x="29" y="217"/>
                  </a:lnTo>
                  <a:lnTo>
                    <a:pt x="27" y="190"/>
                  </a:lnTo>
                  <a:lnTo>
                    <a:pt x="57" y="171"/>
                  </a:lnTo>
                  <a:lnTo>
                    <a:pt x="103" y="108"/>
                  </a:lnTo>
                  <a:lnTo>
                    <a:pt x="73" y="94"/>
                  </a:lnTo>
                  <a:lnTo>
                    <a:pt x="80" y="69"/>
                  </a:lnTo>
                  <a:lnTo>
                    <a:pt x="73" y="58"/>
                  </a:lnTo>
                  <a:lnTo>
                    <a:pt x="84" y="46"/>
                  </a:lnTo>
                  <a:lnTo>
                    <a:pt x="82" y="3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84" name="Freeform 137"/>
            <p:cNvSpPr>
              <a:spLocks/>
            </p:cNvSpPr>
            <p:nvPr/>
          </p:nvSpPr>
          <p:spPr bwMode="auto">
            <a:xfrm rot="127247">
              <a:off x="2857" y="2561"/>
              <a:ext cx="38" cy="36"/>
            </a:xfrm>
            <a:custGeom>
              <a:avLst/>
              <a:gdLst>
                <a:gd name="T0" fmla="*/ 46 w 126"/>
                <a:gd name="T1" fmla="*/ 83 h 96"/>
                <a:gd name="T2" fmla="*/ 4 w 126"/>
                <a:gd name="T3" fmla="*/ 96 h 96"/>
                <a:gd name="T4" fmla="*/ 0 w 126"/>
                <a:gd name="T5" fmla="*/ 88 h 96"/>
                <a:gd name="T6" fmla="*/ 17 w 126"/>
                <a:gd name="T7" fmla="*/ 69 h 96"/>
                <a:gd name="T8" fmla="*/ 11 w 126"/>
                <a:gd name="T9" fmla="*/ 44 h 96"/>
                <a:gd name="T10" fmla="*/ 27 w 126"/>
                <a:gd name="T11" fmla="*/ 29 h 96"/>
                <a:gd name="T12" fmla="*/ 52 w 126"/>
                <a:gd name="T13" fmla="*/ 23 h 96"/>
                <a:gd name="T14" fmla="*/ 67 w 126"/>
                <a:gd name="T15" fmla="*/ 38 h 96"/>
                <a:gd name="T16" fmla="*/ 84 w 126"/>
                <a:gd name="T17" fmla="*/ 17 h 96"/>
                <a:gd name="T18" fmla="*/ 121 w 126"/>
                <a:gd name="T19" fmla="*/ 0 h 96"/>
                <a:gd name="T20" fmla="*/ 126 w 126"/>
                <a:gd name="T21" fmla="*/ 8 h 96"/>
                <a:gd name="T22" fmla="*/ 115 w 126"/>
                <a:gd name="T23" fmla="*/ 17 h 96"/>
                <a:gd name="T24" fmla="*/ 121 w 126"/>
                <a:gd name="T25" fmla="*/ 31 h 96"/>
                <a:gd name="T26" fmla="*/ 105 w 126"/>
                <a:gd name="T27" fmla="*/ 38 h 96"/>
                <a:gd name="T28" fmla="*/ 107 w 126"/>
                <a:gd name="T29" fmla="*/ 48 h 96"/>
                <a:gd name="T30" fmla="*/ 84 w 126"/>
                <a:gd name="T31" fmla="*/ 60 h 96"/>
                <a:gd name="T32" fmla="*/ 69 w 126"/>
                <a:gd name="T33" fmla="*/ 67 h 96"/>
                <a:gd name="T34" fmla="*/ 69 w 126"/>
                <a:gd name="T35" fmla="*/ 81 h 96"/>
                <a:gd name="T36" fmla="*/ 71 w 126"/>
                <a:gd name="T37" fmla="*/ 83 h 96"/>
                <a:gd name="T38" fmla="*/ 46 w 126"/>
                <a:gd name="T39" fmla="*/ 8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96">
                  <a:moveTo>
                    <a:pt x="46" y="83"/>
                  </a:moveTo>
                  <a:lnTo>
                    <a:pt x="4" y="96"/>
                  </a:lnTo>
                  <a:lnTo>
                    <a:pt x="0" y="88"/>
                  </a:lnTo>
                  <a:lnTo>
                    <a:pt x="17" y="69"/>
                  </a:lnTo>
                  <a:lnTo>
                    <a:pt x="11" y="44"/>
                  </a:lnTo>
                  <a:lnTo>
                    <a:pt x="27" y="29"/>
                  </a:lnTo>
                  <a:lnTo>
                    <a:pt x="52" y="23"/>
                  </a:lnTo>
                  <a:lnTo>
                    <a:pt x="67" y="38"/>
                  </a:lnTo>
                  <a:lnTo>
                    <a:pt x="84" y="17"/>
                  </a:lnTo>
                  <a:lnTo>
                    <a:pt x="121" y="0"/>
                  </a:lnTo>
                  <a:lnTo>
                    <a:pt x="126" y="8"/>
                  </a:lnTo>
                  <a:lnTo>
                    <a:pt x="115" y="17"/>
                  </a:lnTo>
                  <a:lnTo>
                    <a:pt x="121" y="31"/>
                  </a:lnTo>
                  <a:lnTo>
                    <a:pt x="105" y="38"/>
                  </a:lnTo>
                  <a:lnTo>
                    <a:pt x="107" y="48"/>
                  </a:lnTo>
                  <a:lnTo>
                    <a:pt x="84" y="60"/>
                  </a:lnTo>
                  <a:lnTo>
                    <a:pt x="69" y="67"/>
                  </a:lnTo>
                  <a:lnTo>
                    <a:pt x="69" y="81"/>
                  </a:lnTo>
                  <a:lnTo>
                    <a:pt x="71" y="83"/>
                  </a:lnTo>
                  <a:lnTo>
                    <a:pt x="46" y="83"/>
                  </a:lnTo>
                  <a:close/>
                </a:path>
              </a:pathLst>
            </a:custGeom>
            <a:grpFill/>
            <a:ln w="9525" cmpd="sng">
              <a:solidFill>
                <a:schemeClr val="bg1"/>
              </a:solidFill>
              <a:round/>
              <a:headEnd/>
              <a:tailEnd/>
            </a:ln>
          </p:spPr>
          <p:txBody>
            <a:bodyPr/>
            <a:lstStyle/>
            <a:p>
              <a:endParaRPr lang="en-GB" dirty="0"/>
            </a:p>
          </p:txBody>
        </p:sp>
        <p:sp>
          <p:nvSpPr>
            <p:cNvPr id="85" name="Freeform 138"/>
            <p:cNvSpPr>
              <a:spLocks/>
            </p:cNvSpPr>
            <p:nvPr/>
          </p:nvSpPr>
          <p:spPr bwMode="auto">
            <a:xfrm rot="127247">
              <a:off x="2852" y="2560"/>
              <a:ext cx="18" cy="31"/>
            </a:xfrm>
            <a:custGeom>
              <a:avLst/>
              <a:gdLst>
                <a:gd name="T0" fmla="*/ 21 w 63"/>
                <a:gd name="T1" fmla="*/ 85 h 85"/>
                <a:gd name="T2" fmla="*/ 34 w 63"/>
                <a:gd name="T3" fmla="*/ 69 h 85"/>
                <a:gd name="T4" fmla="*/ 28 w 63"/>
                <a:gd name="T5" fmla="*/ 44 h 85"/>
                <a:gd name="T6" fmla="*/ 44 w 63"/>
                <a:gd name="T7" fmla="*/ 29 h 85"/>
                <a:gd name="T8" fmla="*/ 63 w 63"/>
                <a:gd name="T9" fmla="*/ 23 h 85"/>
                <a:gd name="T10" fmla="*/ 55 w 63"/>
                <a:gd name="T11" fmla="*/ 0 h 85"/>
                <a:gd name="T12" fmla="*/ 13 w 63"/>
                <a:gd name="T13" fmla="*/ 25 h 85"/>
                <a:gd name="T14" fmla="*/ 0 w 63"/>
                <a:gd name="T15" fmla="*/ 44 h 85"/>
                <a:gd name="T16" fmla="*/ 7 w 63"/>
                <a:gd name="T17" fmla="*/ 83 h 85"/>
                <a:gd name="T18" fmla="*/ 21 w 63"/>
                <a:gd name="T1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85">
                  <a:moveTo>
                    <a:pt x="21" y="85"/>
                  </a:moveTo>
                  <a:lnTo>
                    <a:pt x="34" y="69"/>
                  </a:lnTo>
                  <a:lnTo>
                    <a:pt x="28" y="44"/>
                  </a:lnTo>
                  <a:lnTo>
                    <a:pt x="44" y="29"/>
                  </a:lnTo>
                  <a:lnTo>
                    <a:pt x="63" y="23"/>
                  </a:lnTo>
                  <a:lnTo>
                    <a:pt x="55" y="0"/>
                  </a:lnTo>
                  <a:lnTo>
                    <a:pt x="13" y="25"/>
                  </a:lnTo>
                  <a:lnTo>
                    <a:pt x="0" y="44"/>
                  </a:lnTo>
                  <a:lnTo>
                    <a:pt x="7" y="83"/>
                  </a:lnTo>
                  <a:lnTo>
                    <a:pt x="21" y="85"/>
                  </a:lnTo>
                  <a:close/>
                </a:path>
              </a:pathLst>
            </a:custGeom>
            <a:grpFill/>
            <a:ln w="9525" cmpd="sng">
              <a:solidFill>
                <a:schemeClr val="bg1"/>
              </a:solidFill>
              <a:round/>
              <a:headEnd/>
              <a:tailEnd/>
            </a:ln>
          </p:spPr>
          <p:txBody>
            <a:bodyPr/>
            <a:lstStyle/>
            <a:p>
              <a:endParaRPr lang="en-GB" dirty="0"/>
            </a:p>
          </p:txBody>
        </p:sp>
        <p:sp>
          <p:nvSpPr>
            <p:cNvPr id="86" name="Freeform 139"/>
            <p:cNvSpPr>
              <a:spLocks/>
            </p:cNvSpPr>
            <p:nvPr/>
          </p:nvSpPr>
          <p:spPr bwMode="auto">
            <a:xfrm rot="127247">
              <a:off x="2838" y="2389"/>
              <a:ext cx="135" cy="187"/>
            </a:xfrm>
            <a:custGeom>
              <a:avLst/>
              <a:gdLst>
                <a:gd name="T0" fmla="*/ 115 w 441"/>
                <a:gd name="T1" fmla="*/ 499 h 514"/>
                <a:gd name="T2" fmla="*/ 107 w 441"/>
                <a:gd name="T3" fmla="*/ 476 h 514"/>
                <a:gd name="T4" fmla="*/ 65 w 441"/>
                <a:gd name="T5" fmla="*/ 501 h 514"/>
                <a:gd name="T6" fmla="*/ 61 w 441"/>
                <a:gd name="T7" fmla="*/ 507 h 514"/>
                <a:gd name="T8" fmla="*/ 44 w 441"/>
                <a:gd name="T9" fmla="*/ 511 h 514"/>
                <a:gd name="T10" fmla="*/ 28 w 441"/>
                <a:gd name="T11" fmla="*/ 476 h 514"/>
                <a:gd name="T12" fmla="*/ 0 w 441"/>
                <a:gd name="T13" fmla="*/ 451 h 514"/>
                <a:gd name="T14" fmla="*/ 21 w 441"/>
                <a:gd name="T15" fmla="*/ 426 h 514"/>
                <a:gd name="T16" fmla="*/ 42 w 441"/>
                <a:gd name="T17" fmla="*/ 438 h 514"/>
                <a:gd name="T18" fmla="*/ 53 w 441"/>
                <a:gd name="T19" fmla="*/ 426 h 514"/>
                <a:gd name="T20" fmla="*/ 42 w 441"/>
                <a:gd name="T21" fmla="*/ 420 h 514"/>
                <a:gd name="T22" fmla="*/ 23 w 441"/>
                <a:gd name="T23" fmla="*/ 384 h 514"/>
                <a:gd name="T24" fmla="*/ 32 w 441"/>
                <a:gd name="T25" fmla="*/ 378 h 514"/>
                <a:gd name="T26" fmla="*/ 23 w 441"/>
                <a:gd name="T27" fmla="*/ 353 h 514"/>
                <a:gd name="T28" fmla="*/ 75 w 441"/>
                <a:gd name="T29" fmla="*/ 355 h 514"/>
                <a:gd name="T30" fmla="*/ 80 w 441"/>
                <a:gd name="T31" fmla="*/ 325 h 514"/>
                <a:gd name="T32" fmla="*/ 99 w 441"/>
                <a:gd name="T33" fmla="*/ 326 h 514"/>
                <a:gd name="T34" fmla="*/ 123 w 441"/>
                <a:gd name="T35" fmla="*/ 363 h 514"/>
                <a:gd name="T36" fmla="*/ 149 w 441"/>
                <a:gd name="T37" fmla="*/ 344 h 514"/>
                <a:gd name="T38" fmla="*/ 167 w 441"/>
                <a:gd name="T39" fmla="*/ 359 h 514"/>
                <a:gd name="T40" fmla="*/ 188 w 441"/>
                <a:gd name="T41" fmla="*/ 309 h 514"/>
                <a:gd name="T42" fmla="*/ 184 w 441"/>
                <a:gd name="T43" fmla="*/ 292 h 514"/>
                <a:gd name="T44" fmla="*/ 195 w 441"/>
                <a:gd name="T45" fmla="*/ 261 h 514"/>
                <a:gd name="T46" fmla="*/ 169 w 441"/>
                <a:gd name="T47" fmla="*/ 244 h 514"/>
                <a:gd name="T48" fmla="*/ 159 w 441"/>
                <a:gd name="T49" fmla="*/ 202 h 514"/>
                <a:gd name="T50" fmla="*/ 188 w 441"/>
                <a:gd name="T51" fmla="*/ 167 h 514"/>
                <a:gd name="T52" fmla="*/ 178 w 441"/>
                <a:gd name="T53" fmla="*/ 152 h 514"/>
                <a:gd name="T54" fmla="*/ 157 w 441"/>
                <a:gd name="T55" fmla="*/ 146 h 514"/>
                <a:gd name="T56" fmla="*/ 121 w 441"/>
                <a:gd name="T57" fmla="*/ 160 h 514"/>
                <a:gd name="T58" fmla="*/ 124 w 441"/>
                <a:gd name="T59" fmla="*/ 140 h 514"/>
                <a:gd name="T60" fmla="*/ 113 w 441"/>
                <a:gd name="T61" fmla="*/ 121 h 514"/>
                <a:gd name="T62" fmla="*/ 128 w 441"/>
                <a:gd name="T63" fmla="*/ 108 h 514"/>
                <a:gd name="T64" fmla="*/ 205 w 441"/>
                <a:gd name="T65" fmla="*/ 106 h 514"/>
                <a:gd name="T66" fmla="*/ 241 w 441"/>
                <a:gd name="T67" fmla="*/ 129 h 514"/>
                <a:gd name="T68" fmla="*/ 266 w 441"/>
                <a:gd name="T69" fmla="*/ 77 h 514"/>
                <a:gd name="T70" fmla="*/ 288 w 441"/>
                <a:gd name="T71" fmla="*/ 23 h 514"/>
                <a:gd name="T72" fmla="*/ 311 w 441"/>
                <a:gd name="T73" fmla="*/ 12 h 514"/>
                <a:gd name="T74" fmla="*/ 330 w 441"/>
                <a:gd name="T75" fmla="*/ 0 h 514"/>
                <a:gd name="T76" fmla="*/ 431 w 441"/>
                <a:gd name="T77" fmla="*/ 8 h 514"/>
                <a:gd name="T78" fmla="*/ 441 w 441"/>
                <a:gd name="T79" fmla="*/ 43 h 514"/>
                <a:gd name="T80" fmla="*/ 416 w 441"/>
                <a:gd name="T81" fmla="*/ 81 h 514"/>
                <a:gd name="T82" fmla="*/ 382 w 441"/>
                <a:gd name="T83" fmla="*/ 271 h 514"/>
                <a:gd name="T84" fmla="*/ 355 w 441"/>
                <a:gd name="T85" fmla="*/ 292 h 514"/>
                <a:gd name="T86" fmla="*/ 295 w 441"/>
                <a:gd name="T87" fmla="*/ 351 h 514"/>
                <a:gd name="T88" fmla="*/ 305 w 441"/>
                <a:gd name="T89" fmla="*/ 390 h 514"/>
                <a:gd name="T90" fmla="*/ 293 w 441"/>
                <a:gd name="T91" fmla="*/ 399 h 514"/>
                <a:gd name="T92" fmla="*/ 301 w 441"/>
                <a:gd name="T93" fmla="*/ 415 h 514"/>
                <a:gd name="T94" fmla="*/ 268 w 441"/>
                <a:gd name="T95" fmla="*/ 463 h 514"/>
                <a:gd name="T96" fmla="*/ 217 w 441"/>
                <a:gd name="T97" fmla="*/ 503 h 514"/>
                <a:gd name="T98" fmla="*/ 192 w 441"/>
                <a:gd name="T99" fmla="*/ 507 h 514"/>
                <a:gd name="T100" fmla="*/ 190 w 441"/>
                <a:gd name="T101" fmla="*/ 507 h 514"/>
                <a:gd name="T102" fmla="*/ 184 w 441"/>
                <a:gd name="T103" fmla="*/ 493 h 514"/>
                <a:gd name="T104" fmla="*/ 195 w 441"/>
                <a:gd name="T105" fmla="*/ 484 h 514"/>
                <a:gd name="T106" fmla="*/ 190 w 441"/>
                <a:gd name="T107" fmla="*/ 476 h 514"/>
                <a:gd name="T108" fmla="*/ 153 w 441"/>
                <a:gd name="T109" fmla="*/ 493 h 514"/>
                <a:gd name="T110" fmla="*/ 136 w 441"/>
                <a:gd name="T111" fmla="*/ 514 h 514"/>
                <a:gd name="T112" fmla="*/ 121 w 441"/>
                <a:gd name="T113" fmla="*/ 499 h 514"/>
                <a:gd name="T114" fmla="*/ 115 w 441"/>
                <a:gd name="T115" fmla="*/ 499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1" h="514">
                  <a:moveTo>
                    <a:pt x="115" y="499"/>
                  </a:moveTo>
                  <a:lnTo>
                    <a:pt x="107" y="476"/>
                  </a:lnTo>
                  <a:lnTo>
                    <a:pt x="65" y="501"/>
                  </a:lnTo>
                  <a:lnTo>
                    <a:pt x="61" y="507"/>
                  </a:lnTo>
                  <a:lnTo>
                    <a:pt x="44" y="511"/>
                  </a:lnTo>
                  <a:lnTo>
                    <a:pt x="28" y="476"/>
                  </a:lnTo>
                  <a:lnTo>
                    <a:pt x="0" y="451"/>
                  </a:lnTo>
                  <a:lnTo>
                    <a:pt x="21" y="426"/>
                  </a:lnTo>
                  <a:lnTo>
                    <a:pt x="42" y="438"/>
                  </a:lnTo>
                  <a:lnTo>
                    <a:pt x="53" y="426"/>
                  </a:lnTo>
                  <a:lnTo>
                    <a:pt x="42" y="420"/>
                  </a:lnTo>
                  <a:lnTo>
                    <a:pt x="23" y="384"/>
                  </a:lnTo>
                  <a:lnTo>
                    <a:pt x="32" y="378"/>
                  </a:lnTo>
                  <a:lnTo>
                    <a:pt x="23" y="353"/>
                  </a:lnTo>
                  <a:lnTo>
                    <a:pt x="75" y="355"/>
                  </a:lnTo>
                  <a:lnTo>
                    <a:pt x="80" y="325"/>
                  </a:lnTo>
                  <a:lnTo>
                    <a:pt x="99" y="326"/>
                  </a:lnTo>
                  <a:lnTo>
                    <a:pt x="123" y="363"/>
                  </a:lnTo>
                  <a:lnTo>
                    <a:pt x="149" y="344"/>
                  </a:lnTo>
                  <a:lnTo>
                    <a:pt x="167" y="359"/>
                  </a:lnTo>
                  <a:lnTo>
                    <a:pt x="188" y="309"/>
                  </a:lnTo>
                  <a:lnTo>
                    <a:pt x="184" y="292"/>
                  </a:lnTo>
                  <a:lnTo>
                    <a:pt x="195" y="261"/>
                  </a:lnTo>
                  <a:lnTo>
                    <a:pt x="169" y="244"/>
                  </a:lnTo>
                  <a:lnTo>
                    <a:pt x="159" y="202"/>
                  </a:lnTo>
                  <a:lnTo>
                    <a:pt x="188" y="167"/>
                  </a:lnTo>
                  <a:lnTo>
                    <a:pt x="178" y="152"/>
                  </a:lnTo>
                  <a:lnTo>
                    <a:pt x="157" y="146"/>
                  </a:lnTo>
                  <a:lnTo>
                    <a:pt x="121" y="160"/>
                  </a:lnTo>
                  <a:lnTo>
                    <a:pt x="124" y="140"/>
                  </a:lnTo>
                  <a:lnTo>
                    <a:pt x="113" y="121"/>
                  </a:lnTo>
                  <a:lnTo>
                    <a:pt x="128" y="108"/>
                  </a:lnTo>
                  <a:lnTo>
                    <a:pt x="205" y="106"/>
                  </a:lnTo>
                  <a:lnTo>
                    <a:pt x="241" y="129"/>
                  </a:lnTo>
                  <a:lnTo>
                    <a:pt x="266" y="77"/>
                  </a:lnTo>
                  <a:lnTo>
                    <a:pt x="288" y="23"/>
                  </a:lnTo>
                  <a:lnTo>
                    <a:pt x="311" y="12"/>
                  </a:lnTo>
                  <a:lnTo>
                    <a:pt x="330" y="0"/>
                  </a:lnTo>
                  <a:lnTo>
                    <a:pt x="431" y="8"/>
                  </a:lnTo>
                  <a:lnTo>
                    <a:pt x="441" y="43"/>
                  </a:lnTo>
                  <a:lnTo>
                    <a:pt x="416" y="81"/>
                  </a:lnTo>
                  <a:lnTo>
                    <a:pt x="382" y="271"/>
                  </a:lnTo>
                  <a:lnTo>
                    <a:pt x="355" y="292"/>
                  </a:lnTo>
                  <a:lnTo>
                    <a:pt x="295" y="351"/>
                  </a:lnTo>
                  <a:lnTo>
                    <a:pt x="305" y="390"/>
                  </a:lnTo>
                  <a:lnTo>
                    <a:pt x="293" y="399"/>
                  </a:lnTo>
                  <a:lnTo>
                    <a:pt x="301" y="415"/>
                  </a:lnTo>
                  <a:lnTo>
                    <a:pt x="268" y="463"/>
                  </a:lnTo>
                  <a:lnTo>
                    <a:pt x="217" y="503"/>
                  </a:lnTo>
                  <a:lnTo>
                    <a:pt x="192" y="507"/>
                  </a:lnTo>
                  <a:lnTo>
                    <a:pt x="190" y="507"/>
                  </a:lnTo>
                  <a:lnTo>
                    <a:pt x="184" y="493"/>
                  </a:lnTo>
                  <a:lnTo>
                    <a:pt x="195" y="484"/>
                  </a:lnTo>
                  <a:lnTo>
                    <a:pt x="190" y="476"/>
                  </a:lnTo>
                  <a:lnTo>
                    <a:pt x="153" y="493"/>
                  </a:lnTo>
                  <a:lnTo>
                    <a:pt x="136" y="514"/>
                  </a:lnTo>
                  <a:lnTo>
                    <a:pt x="121" y="499"/>
                  </a:lnTo>
                  <a:lnTo>
                    <a:pt x="115" y="499"/>
                  </a:lnTo>
                  <a:close/>
                </a:path>
              </a:pathLst>
            </a:custGeom>
            <a:grpFill/>
            <a:ln w="9525" cmpd="sng">
              <a:solidFill>
                <a:schemeClr val="bg1"/>
              </a:solidFill>
              <a:round/>
              <a:headEnd/>
              <a:tailEnd/>
            </a:ln>
          </p:spPr>
          <p:txBody>
            <a:bodyPr/>
            <a:lstStyle/>
            <a:p>
              <a:endParaRPr lang="en-GB" dirty="0"/>
            </a:p>
          </p:txBody>
        </p:sp>
        <p:sp>
          <p:nvSpPr>
            <p:cNvPr id="87" name="Freeform 140"/>
            <p:cNvSpPr>
              <a:spLocks/>
            </p:cNvSpPr>
            <p:nvPr/>
          </p:nvSpPr>
          <p:spPr bwMode="auto">
            <a:xfrm rot="127247">
              <a:off x="2795" y="2422"/>
              <a:ext cx="103" cy="128"/>
            </a:xfrm>
            <a:custGeom>
              <a:avLst/>
              <a:gdLst>
                <a:gd name="T0" fmla="*/ 140 w 335"/>
                <a:gd name="T1" fmla="*/ 353 h 353"/>
                <a:gd name="T2" fmla="*/ 161 w 335"/>
                <a:gd name="T3" fmla="*/ 328 h 353"/>
                <a:gd name="T4" fmla="*/ 182 w 335"/>
                <a:gd name="T5" fmla="*/ 340 h 353"/>
                <a:gd name="T6" fmla="*/ 193 w 335"/>
                <a:gd name="T7" fmla="*/ 328 h 353"/>
                <a:gd name="T8" fmla="*/ 182 w 335"/>
                <a:gd name="T9" fmla="*/ 322 h 353"/>
                <a:gd name="T10" fmla="*/ 163 w 335"/>
                <a:gd name="T11" fmla="*/ 286 h 353"/>
                <a:gd name="T12" fmla="*/ 172 w 335"/>
                <a:gd name="T13" fmla="*/ 280 h 353"/>
                <a:gd name="T14" fmla="*/ 163 w 335"/>
                <a:gd name="T15" fmla="*/ 255 h 353"/>
                <a:gd name="T16" fmla="*/ 215 w 335"/>
                <a:gd name="T17" fmla="*/ 257 h 353"/>
                <a:gd name="T18" fmla="*/ 220 w 335"/>
                <a:gd name="T19" fmla="*/ 227 h 353"/>
                <a:gd name="T20" fmla="*/ 239 w 335"/>
                <a:gd name="T21" fmla="*/ 228 h 353"/>
                <a:gd name="T22" fmla="*/ 263 w 335"/>
                <a:gd name="T23" fmla="*/ 265 h 353"/>
                <a:gd name="T24" fmla="*/ 289 w 335"/>
                <a:gd name="T25" fmla="*/ 246 h 353"/>
                <a:gd name="T26" fmla="*/ 307 w 335"/>
                <a:gd name="T27" fmla="*/ 261 h 353"/>
                <a:gd name="T28" fmla="*/ 328 w 335"/>
                <a:gd name="T29" fmla="*/ 211 h 353"/>
                <a:gd name="T30" fmla="*/ 324 w 335"/>
                <a:gd name="T31" fmla="*/ 194 h 353"/>
                <a:gd name="T32" fmla="*/ 335 w 335"/>
                <a:gd name="T33" fmla="*/ 163 h 353"/>
                <a:gd name="T34" fmla="*/ 309 w 335"/>
                <a:gd name="T35" fmla="*/ 146 h 353"/>
                <a:gd name="T36" fmla="*/ 299 w 335"/>
                <a:gd name="T37" fmla="*/ 104 h 353"/>
                <a:gd name="T38" fmla="*/ 328 w 335"/>
                <a:gd name="T39" fmla="*/ 69 h 353"/>
                <a:gd name="T40" fmla="*/ 318 w 335"/>
                <a:gd name="T41" fmla="*/ 54 h 353"/>
                <a:gd name="T42" fmla="*/ 297 w 335"/>
                <a:gd name="T43" fmla="*/ 48 h 353"/>
                <a:gd name="T44" fmla="*/ 261 w 335"/>
                <a:gd name="T45" fmla="*/ 62 h 353"/>
                <a:gd name="T46" fmla="*/ 264 w 335"/>
                <a:gd name="T47" fmla="*/ 42 h 353"/>
                <a:gd name="T48" fmla="*/ 253 w 335"/>
                <a:gd name="T49" fmla="*/ 23 h 353"/>
                <a:gd name="T50" fmla="*/ 268 w 335"/>
                <a:gd name="T51" fmla="*/ 10 h 353"/>
                <a:gd name="T52" fmla="*/ 280 w 335"/>
                <a:gd name="T53" fmla="*/ 10 h 353"/>
                <a:gd name="T54" fmla="*/ 266 w 335"/>
                <a:gd name="T55" fmla="*/ 2 h 353"/>
                <a:gd name="T56" fmla="*/ 218 w 335"/>
                <a:gd name="T57" fmla="*/ 0 h 353"/>
                <a:gd name="T58" fmla="*/ 157 w 335"/>
                <a:gd name="T59" fmla="*/ 6 h 353"/>
                <a:gd name="T60" fmla="*/ 159 w 335"/>
                <a:gd name="T61" fmla="*/ 64 h 353"/>
                <a:gd name="T62" fmla="*/ 57 w 335"/>
                <a:gd name="T63" fmla="*/ 64 h 353"/>
                <a:gd name="T64" fmla="*/ 50 w 335"/>
                <a:gd name="T65" fmla="*/ 111 h 353"/>
                <a:gd name="T66" fmla="*/ 55 w 335"/>
                <a:gd name="T67" fmla="*/ 125 h 353"/>
                <a:gd name="T68" fmla="*/ 36 w 335"/>
                <a:gd name="T69" fmla="*/ 131 h 353"/>
                <a:gd name="T70" fmla="*/ 36 w 335"/>
                <a:gd name="T71" fmla="*/ 148 h 353"/>
                <a:gd name="T72" fmla="*/ 21 w 335"/>
                <a:gd name="T73" fmla="*/ 167 h 353"/>
                <a:gd name="T74" fmla="*/ 0 w 335"/>
                <a:gd name="T75" fmla="*/ 156 h 353"/>
                <a:gd name="T76" fmla="*/ 30 w 335"/>
                <a:gd name="T77" fmla="*/ 219 h 353"/>
                <a:gd name="T78" fmla="*/ 84 w 335"/>
                <a:gd name="T79" fmla="*/ 294 h 353"/>
                <a:gd name="T80" fmla="*/ 103 w 335"/>
                <a:gd name="T81" fmla="*/ 307 h 353"/>
                <a:gd name="T82" fmla="*/ 138 w 335"/>
                <a:gd name="T83" fmla="*/ 353 h 353"/>
                <a:gd name="T84" fmla="*/ 140 w 335"/>
                <a:gd name="T85"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5" h="353">
                  <a:moveTo>
                    <a:pt x="140" y="353"/>
                  </a:moveTo>
                  <a:lnTo>
                    <a:pt x="161" y="328"/>
                  </a:lnTo>
                  <a:lnTo>
                    <a:pt x="182" y="340"/>
                  </a:lnTo>
                  <a:lnTo>
                    <a:pt x="193" y="328"/>
                  </a:lnTo>
                  <a:lnTo>
                    <a:pt x="182" y="322"/>
                  </a:lnTo>
                  <a:lnTo>
                    <a:pt x="163" y="286"/>
                  </a:lnTo>
                  <a:lnTo>
                    <a:pt x="172" y="280"/>
                  </a:lnTo>
                  <a:lnTo>
                    <a:pt x="163" y="255"/>
                  </a:lnTo>
                  <a:lnTo>
                    <a:pt x="215" y="257"/>
                  </a:lnTo>
                  <a:lnTo>
                    <a:pt x="220" y="227"/>
                  </a:lnTo>
                  <a:lnTo>
                    <a:pt x="239" y="228"/>
                  </a:lnTo>
                  <a:lnTo>
                    <a:pt x="263" y="265"/>
                  </a:lnTo>
                  <a:lnTo>
                    <a:pt x="289" y="246"/>
                  </a:lnTo>
                  <a:lnTo>
                    <a:pt x="307" y="261"/>
                  </a:lnTo>
                  <a:lnTo>
                    <a:pt x="328" y="211"/>
                  </a:lnTo>
                  <a:lnTo>
                    <a:pt x="324" y="194"/>
                  </a:lnTo>
                  <a:lnTo>
                    <a:pt x="335" y="163"/>
                  </a:lnTo>
                  <a:lnTo>
                    <a:pt x="309" y="146"/>
                  </a:lnTo>
                  <a:lnTo>
                    <a:pt x="299" y="104"/>
                  </a:lnTo>
                  <a:lnTo>
                    <a:pt x="328" y="69"/>
                  </a:lnTo>
                  <a:lnTo>
                    <a:pt x="318" y="54"/>
                  </a:lnTo>
                  <a:lnTo>
                    <a:pt x="297" y="48"/>
                  </a:lnTo>
                  <a:lnTo>
                    <a:pt x="261" y="62"/>
                  </a:lnTo>
                  <a:lnTo>
                    <a:pt x="264" y="42"/>
                  </a:lnTo>
                  <a:lnTo>
                    <a:pt x="253" y="23"/>
                  </a:lnTo>
                  <a:lnTo>
                    <a:pt x="268" y="10"/>
                  </a:lnTo>
                  <a:lnTo>
                    <a:pt x="280" y="10"/>
                  </a:lnTo>
                  <a:lnTo>
                    <a:pt x="266" y="2"/>
                  </a:lnTo>
                  <a:lnTo>
                    <a:pt x="218" y="0"/>
                  </a:lnTo>
                  <a:lnTo>
                    <a:pt x="157" y="6"/>
                  </a:lnTo>
                  <a:lnTo>
                    <a:pt x="159" y="64"/>
                  </a:lnTo>
                  <a:lnTo>
                    <a:pt x="57" y="64"/>
                  </a:lnTo>
                  <a:lnTo>
                    <a:pt x="50" y="111"/>
                  </a:lnTo>
                  <a:lnTo>
                    <a:pt x="55" y="125"/>
                  </a:lnTo>
                  <a:lnTo>
                    <a:pt x="36" y="131"/>
                  </a:lnTo>
                  <a:lnTo>
                    <a:pt x="36" y="148"/>
                  </a:lnTo>
                  <a:lnTo>
                    <a:pt x="21" y="167"/>
                  </a:lnTo>
                  <a:lnTo>
                    <a:pt x="0" y="156"/>
                  </a:lnTo>
                  <a:lnTo>
                    <a:pt x="30" y="219"/>
                  </a:lnTo>
                  <a:lnTo>
                    <a:pt x="84" y="294"/>
                  </a:lnTo>
                  <a:lnTo>
                    <a:pt x="103" y="307"/>
                  </a:lnTo>
                  <a:lnTo>
                    <a:pt x="138" y="353"/>
                  </a:lnTo>
                  <a:lnTo>
                    <a:pt x="140" y="353"/>
                  </a:lnTo>
                  <a:close/>
                </a:path>
              </a:pathLst>
            </a:custGeom>
            <a:grpFill/>
            <a:ln w="9525" cmpd="sng">
              <a:solidFill>
                <a:schemeClr val="bg1"/>
              </a:solidFill>
              <a:round/>
              <a:headEnd/>
              <a:tailEnd/>
            </a:ln>
          </p:spPr>
          <p:txBody>
            <a:bodyPr/>
            <a:lstStyle/>
            <a:p>
              <a:endParaRPr lang="en-GB" dirty="0"/>
            </a:p>
          </p:txBody>
        </p:sp>
        <p:sp>
          <p:nvSpPr>
            <p:cNvPr id="88" name="Freeform 141"/>
            <p:cNvSpPr>
              <a:spLocks/>
            </p:cNvSpPr>
            <p:nvPr/>
          </p:nvSpPr>
          <p:spPr bwMode="auto">
            <a:xfrm rot="127247">
              <a:off x="2809" y="2422"/>
              <a:ext cx="37" cy="24"/>
            </a:xfrm>
            <a:custGeom>
              <a:avLst/>
              <a:gdLst>
                <a:gd name="T0" fmla="*/ 121 w 121"/>
                <a:gd name="T1" fmla="*/ 6 h 65"/>
                <a:gd name="T2" fmla="*/ 119 w 121"/>
                <a:gd name="T3" fmla="*/ 6 h 65"/>
                <a:gd name="T4" fmla="*/ 121 w 121"/>
                <a:gd name="T5" fmla="*/ 64 h 65"/>
                <a:gd name="T6" fmla="*/ 19 w 121"/>
                <a:gd name="T7" fmla="*/ 64 h 65"/>
                <a:gd name="T8" fmla="*/ 0 w 121"/>
                <a:gd name="T9" fmla="*/ 65 h 65"/>
                <a:gd name="T10" fmla="*/ 21 w 121"/>
                <a:gd name="T11" fmla="*/ 29 h 65"/>
                <a:gd name="T12" fmla="*/ 23 w 121"/>
                <a:gd name="T13" fmla="*/ 0 h 65"/>
                <a:gd name="T14" fmla="*/ 113 w 121"/>
                <a:gd name="T15" fmla="*/ 2 h 65"/>
                <a:gd name="T16" fmla="*/ 121 w 121"/>
                <a:gd name="T17"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65">
                  <a:moveTo>
                    <a:pt x="121" y="6"/>
                  </a:moveTo>
                  <a:lnTo>
                    <a:pt x="119" y="6"/>
                  </a:lnTo>
                  <a:lnTo>
                    <a:pt x="121" y="64"/>
                  </a:lnTo>
                  <a:lnTo>
                    <a:pt x="19" y="64"/>
                  </a:lnTo>
                  <a:lnTo>
                    <a:pt x="0" y="65"/>
                  </a:lnTo>
                  <a:lnTo>
                    <a:pt x="21" y="29"/>
                  </a:lnTo>
                  <a:lnTo>
                    <a:pt x="23" y="0"/>
                  </a:lnTo>
                  <a:lnTo>
                    <a:pt x="113" y="2"/>
                  </a:lnTo>
                  <a:lnTo>
                    <a:pt x="121" y="6"/>
                  </a:lnTo>
                  <a:close/>
                </a:path>
              </a:pathLst>
            </a:custGeom>
            <a:grpFill/>
            <a:ln w="9525" cmpd="sng">
              <a:solidFill>
                <a:schemeClr val="bg1"/>
              </a:solidFill>
              <a:round/>
              <a:headEnd/>
              <a:tailEnd/>
            </a:ln>
          </p:spPr>
          <p:txBody>
            <a:bodyPr/>
            <a:lstStyle/>
            <a:p>
              <a:endParaRPr lang="en-GB" dirty="0"/>
            </a:p>
          </p:txBody>
        </p:sp>
        <p:sp>
          <p:nvSpPr>
            <p:cNvPr id="89" name="Freeform 142"/>
            <p:cNvSpPr>
              <a:spLocks/>
            </p:cNvSpPr>
            <p:nvPr/>
          </p:nvSpPr>
          <p:spPr bwMode="auto">
            <a:xfrm rot="127247">
              <a:off x="2802" y="2195"/>
              <a:ext cx="124" cy="239"/>
            </a:xfrm>
            <a:custGeom>
              <a:avLst/>
              <a:gdLst>
                <a:gd name="T0" fmla="*/ 2 w 410"/>
                <a:gd name="T1" fmla="*/ 474 h 658"/>
                <a:gd name="T2" fmla="*/ 25 w 410"/>
                <a:gd name="T3" fmla="*/ 408 h 658"/>
                <a:gd name="T4" fmla="*/ 107 w 410"/>
                <a:gd name="T5" fmla="*/ 361 h 658"/>
                <a:gd name="T6" fmla="*/ 165 w 410"/>
                <a:gd name="T7" fmla="*/ 380 h 658"/>
                <a:gd name="T8" fmla="*/ 211 w 410"/>
                <a:gd name="T9" fmla="*/ 270 h 658"/>
                <a:gd name="T10" fmla="*/ 247 w 410"/>
                <a:gd name="T11" fmla="*/ 222 h 658"/>
                <a:gd name="T12" fmla="*/ 313 w 410"/>
                <a:gd name="T13" fmla="*/ 105 h 658"/>
                <a:gd name="T14" fmla="*/ 347 w 410"/>
                <a:gd name="T15" fmla="*/ 57 h 658"/>
                <a:gd name="T16" fmla="*/ 322 w 410"/>
                <a:gd name="T17" fmla="*/ 0 h 658"/>
                <a:gd name="T18" fmla="*/ 370 w 410"/>
                <a:gd name="T19" fmla="*/ 59 h 658"/>
                <a:gd name="T20" fmla="*/ 376 w 410"/>
                <a:gd name="T21" fmla="*/ 96 h 658"/>
                <a:gd name="T22" fmla="*/ 391 w 410"/>
                <a:gd name="T23" fmla="*/ 142 h 658"/>
                <a:gd name="T24" fmla="*/ 368 w 410"/>
                <a:gd name="T25" fmla="*/ 213 h 658"/>
                <a:gd name="T26" fmla="*/ 307 w 410"/>
                <a:gd name="T27" fmla="*/ 224 h 658"/>
                <a:gd name="T28" fmla="*/ 376 w 410"/>
                <a:gd name="T29" fmla="*/ 291 h 658"/>
                <a:gd name="T30" fmla="*/ 395 w 410"/>
                <a:gd name="T31" fmla="*/ 347 h 658"/>
                <a:gd name="T32" fmla="*/ 355 w 410"/>
                <a:gd name="T33" fmla="*/ 426 h 658"/>
                <a:gd name="T34" fmla="*/ 355 w 410"/>
                <a:gd name="T35" fmla="*/ 445 h 658"/>
                <a:gd name="T36" fmla="*/ 359 w 410"/>
                <a:gd name="T37" fmla="*/ 487 h 658"/>
                <a:gd name="T38" fmla="*/ 361 w 410"/>
                <a:gd name="T39" fmla="*/ 524 h 658"/>
                <a:gd name="T40" fmla="*/ 410 w 410"/>
                <a:gd name="T41" fmla="*/ 604 h 658"/>
                <a:gd name="T42" fmla="*/ 385 w 410"/>
                <a:gd name="T43" fmla="*/ 658 h 658"/>
                <a:gd name="T44" fmla="*/ 272 w 410"/>
                <a:gd name="T45" fmla="*/ 637 h 658"/>
                <a:gd name="T46" fmla="*/ 270 w 410"/>
                <a:gd name="T47" fmla="*/ 629 h 658"/>
                <a:gd name="T48" fmla="*/ 161 w 410"/>
                <a:gd name="T49" fmla="*/ 633 h 658"/>
                <a:gd name="T50" fmla="*/ 155 w 410"/>
                <a:gd name="T51" fmla="*/ 629 h 658"/>
                <a:gd name="T52" fmla="*/ 65 w 410"/>
                <a:gd name="T53" fmla="*/ 625 h 658"/>
                <a:gd name="T54" fmla="*/ 73 w 410"/>
                <a:gd name="T55" fmla="*/ 562 h 658"/>
                <a:gd name="T56" fmla="*/ 57 w 410"/>
                <a:gd name="T57" fmla="*/ 541 h 658"/>
                <a:gd name="T58" fmla="*/ 42 w 410"/>
                <a:gd name="T59" fmla="*/ 526 h 658"/>
                <a:gd name="T60" fmla="*/ 17 w 410"/>
                <a:gd name="T61" fmla="*/ 493 h 658"/>
                <a:gd name="T62" fmla="*/ 4 w 410"/>
                <a:gd name="T63" fmla="*/ 493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658">
                  <a:moveTo>
                    <a:pt x="0" y="474"/>
                  </a:moveTo>
                  <a:lnTo>
                    <a:pt x="2" y="474"/>
                  </a:lnTo>
                  <a:lnTo>
                    <a:pt x="17" y="439"/>
                  </a:lnTo>
                  <a:lnTo>
                    <a:pt x="25" y="408"/>
                  </a:lnTo>
                  <a:lnTo>
                    <a:pt x="90" y="345"/>
                  </a:lnTo>
                  <a:lnTo>
                    <a:pt x="107" y="361"/>
                  </a:lnTo>
                  <a:lnTo>
                    <a:pt x="117" y="339"/>
                  </a:lnTo>
                  <a:lnTo>
                    <a:pt x="165" y="380"/>
                  </a:lnTo>
                  <a:lnTo>
                    <a:pt x="213" y="295"/>
                  </a:lnTo>
                  <a:lnTo>
                    <a:pt x="211" y="270"/>
                  </a:lnTo>
                  <a:lnTo>
                    <a:pt x="247" y="244"/>
                  </a:lnTo>
                  <a:lnTo>
                    <a:pt x="247" y="222"/>
                  </a:lnTo>
                  <a:lnTo>
                    <a:pt x="309" y="123"/>
                  </a:lnTo>
                  <a:lnTo>
                    <a:pt x="313" y="105"/>
                  </a:lnTo>
                  <a:lnTo>
                    <a:pt x="347" y="96"/>
                  </a:lnTo>
                  <a:lnTo>
                    <a:pt x="347" y="57"/>
                  </a:lnTo>
                  <a:lnTo>
                    <a:pt x="324" y="48"/>
                  </a:lnTo>
                  <a:lnTo>
                    <a:pt x="322" y="0"/>
                  </a:lnTo>
                  <a:lnTo>
                    <a:pt x="351" y="8"/>
                  </a:lnTo>
                  <a:lnTo>
                    <a:pt x="370" y="59"/>
                  </a:lnTo>
                  <a:lnTo>
                    <a:pt x="384" y="75"/>
                  </a:lnTo>
                  <a:lnTo>
                    <a:pt x="376" y="96"/>
                  </a:lnTo>
                  <a:lnTo>
                    <a:pt x="376" y="125"/>
                  </a:lnTo>
                  <a:lnTo>
                    <a:pt x="391" y="142"/>
                  </a:lnTo>
                  <a:lnTo>
                    <a:pt x="410" y="203"/>
                  </a:lnTo>
                  <a:lnTo>
                    <a:pt x="368" y="213"/>
                  </a:lnTo>
                  <a:lnTo>
                    <a:pt x="316" y="213"/>
                  </a:lnTo>
                  <a:lnTo>
                    <a:pt x="307" y="224"/>
                  </a:lnTo>
                  <a:lnTo>
                    <a:pt x="316" y="255"/>
                  </a:lnTo>
                  <a:lnTo>
                    <a:pt x="376" y="291"/>
                  </a:lnTo>
                  <a:lnTo>
                    <a:pt x="389" y="320"/>
                  </a:lnTo>
                  <a:lnTo>
                    <a:pt x="395" y="347"/>
                  </a:lnTo>
                  <a:lnTo>
                    <a:pt x="362" y="393"/>
                  </a:lnTo>
                  <a:lnTo>
                    <a:pt x="355" y="426"/>
                  </a:lnTo>
                  <a:lnTo>
                    <a:pt x="341" y="432"/>
                  </a:lnTo>
                  <a:lnTo>
                    <a:pt x="355" y="445"/>
                  </a:lnTo>
                  <a:lnTo>
                    <a:pt x="345" y="462"/>
                  </a:lnTo>
                  <a:lnTo>
                    <a:pt x="359" y="487"/>
                  </a:lnTo>
                  <a:lnTo>
                    <a:pt x="380" y="502"/>
                  </a:lnTo>
                  <a:lnTo>
                    <a:pt x="361" y="524"/>
                  </a:lnTo>
                  <a:lnTo>
                    <a:pt x="401" y="572"/>
                  </a:lnTo>
                  <a:lnTo>
                    <a:pt x="410" y="604"/>
                  </a:lnTo>
                  <a:lnTo>
                    <a:pt x="410" y="606"/>
                  </a:lnTo>
                  <a:lnTo>
                    <a:pt x="385" y="658"/>
                  </a:lnTo>
                  <a:lnTo>
                    <a:pt x="349" y="635"/>
                  </a:lnTo>
                  <a:lnTo>
                    <a:pt x="272" y="637"/>
                  </a:lnTo>
                  <a:lnTo>
                    <a:pt x="284" y="637"/>
                  </a:lnTo>
                  <a:lnTo>
                    <a:pt x="270" y="629"/>
                  </a:lnTo>
                  <a:lnTo>
                    <a:pt x="222" y="627"/>
                  </a:lnTo>
                  <a:lnTo>
                    <a:pt x="161" y="633"/>
                  </a:lnTo>
                  <a:lnTo>
                    <a:pt x="163" y="633"/>
                  </a:lnTo>
                  <a:lnTo>
                    <a:pt x="155" y="629"/>
                  </a:lnTo>
                  <a:lnTo>
                    <a:pt x="65" y="627"/>
                  </a:lnTo>
                  <a:lnTo>
                    <a:pt x="65" y="625"/>
                  </a:lnTo>
                  <a:lnTo>
                    <a:pt x="77" y="583"/>
                  </a:lnTo>
                  <a:lnTo>
                    <a:pt x="73" y="562"/>
                  </a:lnTo>
                  <a:lnTo>
                    <a:pt x="77" y="552"/>
                  </a:lnTo>
                  <a:lnTo>
                    <a:pt x="57" y="541"/>
                  </a:lnTo>
                  <a:lnTo>
                    <a:pt x="71" y="510"/>
                  </a:lnTo>
                  <a:lnTo>
                    <a:pt x="42" y="526"/>
                  </a:lnTo>
                  <a:lnTo>
                    <a:pt x="21" y="512"/>
                  </a:lnTo>
                  <a:lnTo>
                    <a:pt x="17" y="493"/>
                  </a:lnTo>
                  <a:lnTo>
                    <a:pt x="15" y="479"/>
                  </a:lnTo>
                  <a:lnTo>
                    <a:pt x="4" y="493"/>
                  </a:lnTo>
                  <a:lnTo>
                    <a:pt x="0" y="474"/>
                  </a:lnTo>
                  <a:close/>
                </a:path>
              </a:pathLst>
            </a:custGeom>
            <a:grpFill/>
            <a:ln w="9525" cmpd="sng">
              <a:solidFill>
                <a:schemeClr val="bg1"/>
              </a:solidFill>
              <a:round/>
              <a:headEnd/>
              <a:tailEnd/>
            </a:ln>
          </p:spPr>
          <p:txBody>
            <a:bodyPr/>
            <a:lstStyle/>
            <a:p>
              <a:endParaRPr lang="en-GB" dirty="0"/>
            </a:p>
          </p:txBody>
        </p:sp>
        <p:sp>
          <p:nvSpPr>
            <p:cNvPr id="90" name="Freeform 143"/>
            <p:cNvSpPr>
              <a:spLocks noEditPoints="1"/>
            </p:cNvSpPr>
            <p:nvPr/>
          </p:nvSpPr>
          <p:spPr bwMode="auto">
            <a:xfrm rot="127247">
              <a:off x="2670" y="1979"/>
              <a:ext cx="268" cy="245"/>
            </a:xfrm>
            <a:custGeom>
              <a:avLst/>
              <a:gdLst>
                <a:gd name="T0" fmla="*/ 681 w 879"/>
                <a:gd name="T1" fmla="*/ 0 h 675"/>
                <a:gd name="T2" fmla="*/ 681 w 879"/>
                <a:gd name="T3" fmla="*/ 2 h 675"/>
                <a:gd name="T4" fmla="*/ 555 w 879"/>
                <a:gd name="T5" fmla="*/ 69 h 675"/>
                <a:gd name="T6" fmla="*/ 397 w 879"/>
                <a:gd name="T7" fmla="*/ 173 h 675"/>
                <a:gd name="T8" fmla="*/ 322 w 879"/>
                <a:gd name="T9" fmla="*/ 234 h 675"/>
                <a:gd name="T10" fmla="*/ 240 w 879"/>
                <a:gd name="T11" fmla="*/ 240 h 675"/>
                <a:gd name="T12" fmla="*/ 240 w 879"/>
                <a:gd name="T13" fmla="*/ 242 h 675"/>
                <a:gd name="T14" fmla="*/ 242 w 879"/>
                <a:gd name="T15" fmla="*/ 240 h 675"/>
                <a:gd name="T16" fmla="*/ 230 w 879"/>
                <a:gd name="T17" fmla="*/ 382 h 675"/>
                <a:gd name="T18" fmla="*/ 217 w 879"/>
                <a:gd name="T19" fmla="*/ 420 h 675"/>
                <a:gd name="T20" fmla="*/ 223 w 879"/>
                <a:gd name="T21" fmla="*/ 432 h 675"/>
                <a:gd name="T22" fmla="*/ 194 w 879"/>
                <a:gd name="T23" fmla="*/ 456 h 675"/>
                <a:gd name="T24" fmla="*/ 132 w 879"/>
                <a:gd name="T25" fmla="*/ 458 h 675"/>
                <a:gd name="T26" fmla="*/ 119 w 879"/>
                <a:gd name="T27" fmla="*/ 453 h 675"/>
                <a:gd name="T28" fmla="*/ 48 w 879"/>
                <a:gd name="T29" fmla="*/ 474 h 675"/>
                <a:gd name="T30" fmla="*/ 10 w 879"/>
                <a:gd name="T31" fmla="*/ 462 h 675"/>
                <a:gd name="T32" fmla="*/ 8 w 879"/>
                <a:gd name="T33" fmla="*/ 483 h 675"/>
                <a:gd name="T34" fmla="*/ 0 w 879"/>
                <a:gd name="T35" fmla="*/ 495 h 675"/>
                <a:gd name="T36" fmla="*/ 8 w 879"/>
                <a:gd name="T37" fmla="*/ 503 h 675"/>
                <a:gd name="T38" fmla="*/ 25 w 879"/>
                <a:gd name="T39" fmla="*/ 541 h 675"/>
                <a:gd name="T40" fmla="*/ 54 w 879"/>
                <a:gd name="T41" fmla="*/ 550 h 675"/>
                <a:gd name="T42" fmla="*/ 63 w 879"/>
                <a:gd name="T43" fmla="*/ 568 h 675"/>
                <a:gd name="T44" fmla="*/ 48 w 879"/>
                <a:gd name="T45" fmla="*/ 574 h 675"/>
                <a:gd name="T46" fmla="*/ 79 w 879"/>
                <a:gd name="T47" fmla="*/ 606 h 675"/>
                <a:gd name="T48" fmla="*/ 106 w 879"/>
                <a:gd name="T49" fmla="*/ 608 h 675"/>
                <a:gd name="T50" fmla="*/ 100 w 879"/>
                <a:gd name="T51" fmla="*/ 633 h 675"/>
                <a:gd name="T52" fmla="*/ 127 w 879"/>
                <a:gd name="T53" fmla="*/ 625 h 675"/>
                <a:gd name="T54" fmla="*/ 150 w 879"/>
                <a:gd name="T55" fmla="*/ 623 h 675"/>
                <a:gd name="T56" fmla="*/ 190 w 879"/>
                <a:gd name="T57" fmla="*/ 675 h 675"/>
                <a:gd name="T58" fmla="*/ 196 w 879"/>
                <a:gd name="T59" fmla="*/ 614 h 675"/>
                <a:gd name="T60" fmla="*/ 225 w 879"/>
                <a:gd name="T61" fmla="*/ 566 h 675"/>
                <a:gd name="T62" fmla="*/ 246 w 879"/>
                <a:gd name="T63" fmla="*/ 550 h 675"/>
                <a:gd name="T64" fmla="*/ 276 w 879"/>
                <a:gd name="T65" fmla="*/ 556 h 675"/>
                <a:gd name="T66" fmla="*/ 288 w 879"/>
                <a:gd name="T67" fmla="*/ 539 h 675"/>
                <a:gd name="T68" fmla="*/ 345 w 879"/>
                <a:gd name="T69" fmla="*/ 554 h 675"/>
                <a:gd name="T70" fmla="*/ 376 w 879"/>
                <a:gd name="T71" fmla="*/ 597 h 675"/>
                <a:gd name="T72" fmla="*/ 426 w 879"/>
                <a:gd name="T73" fmla="*/ 574 h 675"/>
                <a:gd name="T74" fmla="*/ 518 w 879"/>
                <a:gd name="T75" fmla="*/ 614 h 675"/>
                <a:gd name="T76" fmla="*/ 551 w 879"/>
                <a:gd name="T77" fmla="*/ 587 h 675"/>
                <a:gd name="T78" fmla="*/ 585 w 879"/>
                <a:gd name="T79" fmla="*/ 574 h 675"/>
                <a:gd name="T80" fmla="*/ 681 w 879"/>
                <a:gd name="T81" fmla="*/ 593 h 675"/>
                <a:gd name="T82" fmla="*/ 750 w 879"/>
                <a:gd name="T83" fmla="*/ 560 h 675"/>
                <a:gd name="T84" fmla="*/ 752 w 879"/>
                <a:gd name="T85" fmla="*/ 562 h 675"/>
                <a:gd name="T86" fmla="*/ 754 w 879"/>
                <a:gd name="T87" fmla="*/ 554 h 675"/>
                <a:gd name="T88" fmla="*/ 743 w 879"/>
                <a:gd name="T89" fmla="*/ 512 h 675"/>
                <a:gd name="T90" fmla="*/ 764 w 879"/>
                <a:gd name="T91" fmla="*/ 506 h 675"/>
                <a:gd name="T92" fmla="*/ 773 w 879"/>
                <a:gd name="T93" fmla="*/ 466 h 675"/>
                <a:gd name="T94" fmla="*/ 846 w 879"/>
                <a:gd name="T95" fmla="*/ 378 h 675"/>
                <a:gd name="T96" fmla="*/ 863 w 879"/>
                <a:gd name="T97" fmla="*/ 236 h 675"/>
                <a:gd name="T98" fmla="*/ 879 w 879"/>
                <a:gd name="T99" fmla="*/ 182 h 675"/>
                <a:gd name="T100" fmla="*/ 862 w 879"/>
                <a:gd name="T101" fmla="*/ 132 h 675"/>
                <a:gd name="T102" fmla="*/ 835 w 879"/>
                <a:gd name="T103" fmla="*/ 23 h 675"/>
                <a:gd name="T104" fmla="*/ 787 w 879"/>
                <a:gd name="T105" fmla="*/ 52 h 675"/>
                <a:gd name="T106" fmla="*/ 746 w 879"/>
                <a:gd name="T107" fmla="*/ 23 h 675"/>
                <a:gd name="T108" fmla="*/ 716 w 879"/>
                <a:gd name="T109" fmla="*/ 13 h 675"/>
                <a:gd name="T110" fmla="*/ 681 w 879"/>
                <a:gd name="T111" fmla="*/ 0 h 675"/>
                <a:gd name="T112" fmla="*/ 8 w 879"/>
                <a:gd name="T113" fmla="*/ 462 h 675"/>
                <a:gd name="T114" fmla="*/ 8 w 879"/>
                <a:gd name="T115" fmla="*/ 462 h 675"/>
                <a:gd name="T116" fmla="*/ 8 w 879"/>
                <a:gd name="T117" fmla="*/ 462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9" h="675">
                  <a:moveTo>
                    <a:pt x="681" y="0"/>
                  </a:moveTo>
                  <a:lnTo>
                    <a:pt x="681" y="2"/>
                  </a:lnTo>
                  <a:lnTo>
                    <a:pt x="555" y="69"/>
                  </a:lnTo>
                  <a:lnTo>
                    <a:pt x="397" y="173"/>
                  </a:lnTo>
                  <a:lnTo>
                    <a:pt x="322" y="234"/>
                  </a:lnTo>
                  <a:lnTo>
                    <a:pt x="240" y="240"/>
                  </a:lnTo>
                  <a:lnTo>
                    <a:pt x="240" y="242"/>
                  </a:lnTo>
                  <a:lnTo>
                    <a:pt x="242" y="240"/>
                  </a:lnTo>
                  <a:lnTo>
                    <a:pt x="230" y="382"/>
                  </a:lnTo>
                  <a:lnTo>
                    <a:pt x="217" y="420"/>
                  </a:lnTo>
                  <a:lnTo>
                    <a:pt x="223" y="432"/>
                  </a:lnTo>
                  <a:lnTo>
                    <a:pt x="194" y="456"/>
                  </a:lnTo>
                  <a:lnTo>
                    <a:pt x="132" y="458"/>
                  </a:lnTo>
                  <a:lnTo>
                    <a:pt x="119" y="453"/>
                  </a:lnTo>
                  <a:lnTo>
                    <a:pt x="48" y="474"/>
                  </a:lnTo>
                  <a:lnTo>
                    <a:pt x="10" y="462"/>
                  </a:lnTo>
                  <a:lnTo>
                    <a:pt x="8" y="483"/>
                  </a:lnTo>
                  <a:lnTo>
                    <a:pt x="0" y="495"/>
                  </a:lnTo>
                  <a:lnTo>
                    <a:pt x="8" y="503"/>
                  </a:lnTo>
                  <a:lnTo>
                    <a:pt x="25" y="541"/>
                  </a:lnTo>
                  <a:lnTo>
                    <a:pt x="54" y="550"/>
                  </a:lnTo>
                  <a:lnTo>
                    <a:pt x="63" y="568"/>
                  </a:lnTo>
                  <a:lnTo>
                    <a:pt x="48" y="574"/>
                  </a:lnTo>
                  <a:lnTo>
                    <a:pt x="79" y="606"/>
                  </a:lnTo>
                  <a:lnTo>
                    <a:pt x="106" y="608"/>
                  </a:lnTo>
                  <a:lnTo>
                    <a:pt x="100" y="633"/>
                  </a:lnTo>
                  <a:lnTo>
                    <a:pt x="127" y="625"/>
                  </a:lnTo>
                  <a:lnTo>
                    <a:pt x="150" y="623"/>
                  </a:lnTo>
                  <a:lnTo>
                    <a:pt x="190" y="675"/>
                  </a:lnTo>
                  <a:lnTo>
                    <a:pt x="196" y="614"/>
                  </a:lnTo>
                  <a:lnTo>
                    <a:pt x="225" y="566"/>
                  </a:lnTo>
                  <a:lnTo>
                    <a:pt x="246" y="550"/>
                  </a:lnTo>
                  <a:lnTo>
                    <a:pt x="276" y="556"/>
                  </a:lnTo>
                  <a:lnTo>
                    <a:pt x="288" y="539"/>
                  </a:lnTo>
                  <a:lnTo>
                    <a:pt x="345" y="554"/>
                  </a:lnTo>
                  <a:lnTo>
                    <a:pt x="376" y="597"/>
                  </a:lnTo>
                  <a:lnTo>
                    <a:pt x="426" y="574"/>
                  </a:lnTo>
                  <a:lnTo>
                    <a:pt x="518" y="614"/>
                  </a:lnTo>
                  <a:lnTo>
                    <a:pt x="551" y="587"/>
                  </a:lnTo>
                  <a:lnTo>
                    <a:pt x="585" y="574"/>
                  </a:lnTo>
                  <a:lnTo>
                    <a:pt x="681" y="593"/>
                  </a:lnTo>
                  <a:lnTo>
                    <a:pt x="750" y="560"/>
                  </a:lnTo>
                  <a:lnTo>
                    <a:pt x="752" y="562"/>
                  </a:lnTo>
                  <a:lnTo>
                    <a:pt x="754" y="554"/>
                  </a:lnTo>
                  <a:lnTo>
                    <a:pt x="743" y="512"/>
                  </a:lnTo>
                  <a:lnTo>
                    <a:pt x="764" y="506"/>
                  </a:lnTo>
                  <a:lnTo>
                    <a:pt x="773" y="466"/>
                  </a:lnTo>
                  <a:lnTo>
                    <a:pt x="846" y="378"/>
                  </a:lnTo>
                  <a:lnTo>
                    <a:pt x="863" y="236"/>
                  </a:lnTo>
                  <a:lnTo>
                    <a:pt x="879" y="182"/>
                  </a:lnTo>
                  <a:lnTo>
                    <a:pt x="862" y="132"/>
                  </a:lnTo>
                  <a:lnTo>
                    <a:pt x="835" y="23"/>
                  </a:lnTo>
                  <a:lnTo>
                    <a:pt x="787" y="52"/>
                  </a:lnTo>
                  <a:lnTo>
                    <a:pt x="746" y="23"/>
                  </a:lnTo>
                  <a:lnTo>
                    <a:pt x="716" y="13"/>
                  </a:lnTo>
                  <a:lnTo>
                    <a:pt x="681" y="0"/>
                  </a:lnTo>
                  <a:close/>
                  <a:moveTo>
                    <a:pt x="8" y="462"/>
                  </a:moveTo>
                  <a:lnTo>
                    <a:pt x="8" y="462"/>
                  </a:lnTo>
                  <a:lnTo>
                    <a:pt x="8" y="462"/>
                  </a:lnTo>
                  <a:close/>
                </a:path>
              </a:pathLst>
            </a:custGeom>
            <a:grpFill/>
            <a:ln w="9525" cmpd="sng">
              <a:solidFill>
                <a:schemeClr val="bg1"/>
              </a:solidFill>
              <a:round/>
              <a:headEnd/>
              <a:tailEnd/>
            </a:ln>
          </p:spPr>
          <p:txBody>
            <a:bodyPr/>
            <a:lstStyle/>
            <a:p>
              <a:endParaRPr lang="en-GB" dirty="0"/>
            </a:p>
          </p:txBody>
        </p:sp>
        <p:sp>
          <p:nvSpPr>
            <p:cNvPr id="91" name="Freeform 144"/>
            <p:cNvSpPr>
              <a:spLocks/>
            </p:cNvSpPr>
            <p:nvPr/>
          </p:nvSpPr>
          <p:spPr bwMode="auto">
            <a:xfrm rot="127247">
              <a:off x="2905" y="2248"/>
              <a:ext cx="223" cy="172"/>
            </a:xfrm>
            <a:custGeom>
              <a:avLst/>
              <a:gdLst>
                <a:gd name="T0" fmla="*/ 52 w 735"/>
                <a:gd name="T1" fmla="*/ 213 h 474"/>
                <a:gd name="T2" fmla="*/ 54 w 735"/>
                <a:gd name="T3" fmla="*/ 217 h 474"/>
                <a:gd name="T4" fmla="*/ 21 w 735"/>
                <a:gd name="T5" fmla="*/ 263 h 474"/>
                <a:gd name="T6" fmla="*/ 14 w 735"/>
                <a:gd name="T7" fmla="*/ 296 h 474"/>
                <a:gd name="T8" fmla="*/ 0 w 735"/>
                <a:gd name="T9" fmla="*/ 302 h 474"/>
                <a:gd name="T10" fmla="*/ 14 w 735"/>
                <a:gd name="T11" fmla="*/ 315 h 474"/>
                <a:gd name="T12" fmla="*/ 4 w 735"/>
                <a:gd name="T13" fmla="*/ 332 h 474"/>
                <a:gd name="T14" fmla="*/ 18 w 735"/>
                <a:gd name="T15" fmla="*/ 357 h 474"/>
                <a:gd name="T16" fmla="*/ 39 w 735"/>
                <a:gd name="T17" fmla="*/ 372 h 474"/>
                <a:gd name="T18" fmla="*/ 20 w 735"/>
                <a:gd name="T19" fmla="*/ 394 h 474"/>
                <a:gd name="T20" fmla="*/ 60 w 735"/>
                <a:gd name="T21" fmla="*/ 442 h 474"/>
                <a:gd name="T22" fmla="*/ 69 w 735"/>
                <a:gd name="T23" fmla="*/ 474 h 474"/>
                <a:gd name="T24" fmla="*/ 91 w 735"/>
                <a:gd name="T25" fmla="*/ 422 h 474"/>
                <a:gd name="T26" fmla="*/ 114 w 735"/>
                <a:gd name="T27" fmla="*/ 411 h 474"/>
                <a:gd name="T28" fmla="*/ 133 w 735"/>
                <a:gd name="T29" fmla="*/ 399 h 474"/>
                <a:gd name="T30" fmla="*/ 234 w 735"/>
                <a:gd name="T31" fmla="*/ 407 h 474"/>
                <a:gd name="T32" fmla="*/ 263 w 735"/>
                <a:gd name="T33" fmla="*/ 355 h 474"/>
                <a:gd name="T34" fmla="*/ 286 w 735"/>
                <a:gd name="T35" fmla="*/ 336 h 474"/>
                <a:gd name="T36" fmla="*/ 323 w 735"/>
                <a:gd name="T37" fmla="*/ 348 h 474"/>
                <a:gd name="T38" fmla="*/ 350 w 735"/>
                <a:gd name="T39" fmla="*/ 369 h 474"/>
                <a:gd name="T40" fmla="*/ 459 w 735"/>
                <a:gd name="T41" fmla="*/ 382 h 474"/>
                <a:gd name="T42" fmla="*/ 480 w 735"/>
                <a:gd name="T43" fmla="*/ 346 h 474"/>
                <a:gd name="T44" fmla="*/ 511 w 735"/>
                <a:gd name="T45" fmla="*/ 359 h 474"/>
                <a:gd name="T46" fmla="*/ 557 w 735"/>
                <a:gd name="T47" fmla="*/ 332 h 474"/>
                <a:gd name="T48" fmla="*/ 584 w 735"/>
                <a:gd name="T49" fmla="*/ 342 h 474"/>
                <a:gd name="T50" fmla="*/ 618 w 735"/>
                <a:gd name="T51" fmla="*/ 334 h 474"/>
                <a:gd name="T52" fmla="*/ 624 w 735"/>
                <a:gd name="T53" fmla="*/ 323 h 474"/>
                <a:gd name="T54" fmla="*/ 703 w 735"/>
                <a:gd name="T55" fmla="*/ 334 h 474"/>
                <a:gd name="T56" fmla="*/ 735 w 735"/>
                <a:gd name="T57" fmla="*/ 326 h 474"/>
                <a:gd name="T58" fmla="*/ 716 w 735"/>
                <a:gd name="T59" fmla="*/ 273 h 474"/>
                <a:gd name="T60" fmla="*/ 674 w 735"/>
                <a:gd name="T61" fmla="*/ 252 h 474"/>
                <a:gd name="T62" fmla="*/ 678 w 735"/>
                <a:gd name="T63" fmla="*/ 234 h 474"/>
                <a:gd name="T64" fmla="*/ 624 w 735"/>
                <a:gd name="T65" fmla="*/ 198 h 474"/>
                <a:gd name="T66" fmla="*/ 614 w 735"/>
                <a:gd name="T67" fmla="*/ 171 h 474"/>
                <a:gd name="T68" fmla="*/ 563 w 735"/>
                <a:gd name="T69" fmla="*/ 146 h 474"/>
                <a:gd name="T70" fmla="*/ 561 w 735"/>
                <a:gd name="T71" fmla="*/ 127 h 474"/>
                <a:gd name="T72" fmla="*/ 526 w 735"/>
                <a:gd name="T73" fmla="*/ 117 h 474"/>
                <a:gd name="T74" fmla="*/ 522 w 735"/>
                <a:gd name="T75" fmla="*/ 52 h 474"/>
                <a:gd name="T76" fmla="*/ 480 w 735"/>
                <a:gd name="T77" fmla="*/ 0 h 474"/>
                <a:gd name="T78" fmla="*/ 444 w 735"/>
                <a:gd name="T79" fmla="*/ 6 h 474"/>
                <a:gd name="T80" fmla="*/ 401 w 735"/>
                <a:gd name="T81" fmla="*/ 48 h 474"/>
                <a:gd name="T82" fmla="*/ 409 w 735"/>
                <a:gd name="T83" fmla="*/ 67 h 474"/>
                <a:gd name="T84" fmla="*/ 371 w 735"/>
                <a:gd name="T85" fmla="*/ 89 h 474"/>
                <a:gd name="T86" fmla="*/ 269 w 735"/>
                <a:gd name="T87" fmla="*/ 110 h 474"/>
                <a:gd name="T88" fmla="*/ 273 w 735"/>
                <a:gd name="T89" fmla="*/ 137 h 474"/>
                <a:gd name="T90" fmla="*/ 240 w 735"/>
                <a:gd name="T91" fmla="*/ 173 h 474"/>
                <a:gd name="T92" fmla="*/ 156 w 735"/>
                <a:gd name="T93" fmla="*/ 183 h 474"/>
                <a:gd name="T94" fmla="*/ 133 w 735"/>
                <a:gd name="T95" fmla="*/ 209 h 474"/>
                <a:gd name="T96" fmla="*/ 106 w 735"/>
                <a:gd name="T97" fmla="*/ 190 h 474"/>
                <a:gd name="T98" fmla="*/ 52 w 735"/>
                <a:gd name="T99" fmla="*/ 21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74">
                  <a:moveTo>
                    <a:pt x="52" y="213"/>
                  </a:moveTo>
                  <a:lnTo>
                    <a:pt x="54" y="217"/>
                  </a:lnTo>
                  <a:lnTo>
                    <a:pt x="21" y="263"/>
                  </a:lnTo>
                  <a:lnTo>
                    <a:pt x="14" y="296"/>
                  </a:lnTo>
                  <a:lnTo>
                    <a:pt x="0" y="302"/>
                  </a:lnTo>
                  <a:lnTo>
                    <a:pt x="14" y="315"/>
                  </a:lnTo>
                  <a:lnTo>
                    <a:pt x="4" y="332"/>
                  </a:lnTo>
                  <a:lnTo>
                    <a:pt x="18" y="357"/>
                  </a:lnTo>
                  <a:lnTo>
                    <a:pt x="39" y="372"/>
                  </a:lnTo>
                  <a:lnTo>
                    <a:pt x="20" y="394"/>
                  </a:lnTo>
                  <a:lnTo>
                    <a:pt x="60" y="442"/>
                  </a:lnTo>
                  <a:lnTo>
                    <a:pt x="69" y="474"/>
                  </a:lnTo>
                  <a:lnTo>
                    <a:pt x="91" y="422"/>
                  </a:lnTo>
                  <a:lnTo>
                    <a:pt x="114" y="411"/>
                  </a:lnTo>
                  <a:lnTo>
                    <a:pt x="133" y="399"/>
                  </a:lnTo>
                  <a:lnTo>
                    <a:pt x="234" y="407"/>
                  </a:lnTo>
                  <a:lnTo>
                    <a:pt x="263" y="355"/>
                  </a:lnTo>
                  <a:lnTo>
                    <a:pt x="286" y="336"/>
                  </a:lnTo>
                  <a:lnTo>
                    <a:pt x="323" y="348"/>
                  </a:lnTo>
                  <a:lnTo>
                    <a:pt x="350" y="369"/>
                  </a:lnTo>
                  <a:lnTo>
                    <a:pt x="459" y="382"/>
                  </a:lnTo>
                  <a:lnTo>
                    <a:pt x="480" y="346"/>
                  </a:lnTo>
                  <a:lnTo>
                    <a:pt x="511" y="359"/>
                  </a:lnTo>
                  <a:lnTo>
                    <a:pt x="557" y="332"/>
                  </a:lnTo>
                  <a:lnTo>
                    <a:pt x="584" y="342"/>
                  </a:lnTo>
                  <a:lnTo>
                    <a:pt x="618" y="334"/>
                  </a:lnTo>
                  <a:lnTo>
                    <a:pt x="624" y="323"/>
                  </a:lnTo>
                  <a:lnTo>
                    <a:pt x="703" y="334"/>
                  </a:lnTo>
                  <a:lnTo>
                    <a:pt x="735" y="326"/>
                  </a:lnTo>
                  <a:lnTo>
                    <a:pt x="716" y="273"/>
                  </a:lnTo>
                  <a:lnTo>
                    <a:pt x="674" y="252"/>
                  </a:lnTo>
                  <a:lnTo>
                    <a:pt x="678" y="234"/>
                  </a:lnTo>
                  <a:lnTo>
                    <a:pt x="624" y="198"/>
                  </a:lnTo>
                  <a:lnTo>
                    <a:pt x="614" y="171"/>
                  </a:lnTo>
                  <a:lnTo>
                    <a:pt x="563" y="146"/>
                  </a:lnTo>
                  <a:lnTo>
                    <a:pt x="561" y="127"/>
                  </a:lnTo>
                  <a:lnTo>
                    <a:pt x="526" y="117"/>
                  </a:lnTo>
                  <a:lnTo>
                    <a:pt x="522" y="52"/>
                  </a:lnTo>
                  <a:lnTo>
                    <a:pt x="480" y="0"/>
                  </a:lnTo>
                  <a:lnTo>
                    <a:pt x="444" y="6"/>
                  </a:lnTo>
                  <a:lnTo>
                    <a:pt x="401" y="48"/>
                  </a:lnTo>
                  <a:lnTo>
                    <a:pt x="409" y="67"/>
                  </a:lnTo>
                  <a:lnTo>
                    <a:pt x="371" y="89"/>
                  </a:lnTo>
                  <a:lnTo>
                    <a:pt x="269" y="110"/>
                  </a:lnTo>
                  <a:lnTo>
                    <a:pt x="273" y="137"/>
                  </a:lnTo>
                  <a:lnTo>
                    <a:pt x="240" y="173"/>
                  </a:lnTo>
                  <a:lnTo>
                    <a:pt x="156" y="183"/>
                  </a:lnTo>
                  <a:lnTo>
                    <a:pt x="133" y="209"/>
                  </a:lnTo>
                  <a:lnTo>
                    <a:pt x="106" y="190"/>
                  </a:lnTo>
                  <a:lnTo>
                    <a:pt x="52" y="213"/>
                  </a:lnTo>
                  <a:close/>
                </a:path>
              </a:pathLst>
            </a:custGeom>
            <a:grpFill/>
            <a:ln w="9525" cmpd="sng">
              <a:solidFill>
                <a:schemeClr val="bg1"/>
              </a:solidFill>
              <a:round/>
              <a:headEnd/>
              <a:tailEnd/>
            </a:ln>
          </p:spPr>
          <p:txBody>
            <a:bodyPr/>
            <a:lstStyle/>
            <a:p>
              <a:endParaRPr lang="en-GB" dirty="0"/>
            </a:p>
          </p:txBody>
        </p:sp>
        <p:sp>
          <p:nvSpPr>
            <p:cNvPr id="92" name="Freeform 145"/>
            <p:cNvSpPr>
              <a:spLocks/>
            </p:cNvSpPr>
            <p:nvPr/>
          </p:nvSpPr>
          <p:spPr bwMode="auto">
            <a:xfrm rot="127247">
              <a:off x="2895" y="1983"/>
              <a:ext cx="180" cy="342"/>
            </a:xfrm>
            <a:custGeom>
              <a:avLst/>
              <a:gdLst>
                <a:gd name="T0" fmla="*/ 7 w 592"/>
                <a:gd name="T1" fmla="*/ 564 h 940"/>
                <a:gd name="T2" fmla="*/ 9 w 592"/>
                <a:gd name="T3" fmla="*/ 566 h 940"/>
                <a:gd name="T4" fmla="*/ 11 w 592"/>
                <a:gd name="T5" fmla="*/ 558 h 940"/>
                <a:gd name="T6" fmla="*/ 0 w 592"/>
                <a:gd name="T7" fmla="*/ 516 h 940"/>
                <a:gd name="T8" fmla="*/ 21 w 592"/>
                <a:gd name="T9" fmla="*/ 510 h 940"/>
                <a:gd name="T10" fmla="*/ 30 w 592"/>
                <a:gd name="T11" fmla="*/ 470 h 940"/>
                <a:gd name="T12" fmla="*/ 103 w 592"/>
                <a:gd name="T13" fmla="*/ 382 h 940"/>
                <a:gd name="T14" fmla="*/ 120 w 592"/>
                <a:gd name="T15" fmla="*/ 240 h 940"/>
                <a:gd name="T16" fmla="*/ 136 w 592"/>
                <a:gd name="T17" fmla="*/ 186 h 940"/>
                <a:gd name="T18" fmla="*/ 119 w 592"/>
                <a:gd name="T19" fmla="*/ 136 h 940"/>
                <a:gd name="T20" fmla="*/ 92 w 592"/>
                <a:gd name="T21" fmla="*/ 27 h 940"/>
                <a:gd name="T22" fmla="*/ 82 w 592"/>
                <a:gd name="T23" fmla="*/ 33 h 940"/>
                <a:gd name="T24" fmla="*/ 140 w 592"/>
                <a:gd name="T25" fmla="*/ 0 h 940"/>
                <a:gd name="T26" fmla="*/ 577 w 592"/>
                <a:gd name="T27" fmla="*/ 221 h 940"/>
                <a:gd name="T28" fmla="*/ 577 w 592"/>
                <a:gd name="T29" fmla="*/ 213 h 940"/>
                <a:gd name="T30" fmla="*/ 579 w 592"/>
                <a:gd name="T31" fmla="*/ 217 h 940"/>
                <a:gd name="T32" fmla="*/ 592 w 592"/>
                <a:gd name="T33" fmla="*/ 449 h 940"/>
                <a:gd name="T34" fmla="*/ 569 w 592"/>
                <a:gd name="T35" fmla="*/ 443 h 940"/>
                <a:gd name="T36" fmla="*/ 558 w 592"/>
                <a:gd name="T37" fmla="*/ 460 h 940"/>
                <a:gd name="T38" fmla="*/ 539 w 592"/>
                <a:gd name="T39" fmla="*/ 451 h 940"/>
                <a:gd name="T40" fmla="*/ 518 w 592"/>
                <a:gd name="T41" fmla="*/ 516 h 940"/>
                <a:gd name="T42" fmla="*/ 527 w 592"/>
                <a:gd name="T43" fmla="*/ 533 h 940"/>
                <a:gd name="T44" fmla="*/ 493 w 592"/>
                <a:gd name="T45" fmla="*/ 553 h 940"/>
                <a:gd name="T46" fmla="*/ 497 w 592"/>
                <a:gd name="T47" fmla="*/ 581 h 940"/>
                <a:gd name="T48" fmla="*/ 477 w 592"/>
                <a:gd name="T49" fmla="*/ 608 h 940"/>
                <a:gd name="T50" fmla="*/ 502 w 592"/>
                <a:gd name="T51" fmla="*/ 606 h 940"/>
                <a:gd name="T52" fmla="*/ 520 w 592"/>
                <a:gd name="T53" fmla="*/ 650 h 940"/>
                <a:gd name="T54" fmla="*/ 516 w 592"/>
                <a:gd name="T55" fmla="*/ 681 h 940"/>
                <a:gd name="T56" fmla="*/ 541 w 592"/>
                <a:gd name="T57" fmla="*/ 698 h 940"/>
                <a:gd name="T58" fmla="*/ 533 w 592"/>
                <a:gd name="T59" fmla="*/ 723 h 940"/>
                <a:gd name="T60" fmla="*/ 497 w 592"/>
                <a:gd name="T61" fmla="*/ 729 h 940"/>
                <a:gd name="T62" fmla="*/ 454 w 592"/>
                <a:gd name="T63" fmla="*/ 771 h 940"/>
                <a:gd name="T64" fmla="*/ 462 w 592"/>
                <a:gd name="T65" fmla="*/ 790 h 940"/>
                <a:gd name="T66" fmla="*/ 424 w 592"/>
                <a:gd name="T67" fmla="*/ 812 h 940"/>
                <a:gd name="T68" fmla="*/ 322 w 592"/>
                <a:gd name="T69" fmla="*/ 833 h 940"/>
                <a:gd name="T70" fmla="*/ 326 w 592"/>
                <a:gd name="T71" fmla="*/ 860 h 940"/>
                <a:gd name="T72" fmla="*/ 293 w 592"/>
                <a:gd name="T73" fmla="*/ 896 h 940"/>
                <a:gd name="T74" fmla="*/ 209 w 592"/>
                <a:gd name="T75" fmla="*/ 906 h 940"/>
                <a:gd name="T76" fmla="*/ 186 w 592"/>
                <a:gd name="T77" fmla="*/ 932 h 940"/>
                <a:gd name="T78" fmla="*/ 159 w 592"/>
                <a:gd name="T79" fmla="*/ 913 h 940"/>
                <a:gd name="T80" fmla="*/ 105 w 592"/>
                <a:gd name="T81" fmla="*/ 936 h 940"/>
                <a:gd name="T82" fmla="*/ 107 w 592"/>
                <a:gd name="T83" fmla="*/ 940 h 940"/>
                <a:gd name="T84" fmla="*/ 101 w 592"/>
                <a:gd name="T85" fmla="*/ 913 h 940"/>
                <a:gd name="T86" fmla="*/ 88 w 592"/>
                <a:gd name="T87" fmla="*/ 884 h 940"/>
                <a:gd name="T88" fmla="*/ 28 w 592"/>
                <a:gd name="T89" fmla="*/ 848 h 940"/>
                <a:gd name="T90" fmla="*/ 19 w 592"/>
                <a:gd name="T91" fmla="*/ 817 h 940"/>
                <a:gd name="T92" fmla="*/ 28 w 592"/>
                <a:gd name="T93" fmla="*/ 806 h 940"/>
                <a:gd name="T94" fmla="*/ 80 w 592"/>
                <a:gd name="T95" fmla="*/ 806 h 940"/>
                <a:gd name="T96" fmla="*/ 122 w 592"/>
                <a:gd name="T97" fmla="*/ 796 h 940"/>
                <a:gd name="T98" fmla="*/ 103 w 592"/>
                <a:gd name="T99" fmla="*/ 735 h 940"/>
                <a:gd name="T100" fmla="*/ 88 w 592"/>
                <a:gd name="T101" fmla="*/ 718 h 940"/>
                <a:gd name="T102" fmla="*/ 88 w 592"/>
                <a:gd name="T103" fmla="*/ 689 h 940"/>
                <a:gd name="T104" fmla="*/ 96 w 592"/>
                <a:gd name="T105" fmla="*/ 668 h 940"/>
                <a:gd name="T106" fmla="*/ 82 w 592"/>
                <a:gd name="T107" fmla="*/ 652 h 940"/>
                <a:gd name="T108" fmla="*/ 63 w 592"/>
                <a:gd name="T109" fmla="*/ 601 h 940"/>
                <a:gd name="T110" fmla="*/ 34 w 592"/>
                <a:gd name="T111" fmla="*/ 593 h 940"/>
                <a:gd name="T112" fmla="*/ 7 w 592"/>
                <a:gd name="T113" fmla="*/ 56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2" h="940">
                  <a:moveTo>
                    <a:pt x="7" y="564"/>
                  </a:moveTo>
                  <a:lnTo>
                    <a:pt x="9" y="566"/>
                  </a:lnTo>
                  <a:lnTo>
                    <a:pt x="11" y="558"/>
                  </a:lnTo>
                  <a:lnTo>
                    <a:pt x="0" y="516"/>
                  </a:lnTo>
                  <a:lnTo>
                    <a:pt x="21" y="510"/>
                  </a:lnTo>
                  <a:lnTo>
                    <a:pt x="30" y="470"/>
                  </a:lnTo>
                  <a:lnTo>
                    <a:pt x="103" y="382"/>
                  </a:lnTo>
                  <a:lnTo>
                    <a:pt x="120" y="240"/>
                  </a:lnTo>
                  <a:lnTo>
                    <a:pt x="136" y="186"/>
                  </a:lnTo>
                  <a:lnTo>
                    <a:pt x="119" y="136"/>
                  </a:lnTo>
                  <a:lnTo>
                    <a:pt x="92" y="27"/>
                  </a:lnTo>
                  <a:lnTo>
                    <a:pt x="82" y="33"/>
                  </a:lnTo>
                  <a:lnTo>
                    <a:pt x="140" y="0"/>
                  </a:lnTo>
                  <a:lnTo>
                    <a:pt x="577" y="221"/>
                  </a:lnTo>
                  <a:lnTo>
                    <a:pt x="577" y="213"/>
                  </a:lnTo>
                  <a:lnTo>
                    <a:pt x="579" y="217"/>
                  </a:lnTo>
                  <a:lnTo>
                    <a:pt x="592" y="449"/>
                  </a:lnTo>
                  <a:lnTo>
                    <a:pt x="569" y="443"/>
                  </a:lnTo>
                  <a:lnTo>
                    <a:pt x="558" y="460"/>
                  </a:lnTo>
                  <a:lnTo>
                    <a:pt x="539" y="451"/>
                  </a:lnTo>
                  <a:lnTo>
                    <a:pt x="518" y="516"/>
                  </a:lnTo>
                  <a:lnTo>
                    <a:pt x="527" y="533"/>
                  </a:lnTo>
                  <a:lnTo>
                    <a:pt x="493" y="553"/>
                  </a:lnTo>
                  <a:lnTo>
                    <a:pt x="497" y="581"/>
                  </a:lnTo>
                  <a:lnTo>
                    <a:pt x="477" y="608"/>
                  </a:lnTo>
                  <a:lnTo>
                    <a:pt x="502" y="606"/>
                  </a:lnTo>
                  <a:lnTo>
                    <a:pt x="520" y="650"/>
                  </a:lnTo>
                  <a:lnTo>
                    <a:pt x="516" y="681"/>
                  </a:lnTo>
                  <a:lnTo>
                    <a:pt x="541" y="698"/>
                  </a:lnTo>
                  <a:lnTo>
                    <a:pt x="533" y="723"/>
                  </a:lnTo>
                  <a:lnTo>
                    <a:pt x="497" y="729"/>
                  </a:lnTo>
                  <a:lnTo>
                    <a:pt x="454" y="771"/>
                  </a:lnTo>
                  <a:lnTo>
                    <a:pt x="462" y="790"/>
                  </a:lnTo>
                  <a:lnTo>
                    <a:pt x="424" y="812"/>
                  </a:lnTo>
                  <a:lnTo>
                    <a:pt x="322" y="833"/>
                  </a:lnTo>
                  <a:lnTo>
                    <a:pt x="326" y="860"/>
                  </a:lnTo>
                  <a:lnTo>
                    <a:pt x="293" y="896"/>
                  </a:lnTo>
                  <a:lnTo>
                    <a:pt x="209" y="906"/>
                  </a:lnTo>
                  <a:lnTo>
                    <a:pt x="186" y="932"/>
                  </a:lnTo>
                  <a:lnTo>
                    <a:pt x="159" y="913"/>
                  </a:lnTo>
                  <a:lnTo>
                    <a:pt x="105" y="936"/>
                  </a:lnTo>
                  <a:lnTo>
                    <a:pt x="107" y="940"/>
                  </a:lnTo>
                  <a:lnTo>
                    <a:pt x="101" y="913"/>
                  </a:lnTo>
                  <a:lnTo>
                    <a:pt x="88" y="884"/>
                  </a:lnTo>
                  <a:lnTo>
                    <a:pt x="28" y="848"/>
                  </a:lnTo>
                  <a:lnTo>
                    <a:pt x="19" y="817"/>
                  </a:lnTo>
                  <a:lnTo>
                    <a:pt x="28" y="806"/>
                  </a:lnTo>
                  <a:lnTo>
                    <a:pt x="80" y="806"/>
                  </a:lnTo>
                  <a:lnTo>
                    <a:pt x="122" y="796"/>
                  </a:lnTo>
                  <a:lnTo>
                    <a:pt x="103" y="735"/>
                  </a:lnTo>
                  <a:lnTo>
                    <a:pt x="88" y="718"/>
                  </a:lnTo>
                  <a:lnTo>
                    <a:pt x="88" y="689"/>
                  </a:lnTo>
                  <a:lnTo>
                    <a:pt x="96" y="668"/>
                  </a:lnTo>
                  <a:lnTo>
                    <a:pt x="82" y="652"/>
                  </a:lnTo>
                  <a:lnTo>
                    <a:pt x="63" y="601"/>
                  </a:lnTo>
                  <a:lnTo>
                    <a:pt x="34" y="593"/>
                  </a:lnTo>
                  <a:lnTo>
                    <a:pt x="7" y="564"/>
                  </a:lnTo>
                  <a:close/>
                </a:path>
              </a:pathLst>
            </a:custGeom>
            <a:grpFill/>
            <a:ln w="9525" cmpd="sng">
              <a:solidFill>
                <a:schemeClr val="bg1"/>
              </a:solidFill>
              <a:round/>
              <a:headEnd/>
              <a:tailEnd/>
            </a:ln>
          </p:spPr>
          <p:txBody>
            <a:bodyPr/>
            <a:lstStyle/>
            <a:p>
              <a:endParaRPr lang="en-GB" dirty="0"/>
            </a:p>
          </p:txBody>
        </p:sp>
        <p:sp>
          <p:nvSpPr>
            <p:cNvPr id="93" name="Freeform 146"/>
            <p:cNvSpPr>
              <a:spLocks/>
            </p:cNvSpPr>
            <p:nvPr/>
          </p:nvSpPr>
          <p:spPr bwMode="auto">
            <a:xfrm rot="127247">
              <a:off x="3373" y="2211"/>
              <a:ext cx="24" cy="37"/>
            </a:xfrm>
            <a:custGeom>
              <a:avLst/>
              <a:gdLst>
                <a:gd name="T0" fmla="*/ 51 w 80"/>
                <a:gd name="T1" fmla="*/ 0 h 102"/>
                <a:gd name="T2" fmla="*/ 28 w 80"/>
                <a:gd name="T3" fmla="*/ 16 h 102"/>
                <a:gd name="T4" fmla="*/ 5 w 80"/>
                <a:gd name="T5" fmla="*/ 67 h 102"/>
                <a:gd name="T6" fmla="*/ 0 w 80"/>
                <a:gd name="T7" fmla="*/ 92 h 102"/>
                <a:gd name="T8" fmla="*/ 38 w 80"/>
                <a:gd name="T9" fmla="*/ 102 h 102"/>
                <a:gd name="T10" fmla="*/ 63 w 80"/>
                <a:gd name="T11" fmla="*/ 100 h 102"/>
                <a:gd name="T12" fmla="*/ 65 w 80"/>
                <a:gd name="T13" fmla="*/ 102 h 102"/>
                <a:gd name="T14" fmla="*/ 65 w 80"/>
                <a:gd name="T15" fmla="*/ 98 h 102"/>
                <a:gd name="T16" fmla="*/ 80 w 80"/>
                <a:gd name="T17" fmla="*/ 75 h 102"/>
                <a:gd name="T18" fmla="*/ 71 w 80"/>
                <a:gd name="T19" fmla="*/ 52 h 102"/>
                <a:gd name="T20" fmla="*/ 46 w 80"/>
                <a:gd name="T21" fmla="*/ 69 h 102"/>
                <a:gd name="T22" fmla="*/ 36 w 80"/>
                <a:gd name="T23" fmla="*/ 62 h 102"/>
                <a:gd name="T24" fmla="*/ 42 w 80"/>
                <a:gd name="T25" fmla="*/ 40 h 102"/>
                <a:gd name="T26" fmla="*/ 61 w 80"/>
                <a:gd name="T27" fmla="*/ 44 h 102"/>
                <a:gd name="T28" fmla="*/ 76 w 80"/>
                <a:gd name="T29" fmla="*/ 21 h 102"/>
                <a:gd name="T30" fmla="*/ 51 w 80"/>
                <a:gd name="T3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102">
                  <a:moveTo>
                    <a:pt x="51" y="0"/>
                  </a:moveTo>
                  <a:lnTo>
                    <a:pt x="28" y="16"/>
                  </a:lnTo>
                  <a:lnTo>
                    <a:pt x="5" y="67"/>
                  </a:lnTo>
                  <a:lnTo>
                    <a:pt x="0" y="92"/>
                  </a:lnTo>
                  <a:lnTo>
                    <a:pt x="38" y="102"/>
                  </a:lnTo>
                  <a:lnTo>
                    <a:pt x="63" y="100"/>
                  </a:lnTo>
                  <a:lnTo>
                    <a:pt x="65" y="102"/>
                  </a:lnTo>
                  <a:lnTo>
                    <a:pt x="65" y="98"/>
                  </a:lnTo>
                  <a:lnTo>
                    <a:pt x="80" y="75"/>
                  </a:lnTo>
                  <a:lnTo>
                    <a:pt x="71" y="52"/>
                  </a:lnTo>
                  <a:lnTo>
                    <a:pt x="46" y="69"/>
                  </a:lnTo>
                  <a:lnTo>
                    <a:pt x="36" y="62"/>
                  </a:lnTo>
                  <a:lnTo>
                    <a:pt x="42" y="40"/>
                  </a:lnTo>
                  <a:lnTo>
                    <a:pt x="61" y="44"/>
                  </a:lnTo>
                  <a:lnTo>
                    <a:pt x="76" y="21"/>
                  </a:lnTo>
                  <a:lnTo>
                    <a:pt x="5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94" name="Freeform 147"/>
            <p:cNvSpPr>
              <a:spLocks/>
            </p:cNvSpPr>
            <p:nvPr/>
          </p:nvSpPr>
          <p:spPr bwMode="auto">
            <a:xfrm rot="127247">
              <a:off x="3547" y="1957"/>
              <a:ext cx="108" cy="158"/>
            </a:xfrm>
            <a:custGeom>
              <a:avLst/>
              <a:gdLst>
                <a:gd name="T0" fmla="*/ 356 w 356"/>
                <a:gd name="T1" fmla="*/ 82 h 437"/>
                <a:gd name="T2" fmla="*/ 314 w 356"/>
                <a:gd name="T3" fmla="*/ 167 h 437"/>
                <a:gd name="T4" fmla="*/ 316 w 356"/>
                <a:gd name="T5" fmla="*/ 178 h 437"/>
                <a:gd name="T6" fmla="*/ 285 w 356"/>
                <a:gd name="T7" fmla="*/ 220 h 437"/>
                <a:gd name="T8" fmla="*/ 241 w 356"/>
                <a:gd name="T9" fmla="*/ 293 h 437"/>
                <a:gd name="T10" fmla="*/ 197 w 356"/>
                <a:gd name="T11" fmla="*/ 341 h 437"/>
                <a:gd name="T12" fmla="*/ 118 w 356"/>
                <a:gd name="T13" fmla="*/ 399 h 437"/>
                <a:gd name="T14" fmla="*/ 103 w 356"/>
                <a:gd name="T15" fmla="*/ 412 h 437"/>
                <a:gd name="T16" fmla="*/ 86 w 356"/>
                <a:gd name="T17" fmla="*/ 412 h 437"/>
                <a:gd name="T18" fmla="*/ 82 w 356"/>
                <a:gd name="T19" fmla="*/ 428 h 437"/>
                <a:gd name="T20" fmla="*/ 63 w 356"/>
                <a:gd name="T21" fmla="*/ 437 h 437"/>
                <a:gd name="T22" fmla="*/ 0 w 356"/>
                <a:gd name="T23" fmla="*/ 318 h 437"/>
                <a:gd name="T24" fmla="*/ 186 w 356"/>
                <a:gd name="T25" fmla="*/ 117 h 437"/>
                <a:gd name="T26" fmla="*/ 172 w 356"/>
                <a:gd name="T27" fmla="*/ 54 h 437"/>
                <a:gd name="T28" fmla="*/ 276 w 356"/>
                <a:gd name="T29" fmla="*/ 0 h 437"/>
                <a:gd name="T30" fmla="*/ 283 w 356"/>
                <a:gd name="T31" fmla="*/ 31 h 437"/>
                <a:gd name="T32" fmla="*/ 356 w 356"/>
                <a:gd name="T33" fmla="*/ 82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437">
                  <a:moveTo>
                    <a:pt x="356" y="82"/>
                  </a:moveTo>
                  <a:lnTo>
                    <a:pt x="314" y="167"/>
                  </a:lnTo>
                  <a:lnTo>
                    <a:pt x="316" y="178"/>
                  </a:lnTo>
                  <a:lnTo>
                    <a:pt x="285" y="220"/>
                  </a:lnTo>
                  <a:lnTo>
                    <a:pt x="241" y="293"/>
                  </a:lnTo>
                  <a:lnTo>
                    <a:pt x="197" y="341"/>
                  </a:lnTo>
                  <a:lnTo>
                    <a:pt x="118" y="399"/>
                  </a:lnTo>
                  <a:lnTo>
                    <a:pt x="103" y="412"/>
                  </a:lnTo>
                  <a:lnTo>
                    <a:pt x="86" y="412"/>
                  </a:lnTo>
                  <a:lnTo>
                    <a:pt x="82" y="428"/>
                  </a:lnTo>
                  <a:lnTo>
                    <a:pt x="63" y="437"/>
                  </a:lnTo>
                  <a:lnTo>
                    <a:pt x="0" y="318"/>
                  </a:lnTo>
                  <a:lnTo>
                    <a:pt x="186" y="117"/>
                  </a:lnTo>
                  <a:lnTo>
                    <a:pt x="172" y="54"/>
                  </a:lnTo>
                  <a:lnTo>
                    <a:pt x="276" y="0"/>
                  </a:lnTo>
                  <a:lnTo>
                    <a:pt x="283" y="31"/>
                  </a:lnTo>
                  <a:lnTo>
                    <a:pt x="356" y="8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95" name="Freeform 148"/>
            <p:cNvSpPr>
              <a:spLocks/>
            </p:cNvSpPr>
            <p:nvPr/>
          </p:nvSpPr>
          <p:spPr bwMode="auto">
            <a:xfrm rot="127247">
              <a:off x="3414" y="2069"/>
              <a:ext cx="147" cy="146"/>
            </a:xfrm>
            <a:custGeom>
              <a:avLst/>
              <a:gdLst>
                <a:gd name="T0" fmla="*/ 424 w 484"/>
                <a:gd name="T1" fmla="*/ 0 h 401"/>
                <a:gd name="T2" fmla="*/ 484 w 484"/>
                <a:gd name="T3" fmla="*/ 113 h 401"/>
                <a:gd name="T4" fmla="*/ 378 w 484"/>
                <a:gd name="T5" fmla="*/ 205 h 401"/>
                <a:gd name="T6" fmla="*/ 330 w 484"/>
                <a:gd name="T7" fmla="*/ 240 h 401"/>
                <a:gd name="T8" fmla="*/ 242 w 484"/>
                <a:gd name="T9" fmla="*/ 267 h 401"/>
                <a:gd name="T10" fmla="*/ 219 w 484"/>
                <a:gd name="T11" fmla="*/ 296 h 401"/>
                <a:gd name="T12" fmla="*/ 171 w 484"/>
                <a:gd name="T13" fmla="*/ 347 h 401"/>
                <a:gd name="T14" fmla="*/ 58 w 484"/>
                <a:gd name="T15" fmla="*/ 388 h 401"/>
                <a:gd name="T16" fmla="*/ 35 w 484"/>
                <a:gd name="T17" fmla="*/ 388 h 401"/>
                <a:gd name="T18" fmla="*/ 21 w 484"/>
                <a:gd name="T19" fmla="*/ 401 h 401"/>
                <a:gd name="T20" fmla="*/ 0 w 484"/>
                <a:gd name="T21" fmla="*/ 392 h 401"/>
                <a:gd name="T22" fmla="*/ 25 w 484"/>
                <a:gd name="T23" fmla="*/ 372 h 401"/>
                <a:gd name="T24" fmla="*/ 50 w 484"/>
                <a:gd name="T25" fmla="*/ 368 h 401"/>
                <a:gd name="T26" fmla="*/ 39 w 484"/>
                <a:gd name="T27" fmla="*/ 347 h 401"/>
                <a:gd name="T28" fmla="*/ 66 w 484"/>
                <a:gd name="T29" fmla="*/ 319 h 401"/>
                <a:gd name="T30" fmla="*/ 89 w 484"/>
                <a:gd name="T31" fmla="*/ 307 h 401"/>
                <a:gd name="T32" fmla="*/ 91 w 484"/>
                <a:gd name="T33" fmla="*/ 232 h 401"/>
                <a:gd name="T34" fmla="*/ 185 w 484"/>
                <a:gd name="T35" fmla="*/ 88 h 401"/>
                <a:gd name="T36" fmla="*/ 424 w 484"/>
                <a:gd name="T3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4" h="401">
                  <a:moveTo>
                    <a:pt x="424" y="0"/>
                  </a:moveTo>
                  <a:lnTo>
                    <a:pt x="484" y="113"/>
                  </a:lnTo>
                  <a:lnTo>
                    <a:pt x="378" y="205"/>
                  </a:lnTo>
                  <a:lnTo>
                    <a:pt x="330" y="240"/>
                  </a:lnTo>
                  <a:lnTo>
                    <a:pt x="242" y="267"/>
                  </a:lnTo>
                  <a:lnTo>
                    <a:pt x="219" y="296"/>
                  </a:lnTo>
                  <a:lnTo>
                    <a:pt x="171" y="347"/>
                  </a:lnTo>
                  <a:lnTo>
                    <a:pt x="58" y="388"/>
                  </a:lnTo>
                  <a:lnTo>
                    <a:pt x="35" y="388"/>
                  </a:lnTo>
                  <a:lnTo>
                    <a:pt x="21" y="401"/>
                  </a:lnTo>
                  <a:lnTo>
                    <a:pt x="0" y="392"/>
                  </a:lnTo>
                  <a:lnTo>
                    <a:pt x="25" y="372"/>
                  </a:lnTo>
                  <a:lnTo>
                    <a:pt x="50" y="368"/>
                  </a:lnTo>
                  <a:lnTo>
                    <a:pt x="39" y="347"/>
                  </a:lnTo>
                  <a:lnTo>
                    <a:pt x="66" y="319"/>
                  </a:lnTo>
                  <a:lnTo>
                    <a:pt x="89" y="307"/>
                  </a:lnTo>
                  <a:lnTo>
                    <a:pt x="91" y="232"/>
                  </a:lnTo>
                  <a:lnTo>
                    <a:pt x="185" y="88"/>
                  </a:lnTo>
                  <a:lnTo>
                    <a:pt x="424"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96" name="Freeform 149"/>
            <p:cNvSpPr>
              <a:spLocks/>
            </p:cNvSpPr>
            <p:nvPr/>
          </p:nvSpPr>
          <p:spPr bwMode="auto">
            <a:xfrm rot="127247">
              <a:off x="3383" y="2114"/>
              <a:ext cx="59" cy="96"/>
            </a:xfrm>
            <a:custGeom>
              <a:avLst/>
              <a:gdLst>
                <a:gd name="T0" fmla="*/ 100 w 192"/>
                <a:gd name="T1" fmla="*/ 265 h 265"/>
                <a:gd name="T2" fmla="*/ 123 w 192"/>
                <a:gd name="T3" fmla="*/ 245 h 265"/>
                <a:gd name="T4" fmla="*/ 148 w 192"/>
                <a:gd name="T5" fmla="*/ 241 h 265"/>
                <a:gd name="T6" fmla="*/ 137 w 192"/>
                <a:gd name="T7" fmla="*/ 220 h 265"/>
                <a:gd name="T8" fmla="*/ 164 w 192"/>
                <a:gd name="T9" fmla="*/ 192 h 265"/>
                <a:gd name="T10" fmla="*/ 187 w 192"/>
                <a:gd name="T11" fmla="*/ 180 h 265"/>
                <a:gd name="T12" fmla="*/ 189 w 192"/>
                <a:gd name="T13" fmla="*/ 105 h 265"/>
                <a:gd name="T14" fmla="*/ 192 w 192"/>
                <a:gd name="T15" fmla="*/ 100 h 265"/>
                <a:gd name="T16" fmla="*/ 85 w 192"/>
                <a:gd name="T17" fmla="*/ 0 h 265"/>
                <a:gd name="T18" fmla="*/ 50 w 192"/>
                <a:gd name="T19" fmla="*/ 4 h 265"/>
                <a:gd name="T20" fmla="*/ 35 w 192"/>
                <a:gd name="T21" fmla="*/ 9 h 265"/>
                <a:gd name="T22" fmla="*/ 33 w 192"/>
                <a:gd name="T23" fmla="*/ 32 h 265"/>
                <a:gd name="T24" fmla="*/ 0 w 192"/>
                <a:gd name="T25" fmla="*/ 57 h 265"/>
                <a:gd name="T26" fmla="*/ 8 w 192"/>
                <a:gd name="T27" fmla="*/ 98 h 265"/>
                <a:gd name="T28" fmla="*/ 8 w 192"/>
                <a:gd name="T29" fmla="*/ 115 h 265"/>
                <a:gd name="T30" fmla="*/ 20 w 192"/>
                <a:gd name="T31" fmla="*/ 124 h 265"/>
                <a:gd name="T32" fmla="*/ 27 w 192"/>
                <a:gd name="T33" fmla="*/ 159 h 265"/>
                <a:gd name="T34" fmla="*/ 48 w 192"/>
                <a:gd name="T35" fmla="*/ 188 h 265"/>
                <a:gd name="T36" fmla="*/ 60 w 192"/>
                <a:gd name="T37" fmla="*/ 188 h 265"/>
                <a:gd name="T38" fmla="*/ 52 w 192"/>
                <a:gd name="T39" fmla="*/ 199 h 265"/>
                <a:gd name="T40" fmla="*/ 64 w 192"/>
                <a:gd name="T41" fmla="*/ 245 h 265"/>
                <a:gd name="T42" fmla="*/ 100 w 192"/>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65">
                  <a:moveTo>
                    <a:pt x="100" y="265"/>
                  </a:moveTo>
                  <a:lnTo>
                    <a:pt x="123" y="245"/>
                  </a:lnTo>
                  <a:lnTo>
                    <a:pt x="148" y="241"/>
                  </a:lnTo>
                  <a:lnTo>
                    <a:pt x="137" y="220"/>
                  </a:lnTo>
                  <a:lnTo>
                    <a:pt x="164" y="192"/>
                  </a:lnTo>
                  <a:lnTo>
                    <a:pt x="187" y="180"/>
                  </a:lnTo>
                  <a:lnTo>
                    <a:pt x="189" y="105"/>
                  </a:lnTo>
                  <a:lnTo>
                    <a:pt x="192" y="100"/>
                  </a:lnTo>
                  <a:lnTo>
                    <a:pt x="85" y="0"/>
                  </a:lnTo>
                  <a:lnTo>
                    <a:pt x="50" y="4"/>
                  </a:lnTo>
                  <a:lnTo>
                    <a:pt x="35" y="9"/>
                  </a:lnTo>
                  <a:lnTo>
                    <a:pt x="33" y="32"/>
                  </a:lnTo>
                  <a:lnTo>
                    <a:pt x="0" y="57"/>
                  </a:lnTo>
                  <a:lnTo>
                    <a:pt x="8" y="98"/>
                  </a:lnTo>
                  <a:lnTo>
                    <a:pt x="8" y="115"/>
                  </a:lnTo>
                  <a:lnTo>
                    <a:pt x="20" y="124"/>
                  </a:lnTo>
                  <a:lnTo>
                    <a:pt x="27" y="159"/>
                  </a:lnTo>
                  <a:lnTo>
                    <a:pt x="48" y="188"/>
                  </a:lnTo>
                  <a:lnTo>
                    <a:pt x="60" y="188"/>
                  </a:lnTo>
                  <a:lnTo>
                    <a:pt x="52" y="199"/>
                  </a:lnTo>
                  <a:lnTo>
                    <a:pt x="64" y="245"/>
                  </a:lnTo>
                  <a:lnTo>
                    <a:pt x="100" y="26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97" name="Freeform 150"/>
            <p:cNvSpPr>
              <a:spLocks/>
            </p:cNvSpPr>
            <p:nvPr/>
          </p:nvSpPr>
          <p:spPr bwMode="auto">
            <a:xfrm>
              <a:off x="3248" y="1783"/>
              <a:ext cx="80" cy="94"/>
            </a:xfrm>
            <a:custGeom>
              <a:avLst/>
              <a:gdLst>
                <a:gd name="T0" fmla="*/ 75 w 82"/>
                <a:gd name="T1" fmla="*/ 0 h 96"/>
                <a:gd name="T2" fmla="*/ 82 w 82"/>
                <a:gd name="T3" fmla="*/ 29 h 96"/>
                <a:gd name="T4" fmla="*/ 73 w 82"/>
                <a:gd name="T5" fmla="*/ 36 h 96"/>
                <a:gd name="T6" fmla="*/ 49 w 82"/>
                <a:gd name="T7" fmla="*/ 44 h 96"/>
                <a:gd name="T8" fmla="*/ 71 w 82"/>
                <a:gd name="T9" fmla="*/ 59 h 96"/>
                <a:gd name="T10" fmla="*/ 39 w 82"/>
                <a:gd name="T11" fmla="*/ 96 h 96"/>
                <a:gd name="T12" fmla="*/ 0 w 82"/>
                <a:gd name="T13" fmla="*/ 93 h 96"/>
                <a:gd name="T14" fmla="*/ 17 w 82"/>
                <a:gd name="T15" fmla="*/ 51 h 96"/>
                <a:gd name="T16" fmla="*/ 30 w 82"/>
                <a:gd name="T17" fmla="*/ 14 h 96"/>
                <a:gd name="T18" fmla="*/ 48 w 82"/>
                <a:gd name="T19" fmla="*/ 17 h 96"/>
                <a:gd name="T20" fmla="*/ 75 w 82"/>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96">
                  <a:moveTo>
                    <a:pt x="75" y="0"/>
                  </a:moveTo>
                  <a:lnTo>
                    <a:pt x="82" y="29"/>
                  </a:lnTo>
                  <a:lnTo>
                    <a:pt x="73" y="36"/>
                  </a:lnTo>
                  <a:lnTo>
                    <a:pt x="49" y="44"/>
                  </a:lnTo>
                  <a:lnTo>
                    <a:pt x="71" y="59"/>
                  </a:lnTo>
                  <a:lnTo>
                    <a:pt x="39" y="96"/>
                  </a:lnTo>
                  <a:lnTo>
                    <a:pt x="0" y="93"/>
                  </a:lnTo>
                  <a:lnTo>
                    <a:pt x="17" y="51"/>
                  </a:lnTo>
                  <a:lnTo>
                    <a:pt x="30" y="14"/>
                  </a:lnTo>
                  <a:lnTo>
                    <a:pt x="48" y="17"/>
                  </a:lnTo>
                  <a:lnTo>
                    <a:pt x="75"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98" name="Freeform 151"/>
            <p:cNvSpPr>
              <a:spLocks/>
            </p:cNvSpPr>
            <p:nvPr/>
          </p:nvSpPr>
          <p:spPr bwMode="auto">
            <a:xfrm>
              <a:off x="3233" y="1790"/>
              <a:ext cx="46" cy="87"/>
            </a:xfrm>
            <a:custGeom>
              <a:avLst/>
              <a:gdLst>
                <a:gd name="T0" fmla="*/ 20 w 47"/>
                <a:gd name="T1" fmla="*/ 85 h 88"/>
                <a:gd name="T2" fmla="*/ 32 w 47"/>
                <a:gd name="T3" fmla="*/ 42 h 88"/>
                <a:gd name="T4" fmla="*/ 47 w 47"/>
                <a:gd name="T5" fmla="*/ 6 h 88"/>
                <a:gd name="T6" fmla="*/ 35 w 47"/>
                <a:gd name="T7" fmla="*/ 0 h 88"/>
                <a:gd name="T8" fmla="*/ 17 w 47"/>
                <a:gd name="T9" fmla="*/ 22 h 88"/>
                <a:gd name="T10" fmla="*/ 0 w 47"/>
                <a:gd name="T11" fmla="*/ 38 h 88"/>
                <a:gd name="T12" fmla="*/ 19 w 47"/>
                <a:gd name="T13" fmla="*/ 88 h 88"/>
                <a:gd name="T14" fmla="*/ 20 w 47"/>
                <a:gd name="T15" fmla="*/ 85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88">
                  <a:moveTo>
                    <a:pt x="20" y="85"/>
                  </a:moveTo>
                  <a:lnTo>
                    <a:pt x="32" y="42"/>
                  </a:lnTo>
                  <a:lnTo>
                    <a:pt x="47" y="6"/>
                  </a:lnTo>
                  <a:lnTo>
                    <a:pt x="35" y="0"/>
                  </a:lnTo>
                  <a:lnTo>
                    <a:pt x="17" y="22"/>
                  </a:lnTo>
                  <a:lnTo>
                    <a:pt x="0" y="38"/>
                  </a:lnTo>
                  <a:lnTo>
                    <a:pt x="19" y="88"/>
                  </a:lnTo>
                  <a:lnTo>
                    <a:pt x="20" y="8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99" name="Freeform 152"/>
            <p:cNvSpPr>
              <a:spLocks/>
            </p:cNvSpPr>
            <p:nvPr/>
          </p:nvSpPr>
          <p:spPr bwMode="auto">
            <a:xfrm rot="127247">
              <a:off x="3199" y="1828"/>
              <a:ext cx="46" cy="71"/>
            </a:xfrm>
            <a:custGeom>
              <a:avLst/>
              <a:gdLst>
                <a:gd name="T0" fmla="*/ 5 w 151"/>
                <a:gd name="T1" fmla="*/ 48 h 198"/>
                <a:gd name="T2" fmla="*/ 5 w 151"/>
                <a:gd name="T3" fmla="*/ 46 h 198"/>
                <a:gd name="T4" fmla="*/ 13 w 151"/>
                <a:gd name="T5" fmla="*/ 35 h 198"/>
                <a:gd name="T6" fmla="*/ 5 w 151"/>
                <a:gd name="T7" fmla="*/ 17 h 198"/>
                <a:gd name="T8" fmla="*/ 0 w 151"/>
                <a:gd name="T9" fmla="*/ 16 h 198"/>
                <a:gd name="T10" fmla="*/ 0 w 151"/>
                <a:gd name="T11" fmla="*/ 10 h 198"/>
                <a:gd name="T12" fmla="*/ 28 w 151"/>
                <a:gd name="T13" fmla="*/ 16 h 198"/>
                <a:gd name="T14" fmla="*/ 48 w 151"/>
                <a:gd name="T15" fmla="*/ 4 h 198"/>
                <a:gd name="T16" fmla="*/ 52 w 151"/>
                <a:gd name="T17" fmla="*/ 16 h 198"/>
                <a:gd name="T18" fmla="*/ 61 w 151"/>
                <a:gd name="T19" fmla="*/ 4 h 198"/>
                <a:gd name="T20" fmla="*/ 73 w 151"/>
                <a:gd name="T21" fmla="*/ 12 h 198"/>
                <a:gd name="T22" fmla="*/ 105 w 151"/>
                <a:gd name="T23" fmla="*/ 0 h 198"/>
                <a:gd name="T24" fmla="*/ 109 w 151"/>
                <a:gd name="T25" fmla="*/ 29 h 198"/>
                <a:gd name="T26" fmla="*/ 123 w 151"/>
                <a:gd name="T27" fmla="*/ 48 h 198"/>
                <a:gd name="T28" fmla="*/ 123 w 151"/>
                <a:gd name="T29" fmla="*/ 69 h 198"/>
                <a:gd name="T30" fmla="*/ 151 w 151"/>
                <a:gd name="T31" fmla="*/ 108 h 198"/>
                <a:gd name="T32" fmla="*/ 149 w 151"/>
                <a:gd name="T33" fmla="*/ 142 h 198"/>
                <a:gd name="T34" fmla="*/ 136 w 151"/>
                <a:gd name="T35" fmla="*/ 188 h 198"/>
                <a:gd name="T36" fmla="*/ 115 w 151"/>
                <a:gd name="T37" fmla="*/ 198 h 198"/>
                <a:gd name="T38" fmla="*/ 78 w 151"/>
                <a:gd name="T39" fmla="*/ 159 h 198"/>
                <a:gd name="T40" fmla="*/ 65 w 151"/>
                <a:gd name="T41" fmla="*/ 148 h 198"/>
                <a:gd name="T42" fmla="*/ 61 w 151"/>
                <a:gd name="T43" fmla="*/ 125 h 198"/>
                <a:gd name="T44" fmla="*/ 36 w 151"/>
                <a:gd name="T45" fmla="*/ 102 h 198"/>
                <a:gd name="T46" fmla="*/ 32 w 151"/>
                <a:gd name="T47" fmla="*/ 81 h 198"/>
                <a:gd name="T48" fmla="*/ 5 w 151"/>
                <a:gd name="T49" fmla="*/ 4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198">
                  <a:moveTo>
                    <a:pt x="5" y="48"/>
                  </a:moveTo>
                  <a:lnTo>
                    <a:pt x="5" y="46"/>
                  </a:lnTo>
                  <a:lnTo>
                    <a:pt x="13" y="35"/>
                  </a:lnTo>
                  <a:lnTo>
                    <a:pt x="5" y="17"/>
                  </a:lnTo>
                  <a:lnTo>
                    <a:pt x="0" y="16"/>
                  </a:lnTo>
                  <a:lnTo>
                    <a:pt x="0" y="10"/>
                  </a:lnTo>
                  <a:lnTo>
                    <a:pt x="28" y="16"/>
                  </a:lnTo>
                  <a:lnTo>
                    <a:pt x="48" y="4"/>
                  </a:lnTo>
                  <a:lnTo>
                    <a:pt x="52" y="16"/>
                  </a:lnTo>
                  <a:lnTo>
                    <a:pt x="61" y="4"/>
                  </a:lnTo>
                  <a:lnTo>
                    <a:pt x="73" y="12"/>
                  </a:lnTo>
                  <a:lnTo>
                    <a:pt x="105" y="0"/>
                  </a:lnTo>
                  <a:lnTo>
                    <a:pt x="109" y="29"/>
                  </a:lnTo>
                  <a:lnTo>
                    <a:pt x="123" y="48"/>
                  </a:lnTo>
                  <a:lnTo>
                    <a:pt x="123" y="69"/>
                  </a:lnTo>
                  <a:lnTo>
                    <a:pt x="151" y="108"/>
                  </a:lnTo>
                  <a:lnTo>
                    <a:pt x="149" y="142"/>
                  </a:lnTo>
                  <a:lnTo>
                    <a:pt x="136" y="188"/>
                  </a:lnTo>
                  <a:lnTo>
                    <a:pt x="115" y="198"/>
                  </a:lnTo>
                  <a:lnTo>
                    <a:pt x="78" y="159"/>
                  </a:lnTo>
                  <a:lnTo>
                    <a:pt x="65" y="148"/>
                  </a:lnTo>
                  <a:lnTo>
                    <a:pt x="61" y="125"/>
                  </a:lnTo>
                  <a:lnTo>
                    <a:pt x="36" y="102"/>
                  </a:lnTo>
                  <a:lnTo>
                    <a:pt x="32" y="81"/>
                  </a:lnTo>
                  <a:lnTo>
                    <a:pt x="5" y="4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0" name="Freeform 153"/>
            <p:cNvSpPr>
              <a:spLocks/>
            </p:cNvSpPr>
            <p:nvPr/>
          </p:nvSpPr>
          <p:spPr bwMode="auto">
            <a:xfrm>
              <a:off x="3252" y="1811"/>
              <a:ext cx="352" cy="339"/>
            </a:xfrm>
            <a:custGeom>
              <a:avLst/>
              <a:gdLst>
                <a:gd name="T0" fmla="*/ 195 w 360"/>
                <a:gd name="T1" fmla="*/ 346 h 346"/>
                <a:gd name="T2" fmla="*/ 164 w 360"/>
                <a:gd name="T3" fmla="*/ 308 h 346"/>
                <a:gd name="T4" fmla="*/ 153 w 360"/>
                <a:gd name="T5" fmla="*/ 309 h 346"/>
                <a:gd name="T6" fmla="*/ 147 w 360"/>
                <a:gd name="T7" fmla="*/ 310 h 346"/>
                <a:gd name="T8" fmla="*/ 146 w 360"/>
                <a:gd name="T9" fmla="*/ 319 h 346"/>
                <a:gd name="T10" fmla="*/ 136 w 360"/>
                <a:gd name="T11" fmla="*/ 328 h 346"/>
                <a:gd name="T12" fmla="*/ 136 w 360"/>
                <a:gd name="T13" fmla="*/ 329 h 346"/>
                <a:gd name="T14" fmla="*/ 129 w 360"/>
                <a:gd name="T15" fmla="*/ 308 h 346"/>
                <a:gd name="T16" fmla="*/ 116 w 360"/>
                <a:gd name="T17" fmla="*/ 295 h 346"/>
                <a:gd name="T18" fmla="*/ 107 w 360"/>
                <a:gd name="T19" fmla="*/ 274 h 346"/>
                <a:gd name="T20" fmla="*/ 100 w 360"/>
                <a:gd name="T21" fmla="*/ 262 h 346"/>
                <a:gd name="T22" fmla="*/ 95 w 360"/>
                <a:gd name="T23" fmla="*/ 254 h 346"/>
                <a:gd name="T24" fmla="*/ 68 w 360"/>
                <a:gd name="T25" fmla="*/ 199 h 346"/>
                <a:gd name="T26" fmla="*/ 61 w 360"/>
                <a:gd name="T27" fmla="*/ 178 h 346"/>
                <a:gd name="T28" fmla="*/ 51 w 360"/>
                <a:gd name="T29" fmla="*/ 164 h 346"/>
                <a:gd name="T30" fmla="*/ 18 w 360"/>
                <a:gd name="T31" fmla="*/ 108 h 346"/>
                <a:gd name="T32" fmla="*/ 9 w 360"/>
                <a:gd name="T33" fmla="*/ 93 h 346"/>
                <a:gd name="T34" fmla="*/ 0 w 360"/>
                <a:gd name="T35" fmla="*/ 67 h 346"/>
                <a:gd name="T36" fmla="*/ 1 w 360"/>
                <a:gd name="T37" fmla="*/ 68 h 346"/>
                <a:gd name="T38" fmla="*/ 35 w 360"/>
                <a:gd name="T39" fmla="*/ 68 h 346"/>
                <a:gd name="T40" fmla="*/ 64 w 360"/>
                <a:gd name="T41" fmla="*/ 30 h 346"/>
                <a:gd name="T42" fmla="*/ 46 w 360"/>
                <a:gd name="T43" fmla="*/ 14 h 346"/>
                <a:gd name="T44" fmla="*/ 70 w 360"/>
                <a:gd name="T45" fmla="*/ 7 h 346"/>
                <a:gd name="T46" fmla="*/ 79 w 360"/>
                <a:gd name="T47" fmla="*/ 1 h 346"/>
                <a:gd name="T48" fmla="*/ 78 w 360"/>
                <a:gd name="T49" fmla="*/ 0 h 346"/>
                <a:gd name="T50" fmla="*/ 122 w 360"/>
                <a:gd name="T51" fmla="*/ 24 h 346"/>
                <a:gd name="T52" fmla="*/ 130 w 360"/>
                <a:gd name="T53" fmla="*/ 24 h 346"/>
                <a:gd name="T54" fmla="*/ 135 w 360"/>
                <a:gd name="T55" fmla="*/ 31 h 346"/>
                <a:gd name="T56" fmla="*/ 193 w 360"/>
                <a:gd name="T57" fmla="*/ 65 h 346"/>
                <a:gd name="T58" fmla="*/ 202 w 360"/>
                <a:gd name="T59" fmla="*/ 73 h 346"/>
                <a:gd name="T60" fmla="*/ 214 w 360"/>
                <a:gd name="T61" fmla="*/ 71 h 346"/>
                <a:gd name="T62" fmla="*/ 229 w 360"/>
                <a:gd name="T63" fmla="*/ 71 h 346"/>
                <a:gd name="T64" fmla="*/ 251 w 360"/>
                <a:gd name="T65" fmla="*/ 103 h 346"/>
                <a:gd name="T66" fmla="*/ 261 w 360"/>
                <a:gd name="T67" fmla="*/ 120 h 346"/>
                <a:gd name="T68" fmla="*/ 275 w 360"/>
                <a:gd name="T69" fmla="*/ 148 h 346"/>
                <a:gd name="T70" fmla="*/ 289 w 360"/>
                <a:gd name="T71" fmla="*/ 156 h 346"/>
                <a:gd name="T72" fmla="*/ 305 w 360"/>
                <a:gd name="T73" fmla="*/ 162 h 346"/>
                <a:gd name="T74" fmla="*/ 313 w 360"/>
                <a:gd name="T75" fmla="*/ 170 h 346"/>
                <a:gd name="T76" fmla="*/ 317 w 360"/>
                <a:gd name="T77" fmla="*/ 170 h 346"/>
                <a:gd name="T78" fmla="*/ 321 w 360"/>
                <a:gd name="T79" fmla="*/ 172 h 346"/>
                <a:gd name="T80" fmla="*/ 357 w 360"/>
                <a:gd name="T81" fmla="*/ 169 h 346"/>
                <a:gd name="T82" fmla="*/ 360 w 360"/>
                <a:gd name="T83" fmla="*/ 192 h 346"/>
                <a:gd name="T84" fmla="*/ 299 w 360"/>
                <a:gd name="T85" fmla="*/ 264 h 346"/>
                <a:gd name="T86" fmla="*/ 300 w 360"/>
                <a:gd name="T87" fmla="*/ 266 h 346"/>
                <a:gd name="T88" fmla="*/ 225 w 360"/>
                <a:gd name="T89" fmla="*/ 295 h 346"/>
                <a:gd name="T90" fmla="*/ 195 w 360"/>
                <a:gd name="T91" fmla="*/ 34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 h="346">
                  <a:moveTo>
                    <a:pt x="195" y="346"/>
                  </a:moveTo>
                  <a:lnTo>
                    <a:pt x="164" y="308"/>
                  </a:lnTo>
                  <a:lnTo>
                    <a:pt x="153" y="309"/>
                  </a:lnTo>
                  <a:lnTo>
                    <a:pt x="147" y="310"/>
                  </a:lnTo>
                  <a:lnTo>
                    <a:pt x="146" y="319"/>
                  </a:lnTo>
                  <a:lnTo>
                    <a:pt x="136" y="328"/>
                  </a:lnTo>
                  <a:lnTo>
                    <a:pt x="136" y="329"/>
                  </a:lnTo>
                  <a:lnTo>
                    <a:pt x="129" y="308"/>
                  </a:lnTo>
                  <a:lnTo>
                    <a:pt x="116" y="295"/>
                  </a:lnTo>
                  <a:lnTo>
                    <a:pt x="107" y="274"/>
                  </a:lnTo>
                  <a:lnTo>
                    <a:pt x="100" y="262"/>
                  </a:lnTo>
                  <a:lnTo>
                    <a:pt x="95" y="254"/>
                  </a:lnTo>
                  <a:lnTo>
                    <a:pt x="68" y="199"/>
                  </a:lnTo>
                  <a:lnTo>
                    <a:pt x="61" y="178"/>
                  </a:lnTo>
                  <a:lnTo>
                    <a:pt x="51" y="164"/>
                  </a:lnTo>
                  <a:lnTo>
                    <a:pt x="18" y="108"/>
                  </a:lnTo>
                  <a:lnTo>
                    <a:pt x="9" y="93"/>
                  </a:lnTo>
                  <a:lnTo>
                    <a:pt x="0" y="67"/>
                  </a:lnTo>
                  <a:lnTo>
                    <a:pt x="1" y="68"/>
                  </a:lnTo>
                  <a:lnTo>
                    <a:pt x="35" y="68"/>
                  </a:lnTo>
                  <a:lnTo>
                    <a:pt x="64" y="30"/>
                  </a:lnTo>
                  <a:lnTo>
                    <a:pt x="46" y="14"/>
                  </a:lnTo>
                  <a:lnTo>
                    <a:pt x="70" y="7"/>
                  </a:lnTo>
                  <a:lnTo>
                    <a:pt x="79" y="1"/>
                  </a:lnTo>
                  <a:lnTo>
                    <a:pt x="78" y="0"/>
                  </a:lnTo>
                  <a:lnTo>
                    <a:pt x="122" y="24"/>
                  </a:lnTo>
                  <a:lnTo>
                    <a:pt x="130" y="24"/>
                  </a:lnTo>
                  <a:lnTo>
                    <a:pt x="135" y="31"/>
                  </a:lnTo>
                  <a:lnTo>
                    <a:pt x="193" y="65"/>
                  </a:lnTo>
                  <a:lnTo>
                    <a:pt x="202" y="73"/>
                  </a:lnTo>
                  <a:lnTo>
                    <a:pt x="214" y="71"/>
                  </a:lnTo>
                  <a:lnTo>
                    <a:pt x="229" y="71"/>
                  </a:lnTo>
                  <a:lnTo>
                    <a:pt x="251" y="103"/>
                  </a:lnTo>
                  <a:lnTo>
                    <a:pt x="261" y="120"/>
                  </a:lnTo>
                  <a:lnTo>
                    <a:pt x="275" y="148"/>
                  </a:lnTo>
                  <a:lnTo>
                    <a:pt x="289" y="156"/>
                  </a:lnTo>
                  <a:lnTo>
                    <a:pt x="305" y="162"/>
                  </a:lnTo>
                  <a:lnTo>
                    <a:pt x="313" y="170"/>
                  </a:lnTo>
                  <a:lnTo>
                    <a:pt x="317" y="170"/>
                  </a:lnTo>
                  <a:lnTo>
                    <a:pt x="321" y="172"/>
                  </a:lnTo>
                  <a:lnTo>
                    <a:pt x="357" y="169"/>
                  </a:lnTo>
                  <a:lnTo>
                    <a:pt x="360" y="192"/>
                  </a:lnTo>
                  <a:lnTo>
                    <a:pt x="299" y="264"/>
                  </a:lnTo>
                  <a:lnTo>
                    <a:pt x="300" y="266"/>
                  </a:lnTo>
                  <a:lnTo>
                    <a:pt x="225" y="295"/>
                  </a:lnTo>
                  <a:lnTo>
                    <a:pt x="195" y="34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1" name="Freeform 154"/>
            <p:cNvSpPr>
              <a:spLocks/>
            </p:cNvSpPr>
            <p:nvPr/>
          </p:nvSpPr>
          <p:spPr bwMode="auto">
            <a:xfrm rot="127247">
              <a:off x="3561" y="1938"/>
              <a:ext cx="73" cy="42"/>
            </a:xfrm>
            <a:custGeom>
              <a:avLst/>
              <a:gdLst>
                <a:gd name="T0" fmla="*/ 0 w 240"/>
                <a:gd name="T1" fmla="*/ 115 h 119"/>
                <a:gd name="T2" fmla="*/ 6 w 240"/>
                <a:gd name="T3" fmla="*/ 113 h 119"/>
                <a:gd name="T4" fmla="*/ 19 w 240"/>
                <a:gd name="T5" fmla="*/ 119 h 119"/>
                <a:gd name="T6" fmla="*/ 136 w 240"/>
                <a:gd name="T7" fmla="*/ 109 h 119"/>
                <a:gd name="T8" fmla="*/ 134 w 240"/>
                <a:gd name="T9" fmla="*/ 106 h 119"/>
                <a:gd name="T10" fmla="*/ 238 w 240"/>
                <a:gd name="T11" fmla="*/ 52 h 119"/>
                <a:gd name="T12" fmla="*/ 238 w 240"/>
                <a:gd name="T13" fmla="*/ 56 h 119"/>
                <a:gd name="T14" fmla="*/ 240 w 240"/>
                <a:gd name="T15" fmla="*/ 56 h 119"/>
                <a:gd name="T16" fmla="*/ 240 w 240"/>
                <a:gd name="T17" fmla="*/ 54 h 119"/>
                <a:gd name="T18" fmla="*/ 221 w 240"/>
                <a:gd name="T19" fmla="*/ 17 h 119"/>
                <a:gd name="T20" fmla="*/ 205 w 240"/>
                <a:gd name="T21" fmla="*/ 0 h 119"/>
                <a:gd name="T22" fmla="*/ 196 w 240"/>
                <a:gd name="T23" fmla="*/ 8 h 119"/>
                <a:gd name="T24" fmla="*/ 192 w 240"/>
                <a:gd name="T25" fmla="*/ 29 h 119"/>
                <a:gd name="T26" fmla="*/ 171 w 240"/>
                <a:gd name="T27" fmla="*/ 33 h 119"/>
                <a:gd name="T28" fmla="*/ 148 w 240"/>
                <a:gd name="T29" fmla="*/ 54 h 119"/>
                <a:gd name="T30" fmla="*/ 115 w 240"/>
                <a:gd name="T31" fmla="*/ 63 h 119"/>
                <a:gd name="T32" fmla="*/ 59 w 240"/>
                <a:gd name="T33" fmla="*/ 83 h 119"/>
                <a:gd name="T34" fmla="*/ 27 w 240"/>
                <a:gd name="T35" fmla="*/ 84 h 119"/>
                <a:gd name="T36" fmla="*/ 8 w 240"/>
                <a:gd name="T37" fmla="*/ 96 h 119"/>
                <a:gd name="T38" fmla="*/ 0 w 240"/>
                <a:gd name="T39" fmla="*/ 11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19">
                  <a:moveTo>
                    <a:pt x="0" y="115"/>
                  </a:moveTo>
                  <a:lnTo>
                    <a:pt x="6" y="113"/>
                  </a:lnTo>
                  <a:lnTo>
                    <a:pt x="19" y="119"/>
                  </a:lnTo>
                  <a:lnTo>
                    <a:pt x="136" y="109"/>
                  </a:lnTo>
                  <a:lnTo>
                    <a:pt x="134" y="106"/>
                  </a:lnTo>
                  <a:lnTo>
                    <a:pt x="238" y="52"/>
                  </a:lnTo>
                  <a:lnTo>
                    <a:pt x="238" y="56"/>
                  </a:lnTo>
                  <a:lnTo>
                    <a:pt x="240" y="56"/>
                  </a:lnTo>
                  <a:lnTo>
                    <a:pt x="240" y="54"/>
                  </a:lnTo>
                  <a:lnTo>
                    <a:pt x="221" y="17"/>
                  </a:lnTo>
                  <a:lnTo>
                    <a:pt x="205" y="0"/>
                  </a:lnTo>
                  <a:lnTo>
                    <a:pt x="196" y="8"/>
                  </a:lnTo>
                  <a:lnTo>
                    <a:pt x="192" y="29"/>
                  </a:lnTo>
                  <a:lnTo>
                    <a:pt x="171" y="33"/>
                  </a:lnTo>
                  <a:lnTo>
                    <a:pt x="148" y="54"/>
                  </a:lnTo>
                  <a:lnTo>
                    <a:pt x="115" y="63"/>
                  </a:lnTo>
                  <a:lnTo>
                    <a:pt x="59" y="83"/>
                  </a:lnTo>
                  <a:lnTo>
                    <a:pt x="27" y="84"/>
                  </a:lnTo>
                  <a:lnTo>
                    <a:pt x="8" y="96"/>
                  </a:lnTo>
                  <a:lnTo>
                    <a:pt x="0" y="11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2" name="Freeform 155"/>
            <p:cNvSpPr>
              <a:spLocks/>
            </p:cNvSpPr>
            <p:nvPr/>
          </p:nvSpPr>
          <p:spPr bwMode="auto">
            <a:xfrm rot="127247">
              <a:off x="3530" y="1938"/>
              <a:ext cx="19" cy="31"/>
            </a:xfrm>
            <a:custGeom>
              <a:avLst/>
              <a:gdLst>
                <a:gd name="T0" fmla="*/ 0 w 60"/>
                <a:gd name="T1" fmla="*/ 63 h 82"/>
                <a:gd name="T2" fmla="*/ 17 w 60"/>
                <a:gd name="T3" fmla="*/ 69 h 82"/>
                <a:gd name="T4" fmla="*/ 58 w 60"/>
                <a:gd name="T5" fmla="*/ 82 h 82"/>
                <a:gd name="T6" fmla="*/ 60 w 60"/>
                <a:gd name="T7" fmla="*/ 73 h 82"/>
                <a:gd name="T8" fmla="*/ 50 w 60"/>
                <a:gd name="T9" fmla="*/ 44 h 82"/>
                <a:gd name="T10" fmla="*/ 58 w 60"/>
                <a:gd name="T11" fmla="*/ 23 h 82"/>
                <a:gd name="T12" fmla="*/ 58 w 60"/>
                <a:gd name="T13" fmla="*/ 2 h 82"/>
                <a:gd name="T14" fmla="*/ 37 w 60"/>
                <a:gd name="T15" fmla="*/ 0 h 82"/>
                <a:gd name="T16" fmla="*/ 25 w 60"/>
                <a:gd name="T17" fmla="*/ 23 h 82"/>
                <a:gd name="T18" fmla="*/ 23 w 60"/>
                <a:gd name="T19" fmla="*/ 44 h 82"/>
                <a:gd name="T20" fmla="*/ 0 w 60"/>
                <a:gd name="T21" fmla="*/ 6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82">
                  <a:moveTo>
                    <a:pt x="0" y="63"/>
                  </a:moveTo>
                  <a:lnTo>
                    <a:pt x="17" y="69"/>
                  </a:lnTo>
                  <a:lnTo>
                    <a:pt x="58" y="82"/>
                  </a:lnTo>
                  <a:lnTo>
                    <a:pt x="60" y="73"/>
                  </a:lnTo>
                  <a:lnTo>
                    <a:pt x="50" y="44"/>
                  </a:lnTo>
                  <a:lnTo>
                    <a:pt x="58" y="23"/>
                  </a:lnTo>
                  <a:lnTo>
                    <a:pt x="58" y="2"/>
                  </a:lnTo>
                  <a:lnTo>
                    <a:pt x="37" y="0"/>
                  </a:lnTo>
                  <a:lnTo>
                    <a:pt x="25" y="23"/>
                  </a:lnTo>
                  <a:lnTo>
                    <a:pt x="23" y="44"/>
                  </a:lnTo>
                  <a:lnTo>
                    <a:pt x="0" y="6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3" name="Freeform 156"/>
            <p:cNvSpPr>
              <a:spLocks/>
            </p:cNvSpPr>
            <p:nvPr/>
          </p:nvSpPr>
          <p:spPr bwMode="auto">
            <a:xfrm rot="127247">
              <a:off x="3203" y="2680"/>
              <a:ext cx="48" cy="152"/>
            </a:xfrm>
            <a:custGeom>
              <a:avLst/>
              <a:gdLst>
                <a:gd name="T0" fmla="*/ 7 w 155"/>
                <a:gd name="T1" fmla="*/ 261 h 422"/>
                <a:gd name="T2" fmla="*/ 47 w 155"/>
                <a:gd name="T3" fmla="*/ 303 h 422"/>
                <a:gd name="T4" fmla="*/ 82 w 155"/>
                <a:gd name="T5" fmla="*/ 297 h 422"/>
                <a:gd name="T6" fmla="*/ 101 w 155"/>
                <a:gd name="T7" fmla="*/ 301 h 422"/>
                <a:gd name="T8" fmla="*/ 90 w 155"/>
                <a:gd name="T9" fmla="*/ 353 h 422"/>
                <a:gd name="T10" fmla="*/ 82 w 155"/>
                <a:gd name="T11" fmla="*/ 357 h 422"/>
                <a:gd name="T12" fmla="*/ 78 w 155"/>
                <a:gd name="T13" fmla="*/ 359 h 422"/>
                <a:gd name="T14" fmla="*/ 107 w 155"/>
                <a:gd name="T15" fmla="*/ 422 h 422"/>
                <a:gd name="T16" fmla="*/ 122 w 155"/>
                <a:gd name="T17" fmla="*/ 370 h 422"/>
                <a:gd name="T18" fmla="*/ 147 w 155"/>
                <a:gd name="T19" fmla="*/ 372 h 422"/>
                <a:gd name="T20" fmla="*/ 155 w 155"/>
                <a:gd name="T21" fmla="*/ 339 h 422"/>
                <a:gd name="T22" fmla="*/ 145 w 155"/>
                <a:gd name="T23" fmla="*/ 326 h 422"/>
                <a:gd name="T24" fmla="*/ 151 w 155"/>
                <a:gd name="T25" fmla="*/ 297 h 422"/>
                <a:gd name="T26" fmla="*/ 99 w 155"/>
                <a:gd name="T27" fmla="*/ 232 h 422"/>
                <a:gd name="T28" fmla="*/ 99 w 155"/>
                <a:gd name="T29" fmla="*/ 173 h 422"/>
                <a:gd name="T30" fmla="*/ 90 w 155"/>
                <a:gd name="T31" fmla="*/ 161 h 422"/>
                <a:gd name="T32" fmla="*/ 90 w 155"/>
                <a:gd name="T33" fmla="*/ 144 h 422"/>
                <a:gd name="T34" fmla="*/ 115 w 155"/>
                <a:gd name="T35" fmla="*/ 119 h 422"/>
                <a:gd name="T36" fmla="*/ 117 w 155"/>
                <a:gd name="T37" fmla="*/ 119 h 422"/>
                <a:gd name="T38" fmla="*/ 99 w 155"/>
                <a:gd name="T39" fmla="*/ 94 h 422"/>
                <a:gd name="T40" fmla="*/ 109 w 155"/>
                <a:gd name="T41" fmla="*/ 79 h 422"/>
                <a:gd name="T42" fmla="*/ 95 w 155"/>
                <a:gd name="T43" fmla="*/ 19 h 422"/>
                <a:gd name="T44" fmla="*/ 82 w 155"/>
                <a:gd name="T45" fmla="*/ 0 h 422"/>
                <a:gd name="T46" fmla="*/ 69 w 155"/>
                <a:gd name="T47" fmla="*/ 15 h 422"/>
                <a:gd name="T48" fmla="*/ 38 w 155"/>
                <a:gd name="T49" fmla="*/ 6 h 422"/>
                <a:gd name="T50" fmla="*/ 32 w 155"/>
                <a:gd name="T51" fmla="*/ 31 h 422"/>
                <a:gd name="T52" fmla="*/ 49 w 155"/>
                <a:gd name="T53" fmla="*/ 61 h 422"/>
                <a:gd name="T54" fmla="*/ 34 w 155"/>
                <a:gd name="T55" fmla="*/ 79 h 422"/>
                <a:gd name="T56" fmla="*/ 42 w 155"/>
                <a:gd name="T57" fmla="*/ 94 h 422"/>
                <a:gd name="T58" fmla="*/ 30 w 155"/>
                <a:gd name="T59" fmla="*/ 113 h 422"/>
                <a:gd name="T60" fmla="*/ 30 w 155"/>
                <a:gd name="T61" fmla="*/ 132 h 422"/>
                <a:gd name="T62" fmla="*/ 23 w 155"/>
                <a:gd name="T63" fmla="*/ 136 h 422"/>
                <a:gd name="T64" fmla="*/ 32 w 155"/>
                <a:gd name="T65" fmla="*/ 171 h 422"/>
                <a:gd name="T66" fmla="*/ 13 w 155"/>
                <a:gd name="T67" fmla="*/ 190 h 422"/>
                <a:gd name="T68" fmla="*/ 11 w 155"/>
                <a:gd name="T69" fmla="*/ 215 h 422"/>
                <a:gd name="T70" fmla="*/ 0 w 155"/>
                <a:gd name="T71" fmla="*/ 232 h 422"/>
                <a:gd name="T72" fmla="*/ 3 w 155"/>
                <a:gd name="T73" fmla="*/ 261 h 422"/>
                <a:gd name="T74" fmla="*/ 7 w 155"/>
                <a:gd name="T75" fmla="*/ 26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5" h="422">
                  <a:moveTo>
                    <a:pt x="7" y="261"/>
                  </a:moveTo>
                  <a:lnTo>
                    <a:pt x="47" y="303"/>
                  </a:lnTo>
                  <a:lnTo>
                    <a:pt x="82" y="297"/>
                  </a:lnTo>
                  <a:lnTo>
                    <a:pt x="101" y="301"/>
                  </a:lnTo>
                  <a:lnTo>
                    <a:pt x="90" y="353"/>
                  </a:lnTo>
                  <a:lnTo>
                    <a:pt x="82" y="357"/>
                  </a:lnTo>
                  <a:lnTo>
                    <a:pt x="78" y="359"/>
                  </a:lnTo>
                  <a:lnTo>
                    <a:pt x="107" y="422"/>
                  </a:lnTo>
                  <a:lnTo>
                    <a:pt x="122" y="370"/>
                  </a:lnTo>
                  <a:lnTo>
                    <a:pt x="147" y="372"/>
                  </a:lnTo>
                  <a:lnTo>
                    <a:pt x="155" y="339"/>
                  </a:lnTo>
                  <a:lnTo>
                    <a:pt x="145" y="326"/>
                  </a:lnTo>
                  <a:lnTo>
                    <a:pt x="151" y="297"/>
                  </a:lnTo>
                  <a:lnTo>
                    <a:pt x="99" y="232"/>
                  </a:lnTo>
                  <a:lnTo>
                    <a:pt x="99" y="173"/>
                  </a:lnTo>
                  <a:lnTo>
                    <a:pt x="90" y="161"/>
                  </a:lnTo>
                  <a:lnTo>
                    <a:pt x="90" y="144"/>
                  </a:lnTo>
                  <a:lnTo>
                    <a:pt x="115" y="119"/>
                  </a:lnTo>
                  <a:lnTo>
                    <a:pt x="117" y="119"/>
                  </a:lnTo>
                  <a:lnTo>
                    <a:pt x="99" y="94"/>
                  </a:lnTo>
                  <a:lnTo>
                    <a:pt x="109" y="79"/>
                  </a:lnTo>
                  <a:lnTo>
                    <a:pt x="95" y="19"/>
                  </a:lnTo>
                  <a:lnTo>
                    <a:pt x="82" y="0"/>
                  </a:lnTo>
                  <a:lnTo>
                    <a:pt x="69" y="15"/>
                  </a:lnTo>
                  <a:lnTo>
                    <a:pt x="38" y="6"/>
                  </a:lnTo>
                  <a:lnTo>
                    <a:pt x="32" y="31"/>
                  </a:lnTo>
                  <a:lnTo>
                    <a:pt x="49" y="61"/>
                  </a:lnTo>
                  <a:lnTo>
                    <a:pt x="34" y="79"/>
                  </a:lnTo>
                  <a:lnTo>
                    <a:pt x="42" y="94"/>
                  </a:lnTo>
                  <a:lnTo>
                    <a:pt x="30" y="113"/>
                  </a:lnTo>
                  <a:lnTo>
                    <a:pt x="30" y="132"/>
                  </a:lnTo>
                  <a:lnTo>
                    <a:pt x="23" y="136"/>
                  </a:lnTo>
                  <a:lnTo>
                    <a:pt x="32" y="171"/>
                  </a:lnTo>
                  <a:lnTo>
                    <a:pt x="13" y="190"/>
                  </a:lnTo>
                  <a:lnTo>
                    <a:pt x="11" y="215"/>
                  </a:lnTo>
                  <a:lnTo>
                    <a:pt x="0" y="232"/>
                  </a:lnTo>
                  <a:lnTo>
                    <a:pt x="3" y="261"/>
                  </a:lnTo>
                  <a:lnTo>
                    <a:pt x="7" y="26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3" name="Group 158"/>
            <p:cNvGrpSpPr>
              <a:grpSpLocks/>
            </p:cNvGrpSpPr>
            <p:nvPr/>
          </p:nvGrpSpPr>
          <p:grpSpPr bwMode="auto">
            <a:xfrm>
              <a:off x="2566" y="803"/>
              <a:ext cx="861" cy="936"/>
              <a:chOff x="1194" y="508"/>
              <a:chExt cx="3134" cy="3278"/>
            </a:xfrm>
            <a:grpFill/>
          </p:grpSpPr>
          <p:grpSp>
            <p:nvGrpSpPr>
              <p:cNvPr id="4" name="Group 159"/>
              <p:cNvGrpSpPr>
                <a:grpSpLocks/>
              </p:cNvGrpSpPr>
              <p:nvPr/>
            </p:nvGrpSpPr>
            <p:grpSpPr bwMode="auto">
              <a:xfrm>
                <a:off x="2234" y="1852"/>
                <a:ext cx="264" cy="329"/>
                <a:chOff x="2234" y="1852"/>
                <a:chExt cx="264" cy="329"/>
              </a:xfrm>
              <a:grpFill/>
            </p:grpSpPr>
            <p:sp>
              <p:nvSpPr>
                <p:cNvPr id="242" name="Freeform 160"/>
                <p:cNvSpPr>
                  <a:spLocks/>
                </p:cNvSpPr>
                <p:nvPr/>
              </p:nvSpPr>
              <p:spPr bwMode="auto">
                <a:xfrm>
                  <a:off x="2234" y="1852"/>
                  <a:ext cx="168" cy="280"/>
                </a:xfrm>
                <a:custGeom>
                  <a:avLst/>
                  <a:gdLst>
                    <a:gd name="T0" fmla="*/ 44 w 168"/>
                    <a:gd name="T1" fmla="*/ 280 h 280"/>
                    <a:gd name="T2" fmla="*/ 96 w 168"/>
                    <a:gd name="T3" fmla="*/ 280 h 280"/>
                    <a:gd name="T4" fmla="*/ 102 w 168"/>
                    <a:gd name="T5" fmla="*/ 260 h 280"/>
                    <a:gd name="T6" fmla="*/ 100 w 168"/>
                    <a:gd name="T7" fmla="*/ 244 h 280"/>
                    <a:gd name="T8" fmla="*/ 122 w 168"/>
                    <a:gd name="T9" fmla="*/ 210 h 280"/>
                    <a:gd name="T10" fmla="*/ 138 w 168"/>
                    <a:gd name="T11" fmla="*/ 158 h 280"/>
                    <a:gd name="T12" fmla="*/ 158 w 168"/>
                    <a:gd name="T13" fmla="*/ 168 h 280"/>
                    <a:gd name="T14" fmla="*/ 168 w 168"/>
                    <a:gd name="T15" fmla="*/ 142 h 280"/>
                    <a:gd name="T16" fmla="*/ 136 w 168"/>
                    <a:gd name="T17" fmla="*/ 134 h 280"/>
                    <a:gd name="T18" fmla="*/ 132 w 168"/>
                    <a:gd name="T19" fmla="*/ 82 h 280"/>
                    <a:gd name="T20" fmla="*/ 106 w 168"/>
                    <a:gd name="T21" fmla="*/ 74 h 280"/>
                    <a:gd name="T22" fmla="*/ 132 w 168"/>
                    <a:gd name="T23" fmla="*/ 64 h 280"/>
                    <a:gd name="T24" fmla="*/ 150 w 168"/>
                    <a:gd name="T25" fmla="*/ 52 h 280"/>
                    <a:gd name="T26" fmla="*/ 142 w 168"/>
                    <a:gd name="T27" fmla="*/ 18 h 280"/>
                    <a:gd name="T28" fmla="*/ 156 w 168"/>
                    <a:gd name="T29" fmla="*/ 0 h 280"/>
                    <a:gd name="T30" fmla="*/ 114 w 168"/>
                    <a:gd name="T31" fmla="*/ 20 h 280"/>
                    <a:gd name="T32" fmla="*/ 96 w 168"/>
                    <a:gd name="T33" fmla="*/ 56 h 280"/>
                    <a:gd name="T34" fmla="*/ 46 w 168"/>
                    <a:gd name="T35" fmla="*/ 60 h 280"/>
                    <a:gd name="T36" fmla="*/ 10 w 168"/>
                    <a:gd name="T37" fmla="*/ 88 h 280"/>
                    <a:gd name="T38" fmla="*/ 26 w 168"/>
                    <a:gd name="T39" fmla="*/ 114 h 280"/>
                    <a:gd name="T40" fmla="*/ 50 w 168"/>
                    <a:gd name="T41" fmla="*/ 76 h 280"/>
                    <a:gd name="T42" fmla="*/ 84 w 168"/>
                    <a:gd name="T43" fmla="*/ 78 h 280"/>
                    <a:gd name="T44" fmla="*/ 96 w 168"/>
                    <a:gd name="T45" fmla="*/ 124 h 280"/>
                    <a:gd name="T46" fmla="*/ 72 w 168"/>
                    <a:gd name="T47" fmla="*/ 100 h 280"/>
                    <a:gd name="T48" fmla="*/ 48 w 168"/>
                    <a:gd name="T49" fmla="*/ 128 h 280"/>
                    <a:gd name="T50" fmla="*/ 0 w 168"/>
                    <a:gd name="T51" fmla="*/ 128 h 280"/>
                    <a:gd name="T52" fmla="*/ 6 w 168"/>
                    <a:gd name="T53" fmla="*/ 180 h 280"/>
                    <a:gd name="T54" fmla="*/ 28 w 168"/>
                    <a:gd name="T55" fmla="*/ 200 h 280"/>
                    <a:gd name="T56" fmla="*/ 10 w 168"/>
                    <a:gd name="T57" fmla="*/ 216 h 280"/>
                    <a:gd name="T58" fmla="*/ 14 w 168"/>
                    <a:gd name="T59" fmla="*/ 240 h 280"/>
                    <a:gd name="T60" fmla="*/ 40 w 168"/>
                    <a:gd name="T61" fmla="*/ 256 h 280"/>
                    <a:gd name="T62" fmla="*/ 44 w 168"/>
                    <a:gd name="T63"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280">
                      <a:moveTo>
                        <a:pt x="44" y="280"/>
                      </a:moveTo>
                      <a:lnTo>
                        <a:pt x="96" y="280"/>
                      </a:lnTo>
                      <a:lnTo>
                        <a:pt x="102" y="260"/>
                      </a:lnTo>
                      <a:lnTo>
                        <a:pt x="100" y="244"/>
                      </a:lnTo>
                      <a:lnTo>
                        <a:pt x="122" y="210"/>
                      </a:lnTo>
                      <a:lnTo>
                        <a:pt x="138" y="158"/>
                      </a:lnTo>
                      <a:lnTo>
                        <a:pt x="158" y="168"/>
                      </a:lnTo>
                      <a:lnTo>
                        <a:pt x="168" y="142"/>
                      </a:lnTo>
                      <a:lnTo>
                        <a:pt x="136" y="134"/>
                      </a:lnTo>
                      <a:lnTo>
                        <a:pt x="132" y="82"/>
                      </a:lnTo>
                      <a:lnTo>
                        <a:pt x="106" y="74"/>
                      </a:lnTo>
                      <a:lnTo>
                        <a:pt x="132" y="64"/>
                      </a:lnTo>
                      <a:lnTo>
                        <a:pt x="150" y="52"/>
                      </a:lnTo>
                      <a:lnTo>
                        <a:pt x="142" y="18"/>
                      </a:lnTo>
                      <a:lnTo>
                        <a:pt x="156" y="0"/>
                      </a:lnTo>
                      <a:lnTo>
                        <a:pt x="114" y="20"/>
                      </a:lnTo>
                      <a:lnTo>
                        <a:pt x="96" y="56"/>
                      </a:lnTo>
                      <a:lnTo>
                        <a:pt x="46" y="60"/>
                      </a:lnTo>
                      <a:lnTo>
                        <a:pt x="10" y="88"/>
                      </a:lnTo>
                      <a:lnTo>
                        <a:pt x="26" y="114"/>
                      </a:lnTo>
                      <a:lnTo>
                        <a:pt x="50" y="76"/>
                      </a:lnTo>
                      <a:lnTo>
                        <a:pt x="84" y="78"/>
                      </a:lnTo>
                      <a:lnTo>
                        <a:pt x="96" y="124"/>
                      </a:lnTo>
                      <a:lnTo>
                        <a:pt x="72" y="100"/>
                      </a:lnTo>
                      <a:lnTo>
                        <a:pt x="48" y="128"/>
                      </a:lnTo>
                      <a:lnTo>
                        <a:pt x="0" y="128"/>
                      </a:lnTo>
                      <a:lnTo>
                        <a:pt x="6" y="180"/>
                      </a:lnTo>
                      <a:lnTo>
                        <a:pt x="28" y="200"/>
                      </a:lnTo>
                      <a:lnTo>
                        <a:pt x="10" y="216"/>
                      </a:lnTo>
                      <a:lnTo>
                        <a:pt x="14" y="240"/>
                      </a:lnTo>
                      <a:lnTo>
                        <a:pt x="40" y="256"/>
                      </a:lnTo>
                      <a:lnTo>
                        <a:pt x="44" y="28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43" name="Freeform 161"/>
                <p:cNvSpPr>
                  <a:spLocks/>
                </p:cNvSpPr>
                <p:nvPr/>
              </p:nvSpPr>
              <p:spPr bwMode="auto">
                <a:xfrm>
                  <a:off x="2348" y="2085"/>
                  <a:ext cx="37" cy="44"/>
                </a:xfrm>
                <a:custGeom>
                  <a:avLst/>
                  <a:gdLst>
                    <a:gd name="T0" fmla="*/ 0 w 37"/>
                    <a:gd name="T1" fmla="*/ 15 h 44"/>
                    <a:gd name="T2" fmla="*/ 21 w 37"/>
                    <a:gd name="T3" fmla="*/ 39 h 44"/>
                    <a:gd name="T4" fmla="*/ 37 w 37"/>
                    <a:gd name="T5" fmla="*/ 44 h 44"/>
                    <a:gd name="T6" fmla="*/ 34 w 37"/>
                    <a:gd name="T7" fmla="*/ 0 h 44"/>
                    <a:gd name="T8" fmla="*/ 15 w 37"/>
                    <a:gd name="T9" fmla="*/ 0 h 44"/>
                    <a:gd name="T10" fmla="*/ 0 w 37"/>
                    <a:gd name="T11" fmla="*/ 15 h 44"/>
                  </a:gdLst>
                  <a:ahLst/>
                  <a:cxnLst>
                    <a:cxn ang="0">
                      <a:pos x="T0" y="T1"/>
                    </a:cxn>
                    <a:cxn ang="0">
                      <a:pos x="T2" y="T3"/>
                    </a:cxn>
                    <a:cxn ang="0">
                      <a:pos x="T4" y="T5"/>
                    </a:cxn>
                    <a:cxn ang="0">
                      <a:pos x="T6" y="T7"/>
                    </a:cxn>
                    <a:cxn ang="0">
                      <a:pos x="T8" y="T9"/>
                    </a:cxn>
                    <a:cxn ang="0">
                      <a:pos x="T10" y="T11"/>
                    </a:cxn>
                  </a:cxnLst>
                  <a:rect l="0" t="0" r="r" b="b"/>
                  <a:pathLst>
                    <a:path w="37" h="44">
                      <a:moveTo>
                        <a:pt x="0" y="15"/>
                      </a:moveTo>
                      <a:lnTo>
                        <a:pt x="21" y="39"/>
                      </a:lnTo>
                      <a:lnTo>
                        <a:pt x="37" y="44"/>
                      </a:lnTo>
                      <a:lnTo>
                        <a:pt x="34" y="0"/>
                      </a:lnTo>
                      <a:lnTo>
                        <a:pt x="15" y="0"/>
                      </a:lnTo>
                      <a:lnTo>
                        <a:pt x="0" y="1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44" name="Freeform 162"/>
                <p:cNvSpPr>
                  <a:spLocks/>
                </p:cNvSpPr>
                <p:nvPr/>
              </p:nvSpPr>
              <p:spPr bwMode="auto">
                <a:xfrm>
                  <a:off x="2391" y="2015"/>
                  <a:ext cx="102" cy="115"/>
                </a:xfrm>
                <a:custGeom>
                  <a:avLst/>
                  <a:gdLst>
                    <a:gd name="T0" fmla="*/ 0 w 102"/>
                    <a:gd name="T1" fmla="*/ 54 h 115"/>
                    <a:gd name="T2" fmla="*/ 17 w 102"/>
                    <a:gd name="T3" fmla="*/ 75 h 115"/>
                    <a:gd name="T4" fmla="*/ 21 w 102"/>
                    <a:gd name="T5" fmla="*/ 106 h 115"/>
                    <a:gd name="T6" fmla="*/ 44 w 102"/>
                    <a:gd name="T7" fmla="*/ 91 h 115"/>
                    <a:gd name="T8" fmla="*/ 60 w 102"/>
                    <a:gd name="T9" fmla="*/ 115 h 115"/>
                    <a:gd name="T10" fmla="*/ 72 w 102"/>
                    <a:gd name="T11" fmla="*/ 108 h 115"/>
                    <a:gd name="T12" fmla="*/ 78 w 102"/>
                    <a:gd name="T13" fmla="*/ 94 h 115"/>
                    <a:gd name="T14" fmla="*/ 102 w 102"/>
                    <a:gd name="T15" fmla="*/ 81 h 115"/>
                    <a:gd name="T16" fmla="*/ 81 w 102"/>
                    <a:gd name="T17" fmla="*/ 61 h 115"/>
                    <a:gd name="T18" fmla="*/ 96 w 102"/>
                    <a:gd name="T19" fmla="*/ 46 h 115"/>
                    <a:gd name="T20" fmla="*/ 89 w 102"/>
                    <a:gd name="T21" fmla="*/ 0 h 115"/>
                    <a:gd name="T22" fmla="*/ 57 w 102"/>
                    <a:gd name="T23" fmla="*/ 12 h 115"/>
                    <a:gd name="T24" fmla="*/ 66 w 102"/>
                    <a:gd name="T25" fmla="*/ 40 h 115"/>
                    <a:gd name="T26" fmla="*/ 51 w 102"/>
                    <a:gd name="T27" fmla="*/ 52 h 115"/>
                    <a:gd name="T28" fmla="*/ 38 w 102"/>
                    <a:gd name="T29" fmla="*/ 34 h 115"/>
                    <a:gd name="T30" fmla="*/ 20 w 102"/>
                    <a:gd name="T31" fmla="*/ 51 h 115"/>
                    <a:gd name="T32" fmla="*/ 0 w 102"/>
                    <a:gd name="T33" fmla="*/ 5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115">
                      <a:moveTo>
                        <a:pt x="0" y="54"/>
                      </a:moveTo>
                      <a:lnTo>
                        <a:pt x="17" y="75"/>
                      </a:lnTo>
                      <a:lnTo>
                        <a:pt x="21" y="106"/>
                      </a:lnTo>
                      <a:lnTo>
                        <a:pt x="44" y="91"/>
                      </a:lnTo>
                      <a:lnTo>
                        <a:pt x="60" y="115"/>
                      </a:lnTo>
                      <a:lnTo>
                        <a:pt x="72" y="108"/>
                      </a:lnTo>
                      <a:lnTo>
                        <a:pt x="78" y="94"/>
                      </a:lnTo>
                      <a:lnTo>
                        <a:pt x="102" y="81"/>
                      </a:lnTo>
                      <a:lnTo>
                        <a:pt x="81" y="61"/>
                      </a:lnTo>
                      <a:lnTo>
                        <a:pt x="96" y="46"/>
                      </a:lnTo>
                      <a:lnTo>
                        <a:pt x="89" y="0"/>
                      </a:lnTo>
                      <a:lnTo>
                        <a:pt x="57" y="12"/>
                      </a:lnTo>
                      <a:lnTo>
                        <a:pt x="66" y="40"/>
                      </a:lnTo>
                      <a:lnTo>
                        <a:pt x="51" y="52"/>
                      </a:lnTo>
                      <a:lnTo>
                        <a:pt x="38" y="34"/>
                      </a:lnTo>
                      <a:lnTo>
                        <a:pt x="20" y="51"/>
                      </a:lnTo>
                      <a:lnTo>
                        <a:pt x="0" y="5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45" name="Freeform 163"/>
                <p:cNvSpPr>
                  <a:spLocks/>
                </p:cNvSpPr>
                <p:nvPr/>
              </p:nvSpPr>
              <p:spPr bwMode="auto">
                <a:xfrm>
                  <a:off x="2409" y="2138"/>
                  <a:ext cx="89" cy="43"/>
                </a:xfrm>
                <a:custGeom>
                  <a:avLst/>
                  <a:gdLst>
                    <a:gd name="T0" fmla="*/ 8 w 89"/>
                    <a:gd name="T1" fmla="*/ 3 h 43"/>
                    <a:gd name="T2" fmla="*/ 0 w 89"/>
                    <a:gd name="T3" fmla="*/ 37 h 43"/>
                    <a:gd name="T4" fmla="*/ 23 w 89"/>
                    <a:gd name="T5" fmla="*/ 43 h 43"/>
                    <a:gd name="T6" fmla="*/ 89 w 89"/>
                    <a:gd name="T7" fmla="*/ 0 h 43"/>
                    <a:gd name="T8" fmla="*/ 33 w 89"/>
                    <a:gd name="T9" fmla="*/ 12 h 43"/>
                    <a:gd name="T10" fmla="*/ 8 w 89"/>
                    <a:gd name="T11" fmla="*/ 3 h 43"/>
                  </a:gdLst>
                  <a:ahLst/>
                  <a:cxnLst>
                    <a:cxn ang="0">
                      <a:pos x="T0" y="T1"/>
                    </a:cxn>
                    <a:cxn ang="0">
                      <a:pos x="T2" y="T3"/>
                    </a:cxn>
                    <a:cxn ang="0">
                      <a:pos x="T4" y="T5"/>
                    </a:cxn>
                    <a:cxn ang="0">
                      <a:pos x="T6" y="T7"/>
                    </a:cxn>
                    <a:cxn ang="0">
                      <a:pos x="T8" y="T9"/>
                    </a:cxn>
                    <a:cxn ang="0">
                      <a:pos x="T10" y="T11"/>
                    </a:cxn>
                  </a:cxnLst>
                  <a:rect l="0" t="0" r="r" b="b"/>
                  <a:pathLst>
                    <a:path w="89" h="43">
                      <a:moveTo>
                        <a:pt x="8" y="3"/>
                      </a:moveTo>
                      <a:lnTo>
                        <a:pt x="0" y="37"/>
                      </a:lnTo>
                      <a:lnTo>
                        <a:pt x="23" y="43"/>
                      </a:lnTo>
                      <a:lnTo>
                        <a:pt x="89" y="0"/>
                      </a:lnTo>
                      <a:lnTo>
                        <a:pt x="33" y="12"/>
                      </a:lnTo>
                      <a:lnTo>
                        <a:pt x="8" y="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171" name="Freeform 164"/>
              <p:cNvSpPr>
                <a:spLocks/>
              </p:cNvSpPr>
              <p:nvPr/>
            </p:nvSpPr>
            <p:spPr bwMode="auto">
              <a:xfrm>
                <a:off x="2091" y="2130"/>
                <a:ext cx="507" cy="657"/>
              </a:xfrm>
              <a:custGeom>
                <a:avLst/>
                <a:gdLst>
                  <a:gd name="T0" fmla="*/ 249 w 507"/>
                  <a:gd name="T1" fmla="*/ 8 h 657"/>
                  <a:gd name="T2" fmla="*/ 255 w 507"/>
                  <a:gd name="T3" fmla="*/ 23 h 657"/>
                  <a:gd name="T4" fmla="*/ 312 w 507"/>
                  <a:gd name="T5" fmla="*/ 77 h 657"/>
                  <a:gd name="T6" fmla="*/ 344 w 507"/>
                  <a:gd name="T7" fmla="*/ 113 h 657"/>
                  <a:gd name="T8" fmla="*/ 375 w 507"/>
                  <a:gd name="T9" fmla="*/ 83 h 657"/>
                  <a:gd name="T10" fmla="*/ 447 w 507"/>
                  <a:gd name="T11" fmla="*/ 72 h 657"/>
                  <a:gd name="T12" fmla="*/ 489 w 507"/>
                  <a:gd name="T13" fmla="*/ 117 h 657"/>
                  <a:gd name="T14" fmla="*/ 495 w 507"/>
                  <a:gd name="T15" fmla="*/ 191 h 657"/>
                  <a:gd name="T16" fmla="*/ 500 w 507"/>
                  <a:gd name="T17" fmla="*/ 266 h 657"/>
                  <a:gd name="T18" fmla="*/ 483 w 507"/>
                  <a:gd name="T19" fmla="*/ 329 h 657"/>
                  <a:gd name="T20" fmla="*/ 416 w 507"/>
                  <a:gd name="T21" fmla="*/ 369 h 657"/>
                  <a:gd name="T22" fmla="*/ 365 w 507"/>
                  <a:gd name="T23" fmla="*/ 396 h 657"/>
                  <a:gd name="T24" fmla="*/ 405 w 507"/>
                  <a:gd name="T25" fmla="*/ 495 h 657"/>
                  <a:gd name="T26" fmla="*/ 452 w 507"/>
                  <a:gd name="T27" fmla="*/ 518 h 657"/>
                  <a:gd name="T28" fmla="*/ 429 w 507"/>
                  <a:gd name="T29" fmla="*/ 567 h 657"/>
                  <a:gd name="T30" fmla="*/ 393 w 507"/>
                  <a:gd name="T31" fmla="*/ 587 h 657"/>
                  <a:gd name="T32" fmla="*/ 411 w 507"/>
                  <a:gd name="T33" fmla="*/ 626 h 657"/>
                  <a:gd name="T34" fmla="*/ 335 w 507"/>
                  <a:gd name="T35" fmla="*/ 608 h 657"/>
                  <a:gd name="T36" fmla="*/ 267 w 507"/>
                  <a:gd name="T37" fmla="*/ 639 h 657"/>
                  <a:gd name="T38" fmla="*/ 213 w 507"/>
                  <a:gd name="T39" fmla="*/ 626 h 657"/>
                  <a:gd name="T40" fmla="*/ 164 w 507"/>
                  <a:gd name="T41" fmla="*/ 624 h 657"/>
                  <a:gd name="T42" fmla="*/ 134 w 507"/>
                  <a:gd name="T43" fmla="*/ 585 h 657"/>
                  <a:gd name="T44" fmla="*/ 146 w 507"/>
                  <a:gd name="T45" fmla="*/ 518 h 657"/>
                  <a:gd name="T46" fmla="*/ 96 w 507"/>
                  <a:gd name="T47" fmla="*/ 506 h 657"/>
                  <a:gd name="T48" fmla="*/ 41 w 507"/>
                  <a:gd name="T49" fmla="*/ 486 h 657"/>
                  <a:gd name="T50" fmla="*/ 47 w 507"/>
                  <a:gd name="T51" fmla="*/ 447 h 657"/>
                  <a:gd name="T52" fmla="*/ 27 w 507"/>
                  <a:gd name="T53" fmla="*/ 392 h 657"/>
                  <a:gd name="T54" fmla="*/ 24 w 507"/>
                  <a:gd name="T55" fmla="*/ 359 h 657"/>
                  <a:gd name="T56" fmla="*/ 23 w 507"/>
                  <a:gd name="T57" fmla="*/ 306 h 657"/>
                  <a:gd name="T58" fmla="*/ 68 w 507"/>
                  <a:gd name="T59" fmla="*/ 284 h 657"/>
                  <a:gd name="T60" fmla="*/ 93 w 507"/>
                  <a:gd name="T61" fmla="*/ 239 h 657"/>
                  <a:gd name="T62" fmla="*/ 122 w 507"/>
                  <a:gd name="T63" fmla="*/ 188 h 657"/>
                  <a:gd name="T64" fmla="*/ 119 w 507"/>
                  <a:gd name="T65" fmla="*/ 149 h 657"/>
                  <a:gd name="T66" fmla="*/ 165 w 507"/>
                  <a:gd name="T67" fmla="*/ 158 h 657"/>
                  <a:gd name="T68" fmla="*/ 180 w 507"/>
                  <a:gd name="T69" fmla="*/ 108 h 657"/>
                  <a:gd name="T70" fmla="*/ 192 w 507"/>
                  <a:gd name="T71" fmla="*/ 95 h 657"/>
                  <a:gd name="T72" fmla="*/ 200 w 507"/>
                  <a:gd name="T73" fmla="*/ 54 h 657"/>
                  <a:gd name="T74" fmla="*/ 185 w 507"/>
                  <a:gd name="T7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657">
                    <a:moveTo>
                      <a:pt x="239" y="2"/>
                    </a:moveTo>
                    <a:lnTo>
                      <a:pt x="249" y="8"/>
                    </a:lnTo>
                    <a:lnTo>
                      <a:pt x="266" y="2"/>
                    </a:lnTo>
                    <a:lnTo>
                      <a:pt x="255" y="23"/>
                    </a:lnTo>
                    <a:lnTo>
                      <a:pt x="269" y="77"/>
                    </a:lnTo>
                    <a:lnTo>
                      <a:pt x="312" y="77"/>
                    </a:lnTo>
                    <a:lnTo>
                      <a:pt x="312" y="96"/>
                    </a:lnTo>
                    <a:lnTo>
                      <a:pt x="344" y="113"/>
                    </a:lnTo>
                    <a:lnTo>
                      <a:pt x="344" y="87"/>
                    </a:lnTo>
                    <a:lnTo>
                      <a:pt x="375" y="83"/>
                    </a:lnTo>
                    <a:lnTo>
                      <a:pt x="390" y="54"/>
                    </a:lnTo>
                    <a:lnTo>
                      <a:pt x="447" y="72"/>
                    </a:lnTo>
                    <a:lnTo>
                      <a:pt x="492" y="83"/>
                    </a:lnTo>
                    <a:lnTo>
                      <a:pt x="489" y="117"/>
                    </a:lnTo>
                    <a:lnTo>
                      <a:pt x="479" y="156"/>
                    </a:lnTo>
                    <a:lnTo>
                      <a:pt x="495" y="191"/>
                    </a:lnTo>
                    <a:lnTo>
                      <a:pt x="491" y="230"/>
                    </a:lnTo>
                    <a:lnTo>
                      <a:pt x="500" y="266"/>
                    </a:lnTo>
                    <a:lnTo>
                      <a:pt x="507" y="339"/>
                    </a:lnTo>
                    <a:lnTo>
                      <a:pt x="483" y="329"/>
                    </a:lnTo>
                    <a:lnTo>
                      <a:pt x="443" y="351"/>
                    </a:lnTo>
                    <a:lnTo>
                      <a:pt x="416" y="369"/>
                    </a:lnTo>
                    <a:lnTo>
                      <a:pt x="402" y="383"/>
                    </a:lnTo>
                    <a:lnTo>
                      <a:pt x="365" y="396"/>
                    </a:lnTo>
                    <a:lnTo>
                      <a:pt x="408" y="461"/>
                    </a:lnTo>
                    <a:lnTo>
                      <a:pt x="405" y="495"/>
                    </a:lnTo>
                    <a:lnTo>
                      <a:pt x="435" y="498"/>
                    </a:lnTo>
                    <a:lnTo>
                      <a:pt x="452" y="518"/>
                    </a:lnTo>
                    <a:lnTo>
                      <a:pt x="434" y="534"/>
                    </a:lnTo>
                    <a:lnTo>
                      <a:pt x="429" y="567"/>
                    </a:lnTo>
                    <a:lnTo>
                      <a:pt x="408" y="575"/>
                    </a:lnTo>
                    <a:lnTo>
                      <a:pt x="393" y="587"/>
                    </a:lnTo>
                    <a:lnTo>
                      <a:pt x="414" y="608"/>
                    </a:lnTo>
                    <a:lnTo>
                      <a:pt x="411" y="626"/>
                    </a:lnTo>
                    <a:lnTo>
                      <a:pt x="371" y="612"/>
                    </a:lnTo>
                    <a:lnTo>
                      <a:pt x="335" y="608"/>
                    </a:lnTo>
                    <a:lnTo>
                      <a:pt x="309" y="626"/>
                    </a:lnTo>
                    <a:lnTo>
                      <a:pt x="267" y="639"/>
                    </a:lnTo>
                    <a:lnTo>
                      <a:pt x="257" y="657"/>
                    </a:lnTo>
                    <a:lnTo>
                      <a:pt x="213" y="626"/>
                    </a:lnTo>
                    <a:lnTo>
                      <a:pt x="191" y="614"/>
                    </a:lnTo>
                    <a:lnTo>
                      <a:pt x="164" y="624"/>
                    </a:lnTo>
                    <a:lnTo>
                      <a:pt x="138" y="633"/>
                    </a:lnTo>
                    <a:lnTo>
                      <a:pt x="134" y="585"/>
                    </a:lnTo>
                    <a:lnTo>
                      <a:pt x="135" y="555"/>
                    </a:lnTo>
                    <a:lnTo>
                      <a:pt x="146" y="518"/>
                    </a:lnTo>
                    <a:lnTo>
                      <a:pt x="123" y="503"/>
                    </a:lnTo>
                    <a:lnTo>
                      <a:pt x="96" y="506"/>
                    </a:lnTo>
                    <a:lnTo>
                      <a:pt x="80" y="491"/>
                    </a:lnTo>
                    <a:lnTo>
                      <a:pt x="41" y="486"/>
                    </a:lnTo>
                    <a:lnTo>
                      <a:pt x="36" y="467"/>
                    </a:lnTo>
                    <a:lnTo>
                      <a:pt x="47" y="447"/>
                    </a:lnTo>
                    <a:lnTo>
                      <a:pt x="24" y="419"/>
                    </a:lnTo>
                    <a:lnTo>
                      <a:pt x="27" y="392"/>
                    </a:lnTo>
                    <a:lnTo>
                      <a:pt x="17" y="374"/>
                    </a:lnTo>
                    <a:lnTo>
                      <a:pt x="24" y="359"/>
                    </a:lnTo>
                    <a:lnTo>
                      <a:pt x="0" y="348"/>
                    </a:lnTo>
                    <a:lnTo>
                      <a:pt x="23" y="306"/>
                    </a:lnTo>
                    <a:lnTo>
                      <a:pt x="24" y="279"/>
                    </a:lnTo>
                    <a:lnTo>
                      <a:pt x="68" y="284"/>
                    </a:lnTo>
                    <a:lnTo>
                      <a:pt x="101" y="255"/>
                    </a:lnTo>
                    <a:lnTo>
                      <a:pt x="93" y="239"/>
                    </a:lnTo>
                    <a:lnTo>
                      <a:pt x="114" y="228"/>
                    </a:lnTo>
                    <a:lnTo>
                      <a:pt x="122" y="188"/>
                    </a:lnTo>
                    <a:lnTo>
                      <a:pt x="108" y="167"/>
                    </a:lnTo>
                    <a:lnTo>
                      <a:pt x="119" y="149"/>
                    </a:lnTo>
                    <a:lnTo>
                      <a:pt x="155" y="132"/>
                    </a:lnTo>
                    <a:lnTo>
                      <a:pt x="165" y="158"/>
                    </a:lnTo>
                    <a:lnTo>
                      <a:pt x="179" y="135"/>
                    </a:lnTo>
                    <a:lnTo>
                      <a:pt x="180" y="108"/>
                    </a:lnTo>
                    <a:lnTo>
                      <a:pt x="206" y="117"/>
                    </a:lnTo>
                    <a:lnTo>
                      <a:pt x="192" y="95"/>
                    </a:lnTo>
                    <a:lnTo>
                      <a:pt x="191" y="68"/>
                    </a:lnTo>
                    <a:lnTo>
                      <a:pt x="200" y="54"/>
                    </a:lnTo>
                    <a:lnTo>
                      <a:pt x="180" y="23"/>
                    </a:lnTo>
                    <a:lnTo>
                      <a:pt x="185" y="0"/>
                    </a:lnTo>
                    <a:lnTo>
                      <a:pt x="239" y="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5" name="Group 165"/>
              <p:cNvGrpSpPr>
                <a:grpSpLocks/>
              </p:cNvGrpSpPr>
              <p:nvPr/>
            </p:nvGrpSpPr>
            <p:grpSpPr bwMode="auto">
              <a:xfrm>
                <a:off x="1964" y="2283"/>
                <a:ext cx="247" cy="197"/>
                <a:chOff x="1964" y="2283"/>
                <a:chExt cx="247" cy="197"/>
              </a:xfrm>
              <a:grpFill/>
            </p:grpSpPr>
            <p:sp>
              <p:nvSpPr>
                <p:cNvPr id="240" name="Freeform 166"/>
                <p:cNvSpPr>
                  <a:spLocks/>
                </p:cNvSpPr>
                <p:nvPr/>
              </p:nvSpPr>
              <p:spPr bwMode="auto">
                <a:xfrm>
                  <a:off x="1964" y="2283"/>
                  <a:ext cx="247" cy="197"/>
                </a:xfrm>
                <a:custGeom>
                  <a:avLst/>
                  <a:gdLst>
                    <a:gd name="T0" fmla="*/ 246 w 247"/>
                    <a:gd name="T1" fmla="*/ 32 h 197"/>
                    <a:gd name="T2" fmla="*/ 226 w 247"/>
                    <a:gd name="T3" fmla="*/ 27 h 197"/>
                    <a:gd name="T4" fmla="*/ 222 w 247"/>
                    <a:gd name="T5" fmla="*/ 5 h 197"/>
                    <a:gd name="T6" fmla="*/ 189 w 247"/>
                    <a:gd name="T7" fmla="*/ 9 h 197"/>
                    <a:gd name="T8" fmla="*/ 171 w 247"/>
                    <a:gd name="T9" fmla="*/ 0 h 197"/>
                    <a:gd name="T10" fmla="*/ 142 w 247"/>
                    <a:gd name="T11" fmla="*/ 5 h 197"/>
                    <a:gd name="T12" fmla="*/ 127 w 247"/>
                    <a:gd name="T13" fmla="*/ 27 h 197"/>
                    <a:gd name="T14" fmla="*/ 112 w 247"/>
                    <a:gd name="T15" fmla="*/ 35 h 197"/>
                    <a:gd name="T16" fmla="*/ 94 w 247"/>
                    <a:gd name="T17" fmla="*/ 33 h 197"/>
                    <a:gd name="T18" fmla="*/ 61 w 247"/>
                    <a:gd name="T19" fmla="*/ 104 h 197"/>
                    <a:gd name="T20" fmla="*/ 76 w 247"/>
                    <a:gd name="T21" fmla="*/ 116 h 197"/>
                    <a:gd name="T22" fmla="*/ 60 w 247"/>
                    <a:gd name="T23" fmla="*/ 131 h 197"/>
                    <a:gd name="T24" fmla="*/ 58 w 247"/>
                    <a:gd name="T25" fmla="*/ 147 h 197"/>
                    <a:gd name="T26" fmla="*/ 46 w 247"/>
                    <a:gd name="T27" fmla="*/ 159 h 197"/>
                    <a:gd name="T28" fmla="*/ 28 w 247"/>
                    <a:gd name="T29" fmla="*/ 152 h 197"/>
                    <a:gd name="T30" fmla="*/ 0 w 247"/>
                    <a:gd name="T31" fmla="*/ 147 h 197"/>
                    <a:gd name="T32" fmla="*/ 13 w 247"/>
                    <a:gd name="T33" fmla="*/ 170 h 197"/>
                    <a:gd name="T34" fmla="*/ 42 w 247"/>
                    <a:gd name="T35" fmla="*/ 189 h 197"/>
                    <a:gd name="T36" fmla="*/ 73 w 247"/>
                    <a:gd name="T37" fmla="*/ 180 h 197"/>
                    <a:gd name="T38" fmla="*/ 100 w 247"/>
                    <a:gd name="T39" fmla="*/ 176 h 197"/>
                    <a:gd name="T40" fmla="*/ 111 w 247"/>
                    <a:gd name="T41" fmla="*/ 194 h 197"/>
                    <a:gd name="T42" fmla="*/ 127 w 247"/>
                    <a:gd name="T43" fmla="*/ 197 h 197"/>
                    <a:gd name="T44" fmla="*/ 150 w 247"/>
                    <a:gd name="T45" fmla="*/ 153 h 197"/>
                    <a:gd name="T46" fmla="*/ 153 w 247"/>
                    <a:gd name="T47" fmla="*/ 125 h 197"/>
                    <a:gd name="T48" fmla="*/ 196 w 247"/>
                    <a:gd name="T49" fmla="*/ 132 h 197"/>
                    <a:gd name="T50" fmla="*/ 229 w 247"/>
                    <a:gd name="T51" fmla="*/ 102 h 197"/>
                    <a:gd name="T52" fmla="*/ 220 w 247"/>
                    <a:gd name="T53" fmla="*/ 86 h 197"/>
                    <a:gd name="T54" fmla="*/ 243 w 247"/>
                    <a:gd name="T55" fmla="*/ 75 h 197"/>
                    <a:gd name="T56" fmla="*/ 247 w 247"/>
                    <a:gd name="T57" fmla="*/ 45 h 197"/>
                    <a:gd name="T58" fmla="*/ 246 w 247"/>
                    <a:gd name="T59"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197">
                      <a:moveTo>
                        <a:pt x="246" y="32"/>
                      </a:moveTo>
                      <a:lnTo>
                        <a:pt x="226" y="27"/>
                      </a:lnTo>
                      <a:lnTo>
                        <a:pt x="222" y="5"/>
                      </a:lnTo>
                      <a:lnTo>
                        <a:pt x="189" y="9"/>
                      </a:lnTo>
                      <a:lnTo>
                        <a:pt x="171" y="0"/>
                      </a:lnTo>
                      <a:lnTo>
                        <a:pt x="142" y="5"/>
                      </a:lnTo>
                      <a:lnTo>
                        <a:pt x="127" y="27"/>
                      </a:lnTo>
                      <a:lnTo>
                        <a:pt x="112" y="35"/>
                      </a:lnTo>
                      <a:lnTo>
                        <a:pt x="94" y="33"/>
                      </a:lnTo>
                      <a:lnTo>
                        <a:pt x="61" y="104"/>
                      </a:lnTo>
                      <a:lnTo>
                        <a:pt x="76" y="116"/>
                      </a:lnTo>
                      <a:lnTo>
                        <a:pt x="60" y="131"/>
                      </a:lnTo>
                      <a:lnTo>
                        <a:pt x="58" y="147"/>
                      </a:lnTo>
                      <a:lnTo>
                        <a:pt x="46" y="159"/>
                      </a:lnTo>
                      <a:lnTo>
                        <a:pt x="28" y="152"/>
                      </a:lnTo>
                      <a:lnTo>
                        <a:pt x="0" y="147"/>
                      </a:lnTo>
                      <a:lnTo>
                        <a:pt x="13" y="170"/>
                      </a:lnTo>
                      <a:lnTo>
                        <a:pt x="42" y="189"/>
                      </a:lnTo>
                      <a:lnTo>
                        <a:pt x="73" y="180"/>
                      </a:lnTo>
                      <a:lnTo>
                        <a:pt x="100" y="176"/>
                      </a:lnTo>
                      <a:lnTo>
                        <a:pt x="111" y="194"/>
                      </a:lnTo>
                      <a:lnTo>
                        <a:pt x="127" y="197"/>
                      </a:lnTo>
                      <a:lnTo>
                        <a:pt x="150" y="153"/>
                      </a:lnTo>
                      <a:lnTo>
                        <a:pt x="153" y="125"/>
                      </a:lnTo>
                      <a:lnTo>
                        <a:pt x="196" y="132"/>
                      </a:lnTo>
                      <a:lnTo>
                        <a:pt x="229" y="102"/>
                      </a:lnTo>
                      <a:lnTo>
                        <a:pt x="220" y="86"/>
                      </a:lnTo>
                      <a:lnTo>
                        <a:pt x="243" y="75"/>
                      </a:lnTo>
                      <a:lnTo>
                        <a:pt x="247" y="45"/>
                      </a:lnTo>
                      <a:lnTo>
                        <a:pt x="246" y="3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41" name="Freeform 167"/>
                <p:cNvSpPr>
                  <a:spLocks/>
                </p:cNvSpPr>
                <p:nvPr/>
              </p:nvSpPr>
              <p:spPr bwMode="auto">
                <a:xfrm>
                  <a:off x="1979" y="2411"/>
                  <a:ext cx="30" cy="16"/>
                </a:xfrm>
                <a:custGeom>
                  <a:avLst/>
                  <a:gdLst>
                    <a:gd name="T0" fmla="*/ 0 w 30"/>
                    <a:gd name="T1" fmla="*/ 4 h 16"/>
                    <a:gd name="T2" fmla="*/ 12 w 30"/>
                    <a:gd name="T3" fmla="*/ 16 h 16"/>
                    <a:gd name="T4" fmla="*/ 30 w 30"/>
                    <a:gd name="T5" fmla="*/ 12 h 16"/>
                    <a:gd name="T6" fmla="*/ 22 w 30"/>
                    <a:gd name="T7" fmla="*/ 0 h 16"/>
                    <a:gd name="T8" fmla="*/ 0 w 30"/>
                    <a:gd name="T9" fmla="*/ 4 h 16"/>
                  </a:gdLst>
                  <a:ahLst/>
                  <a:cxnLst>
                    <a:cxn ang="0">
                      <a:pos x="T0" y="T1"/>
                    </a:cxn>
                    <a:cxn ang="0">
                      <a:pos x="T2" y="T3"/>
                    </a:cxn>
                    <a:cxn ang="0">
                      <a:pos x="T4" y="T5"/>
                    </a:cxn>
                    <a:cxn ang="0">
                      <a:pos x="T6" y="T7"/>
                    </a:cxn>
                    <a:cxn ang="0">
                      <a:pos x="T8" y="T9"/>
                    </a:cxn>
                  </a:cxnLst>
                  <a:rect l="0" t="0" r="r" b="b"/>
                  <a:pathLst>
                    <a:path w="30" h="16">
                      <a:moveTo>
                        <a:pt x="0" y="4"/>
                      </a:moveTo>
                      <a:lnTo>
                        <a:pt x="12" y="16"/>
                      </a:lnTo>
                      <a:lnTo>
                        <a:pt x="30" y="12"/>
                      </a:lnTo>
                      <a:lnTo>
                        <a:pt x="22" y="0"/>
                      </a:lnTo>
                      <a:lnTo>
                        <a:pt x="0" y="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173" name="Freeform 168"/>
              <p:cNvSpPr>
                <a:spLocks/>
              </p:cNvSpPr>
              <p:nvPr/>
            </p:nvSpPr>
            <p:spPr bwMode="auto">
              <a:xfrm>
                <a:off x="1898" y="2432"/>
                <a:ext cx="220" cy="160"/>
              </a:xfrm>
              <a:custGeom>
                <a:avLst/>
                <a:gdLst>
                  <a:gd name="T0" fmla="*/ 67 w 220"/>
                  <a:gd name="T1" fmla="*/ 0 h 160"/>
                  <a:gd name="T2" fmla="*/ 37 w 220"/>
                  <a:gd name="T3" fmla="*/ 10 h 160"/>
                  <a:gd name="T4" fmla="*/ 0 w 220"/>
                  <a:gd name="T5" fmla="*/ 22 h 160"/>
                  <a:gd name="T6" fmla="*/ 22 w 220"/>
                  <a:gd name="T7" fmla="*/ 45 h 160"/>
                  <a:gd name="T8" fmla="*/ 30 w 220"/>
                  <a:gd name="T9" fmla="*/ 72 h 160"/>
                  <a:gd name="T10" fmla="*/ 64 w 220"/>
                  <a:gd name="T11" fmla="*/ 103 h 160"/>
                  <a:gd name="T12" fmla="*/ 82 w 220"/>
                  <a:gd name="T13" fmla="*/ 97 h 160"/>
                  <a:gd name="T14" fmla="*/ 94 w 220"/>
                  <a:gd name="T15" fmla="*/ 120 h 160"/>
                  <a:gd name="T16" fmla="*/ 120 w 220"/>
                  <a:gd name="T17" fmla="*/ 136 h 160"/>
                  <a:gd name="T18" fmla="*/ 148 w 220"/>
                  <a:gd name="T19" fmla="*/ 130 h 160"/>
                  <a:gd name="T20" fmla="*/ 150 w 220"/>
                  <a:gd name="T21" fmla="*/ 150 h 160"/>
                  <a:gd name="T22" fmla="*/ 169 w 220"/>
                  <a:gd name="T23" fmla="*/ 160 h 160"/>
                  <a:gd name="T24" fmla="*/ 201 w 220"/>
                  <a:gd name="T25" fmla="*/ 160 h 160"/>
                  <a:gd name="T26" fmla="*/ 207 w 220"/>
                  <a:gd name="T27" fmla="*/ 135 h 160"/>
                  <a:gd name="T28" fmla="*/ 219 w 220"/>
                  <a:gd name="T29" fmla="*/ 121 h 160"/>
                  <a:gd name="T30" fmla="*/ 219 w 220"/>
                  <a:gd name="T31" fmla="*/ 106 h 160"/>
                  <a:gd name="T32" fmla="*/ 220 w 220"/>
                  <a:gd name="T33" fmla="*/ 91 h 160"/>
                  <a:gd name="T34" fmla="*/ 210 w 220"/>
                  <a:gd name="T35" fmla="*/ 69 h 160"/>
                  <a:gd name="T36" fmla="*/ 217 w 220"/>
                  <a:gd name="T37" fmla="*/ 55 h 160"/>
                  <a:gd name="T38" fmla="*/ 192 w 220"/>
                  <a:gd name="T39" fmla="*/ 45 h 160"/>
                  <a:gd name="T40" fmla="*/ 178 w 220"/>
                  <a:gd name="T41" fmla="*/ 48 h 160"/>
                  <a:gd name="T42" fmla="*/ 168 w 220"/>
                  <a:gd name="T43" fmla="*/ 28 h 160"/>
                  <a:gd name="T44" fmla="*/ 142 w 220"/>
                  <a:gd name="T45" fmla="*/ 31 h 160"/>
                  <a:gd name="T46" fmla="*/ 111 w 220"/>
                  <a:gd name="T47" fmla="*/ 39 h 160"/>
                  <a:gd name="T48" fmla="*/ 87 w 220"/>
                  <a:gd name="T49" fmla="*/ 28 h 160"/>
                  <a:gd name="T50" fmla="*/ 73 w 220"/>
                  <a:gd name="T51" fmla="*/ 12 h 160"/>
                  <a:gd name="T52" fmla="*/ 67 w 220"/>
                  <a:gd name="T5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160">
                    <a:moveTo>
                      <a:pt x="67" y="0"/>
                    </a:moveTo>
                    <a:lnTo>
                      <a:pt x="37" y="10"/>
                    </a:lnTo>
                    <a:lnTo>
                      <a:pt x="0" y="22"/>
                    </a:lnTo>
                    <a:lnTo>
                      <a:pt x="22" y="45"/>
                    </a:lnTo>
                    <a:lnTo>
                      <a:pt x="30" y="72"/>
                    </a:lnTo>
                    <a:lnTo>
                      <a:pt x="64" y="103"/>
                    </a:lnTo>
                    <a:lnTo>
                      <a:pt x="82" y="97"/>
                    </a:lnTo>
                    <a:lnTo>
                      <a:pt x="94" y="120"/>
                    </a:lnTo>
                    <a:lnTo>
                      <a:pt x="120" y="136"/>
                    </a:lnTo>
                    <a:lnTo>
                      <a:pt x="148" y="130"/>
                    </a:lnTo>
                    <a:lnTo>
                      <a:pt x="150" y="150"/>
                    </a:lnTo>
                    <a:lnTo>
                      <a:pt x="169" y="160"/>
                    </a:lnTo>
                    <a:lnTo>
                      <a:pt x="201" y="160"/>
                    </a:lnTo>
                    <a:lnTo>
                      <a:pt x="207" y="135"/>
                    </a:lnTo>
                    <a:lnTo>
                      <a:pt x="219" y="121"/>
                    </a:lnTo>
                    <a:lnTo>
                      <a:pt x="219" y="106"/>
                    </a:lnTo>
                    <a:lnTo>
                      <a:pt x="220" y="91"/>
                    </a:lnTo>
                    <a:lnTo>
                      <a:pt x="210" y="69"/>
                    </a:lnTo>
                    <a:lnTo>
                      <a:pt x="217" y="55"/>
                    </a:lnTo>
                    <a:lnTo>
                      <a:pt x="192" y="45"/>
                    </a:lnTo>
                    <a:lnTo>
                      <a:pt x="178" y="48"/>
                    </a:lnTo>
                    <a:lnTo>
                      <a:pt x="168" y="28"/>
                    </a:lnTo>
                    <a:lnTo>
                      <a:pt x="142" y="31"/>
                    </a:lnTo>
                    <a:lnTo>
                      <a:pt x="111" y="39"/>
                    </a:lnTo>
                    <a:lnTo>
                      <a:pt x="87" y="28"/>
                    </a:lnTo>
                    <a:lnTo>
                      <a:pt x="73" y="12"/>
                    </a:lnTo>
                    <a:lnTo>
                      <a:pt x="67"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6" name="Group 169"/>
              <p:cNvGrpSpPr>
                <a:grpSpLocks/>
              </p:cNvGrpSpPr>
              <p:nvPr/>
            </p:nvGrpSpPr>
            <p:grpSpPr bwMode="auto">
              <a:xfrm>
                <a:off x="1340" y="1764"/>
                <a:ext cx="541" cy="798"/>
                <a:chOff x="1340" y="1764"/>
                <a:chExt cx="541" cy="798"/>
              </a:xfrm>
              <a:grpFill/>
            </p:grpSpPr>
            <p:sp>
              <p:nvSpPr>
                <p:cNvPr id="232" name="Freeform 170"/>
                <p:cNvSpPr>
                  <a:spLocks/>
                </p:cNvSpPr>
                <p:nvPr/>
              </p:nvSpPr>
              <p:spPr bwMode="auto">
                <a:xfrm>
                  <a:off x="1433" y="1764"/>
                  <a:ext cx="448" cy="798"/>
                </a:xfrm>
                <a:custGeom>
                  <a:avLst/>
                  <a:gdLst>
                    <a:gd name="T0" fmla="*/ 418 w 448"/>
                    <a:gd name="T1" fmla="*/ 672 h 798"/>
                    <a:gd name="T2" fmla="*/ 381 w 448"/>
                    <a:gd name="T3" fmla="*/ 663 h 798"/>
                    <a:gd name="T4" fmla="*/ 403 w 448"/>
                    <a:gd name="T5" fmla="*/ 632 h 798"/>
                    <a:gd name="T6" fmla="*/ 448 w 448"/>
                    <a:gd name="T7" fmla="*/ 560 h 798"/>
                    <a:gd name="T8" fmla="*/ 381 w 448"/>
                    <a:gd name="T9" fmla="*/ 539 h 798"/>
                    <a:gd name="T10" fmla="*/ 366 w 448"/>
                    <a:gd name="T11" fmla="*/ 533 h 798"/>
                    <a:gd name="T12" fmla="*/ 342 w 448"/>
                    <a:gd name="T13" fmla="*/ 470 h 798"/>
                    <a:gd name="T14" fmla="*/ 337 w 448"/>
                    <a:gd name="T15" fmla="*/ 435 h 798"/>
                    <a:gd name="T16" fmla="*/ 282 w 448"/>
                    <a:gd name="T17" fmla="*/ 384 h 798"/>
                    <a:gd name="T18" fmla="*/ 238 w 448"/>
                    <a:gd name="T19" fmla="*/ 308 h 798"/>
                    <a:gd name="T20" fmla="*/ 187 w 448"/>
                    <a:gd name="T21" fmla="*/ 269 h 798"/>
                    <a:gd name="T22" fmla="*/ 199 w 448"/>
                    <a:gd name="T23" fmla="*/ 231 h 798"/>
                    <a:gd name="T24" fmla="*/ 220 w 448"/>
                    <a:gd name="T25" fmla="*/ 168 h 798"/>
                    <a:gd name="T26" fmla="*/ 214 w 448"/>
                    <a:gd name="T27" fmla="*/ 95 h 798"/>
                    <a:gd name="T28" fmla="*/ 156 w 448"/>
                    <a:gd name="T29" fmla="*/ 102 h 798"/>
                    <a:gd name="T30" fmla="*/ 108 w 448"/>
                    <a:gd name="T31" fmla="*/ 87 h 798"/>
                    <a:gd name="T32" fmla="*/ 163 w 448"/>
                    <a:gd name="T33" fmla="*/ 14 h 798"/>
                    <a:gd name="T34" fmla="*/ 90 w 448"/>
                    <a:gd name="T35" fmla="*/ 29 h 798"/>
                    <a:gd name="T36" fmla="*/ 64 w 448"/>
                    <a:gd name="T37" fmla="*/ 39 h 798"/>
                    <a:gd name="T38" fmla="*/ 58 w 448"/>
                    <a:gd name="T39" fmla="*/ 90 h 798"/>
                    <a:gd name="T40" fmla="*/ 13 w 448"/>
                    <a:gd name="T41" fmla="*/ 120 h 798"/>
                    <a:gd name="T42" fmla="*/ 34 w 448"/>
                    <a:gd name="T43" fmla="*/ 177 h 798"/>
                    <a:gd name="T44" fmla="*/ 43 w 448"/>
                    <a:gd name="T45" fmla="*/ 213 h 798"/>
                    <a:gd name="T46" fmla="*/ 27 w 448"/>
                    <a:gd name="T47" fmla="*/ 263 h 798"/>
                    <a:gd name="T48" fmla="*/ 48 w 448"/>
                    <a:gd name="T49" fmla="*/ 257 h 798"/>
                    <a:gd name="T50" fmla="*/ 72 w 448"/>
                    <a:gd name="T51" fmla="*/ 279 h 798"/>
                    <a:gd name="T52" fmla="*/ 51 w 448"/>
                    <a:gd name="T53" fmla="*/ 363 h 798"/>
                    <a:gd name="T54" fmla="*/ 85 w 448"/>
                    <a:gd name="T55" fmla="*/ 359 h 798"/>
                    <a:gd name="T56" fmla="*/ 142 w 448"/>
                    <a:gd name="T57" fmla="*/ 360 h 798"/>
                    <a:gd name="T58" fmla="*/ 147 w 448"/>
                    <a:gd name="T59" fmla="*/ 405 h 798"/>
                    <a:gd name="T60" fmla="*/ 184 w 448"/>
                    <a:gd name="T61" fmla="*/ 437 h 798"/>
                    <a:gd name="T62" fmla="*/ 147 w 448"/>
                    <a:gd name="T63" fmla="*/ 492 h 798"/>
                    <a:gd name="T64" fmla="*/ 112 w 448"/>
                    <a:gd name="T65" fmla="*/ 470 h 798"/>
                    <a:gd name="T66" fmla="*/ 108 w 448"/>
                    <a:gd name="T67" fmla="*/ 498 h 798"/>
                    <a:gd name="T68" fmla="*/ 81 w 448"/>
                    <a:gd name="T69" fmla="*/ 551 h 798"/>
                    <a:gd name="T70" fmla="*/ 84 w 448"/>
                    <a:gd name="T71" fmla="*/ 596 h 798"/>
                    <a:gd name="T72" fmla="*/ 57 w 448"/>
                    <a:gd name="T73" fmla="*/ 639 h 798"/>
                    <a:gd name="T74" fmla="*/ 93 w 448"/>
                    <a:gd name="T75" fmla="*/ 657 h 798"/>
                    <a:gd name="T76" fmla="*/ 157 w 448"/>
                    <a:gd name="T77" fmla="*/ 654 h 798"/>
                    <a:gd name="T78" fmla="*/ 183 w 448"/>
                    <a:gd name="T79" fmla="*/ 650 h 798"/>
                    <a:gd name="T80" fmla="*/ 88 w 448"/>
                    <a:gd name="T81" fmla="*/ 674 h 798"/>
                    <a:gd name="T82" fmla="*/ 18 w 448"/>
                    <a:gd name="T83" fmla="*/ 764 h 798"/>
                    <a:gd name="T84" fmla="*/ 40 w 448"/>
                    <a:gd name="T85" fmla="*/ 798 h 798"/>
                    <a:gd name="T86" fmla="*/ 72 w 448"/>
                    <a:gd name="T87" fmla="*/ 758 h 798"/>
                    <a:gd name="T88" fmla="*/ 139 w 448"/>
                    <a:gd name="T89" fmla="*/ 756 h 798"/>
                    <a:gd name="T90" fmla="*/ 225 w 448"/>
                    <a:gd name="T91" fmla="*/ 735 h 798"/>
                    <a:gd name="T92" fmla="*/ 285 w 448"/>
                    <a:gd name="T93" fmla="*/ 720 h 798"/>
                    <a:gd name="T94" fmla="*/ 373 w 448"/>
                    <a:gd name="T95" fmla="*/ 71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8" h="798">
                      <a:moveTo>
                        <a:pt x="396" y="699"/>
                      </a:moveTo>
                      <a:lnTo>
                        <a:pt x="414" y="686"/>
                      </a:lnTo>
                      <a:lnTo>
                        <a:pt x="418" y="672"/>
                      </a:lnTo>
                      <a:lnTo>
                        <a:pt x="397" y="668"/>
                      </a:lnTo>
                      <a:lnTo>
                        <a:pt x="372" y="672"/>
                      </a:lnTo>
                      <a:lnTo>
                        <a:pt x="381" y="663"/>
                      </a:lnTo>
                      <a:lnTo>
                        <a:pt x="373" y="645"/>
                      </a:lnTo>
                      <a:lnTo>
                        <a:pt x="385" y="645"/>
                      </a:lnTo>
                      <a:lnTo>
                        <a:pt x="403" y="632"/>
                      </a:lnTo>
                      <a:lnTo>
                        <a:pt x="420" y="633"/>
                      </a:lnTo>
                      <a:lnTo>
                        <a:pt x="441" y="606"/>
                      </a:lnTo>
                      <a:lnTo>
                        <a:pt x="448" y="560"/>
                      </a:lnTo>
                      <a:lnTo>
                        <a:pt x="432" y="539"/>
                      </a:lnTo>
                      <a:lnTo>
                        <a:pt x="399" y="528"/>
                      </a:lnTo>
                      <a:lnTo>
                        <a:pt x="381" y="539"/>
                      </a:lnTo>
                      <a:lnTo>
                        <a:pt x="381" y="554"/>
                      </a:lnTo>
                      <a:lnTo>
                        <a:pt x="367" y="549"/>
                      </a:lnTo>
                      <a:lnTo>
                        <a:pt x="366" y="533"/>
                      </a:lnTo>
                      <a:lnTo>
                        <a:pt x="370" y="506"/>
                      </a:lnTo>
                      <a:lnTo>
                        <a:pt x="349" y="483"/>
                      </a:lnTo>
                      <a:lnTo>
                        <a:pt x="342" y="470"/>
                      </a:lnTo>
                      <a:lnTo>
                        <a:pt x="363" y="474"/>
                      </a:lnTo>
                      <a:lnTo>
                        <a:pt x="360" y="459"/>
                      </a:lnTo>
                      <a:lnTo>
                        <a:pt x="337" y="435"/>
                      </a:lnTo>
                      <a:lnTo>
                        <a:pt x="312" y="423"/>
                      </a:lnTo>
                      <a:lnTo>
                        <a:pt x="306" y="402"/>
                      </a:lnTo>
                      <a:lnTo>
                        <a:pt x="282" y="384"/>
                      </a:lnTo>
                      <a:lnTo>
                        <a:pt x="259" y="357"/>
                      </a:lnTo>
                      <a:lnTo>
                        <a:pt x="253" y="330"/>
                      </a:lnTo>
                      <a:lnTo>
                        <a:pt x="238" y="308"/>
                      </a:lnTo>
                      <a:lnTo>
                        <a:pt x="216" y="288"/>
                      </a:lnTo>
                      <a:lnTo>
                        <a:pt x="207" y="266"/>
                      </a:lnTo>
                      <a:lnTo>
                        <a:pt x="187" y="269"/>
                      </a:lnTo>
                      <a:lnTo>
                        <a:pt x="175" y="263"/>
                      </a:lnTo>
                      <a:lnTo>
                        <a:pt x="199" y="248"/>
                      </a:lnTo>
                      <a:lnTo>
                        <a:pt x="199" y="231"/>
                      </a:lnTo>
                      <a:lnTo>
                        <a:pt x="184" y="216"/>
                      </a:lnTo>
                      <a:lnTo>
                        <a:pt x="196" y="204"/>
                      </a:lnTo>
                      <a:lnTo>
                        <a:pt x="220" y="168"/>
                      </a:lnTo>
                      <a:lnTo>
                        <a:pt x="226" y="141"/>
                      </a:lnTo>
                      <a:lnTo>
                        <a:pt x="235" y="110"/>
                      </a:lnTo>
                      <a:lnTo>
                        <a:pt x="214" y="95"/>
                      </a:lnTo>
                      <a:lnTo>
                        <a:pt x="184" y="104"/>
                      </a:lnTo>
                      <a:lnTo>
                        <a:pt x="177" y="95"/>
                      </a:lnTo>
                      <a:lnTo>
                        <a:pt x="156" y="102"/>
                      </a:lnTo>
                      <a:lnTo>
                        <a:pt x="130" y="113"/>
                      </a:lnTo>
                      <a:lnTo>
                        <a:pt x="112" y="120"/>
                      </a:lnTo>
                      <a:lnTo>
                        <a:pt x="108" y="87"/>
                      </a:lnTo>
                      <a:lnTo>
                        <a:pt x="142" y="65"/>
                      </a:lnTo>
                      <a:lnTo>
                        <a:pt x="156" y="38"/>
                      </a:lnTo>
                      <a:lnTo>
                        <a:pt x="163" y="14"/>
                      </a:lnTo>
                      <a:lnTo>
                        <a:pt x="135" y="0"/>
                      </a:lnTo>
                      <a:lnTo>
                        <a:pt x="112" y="6"/>
                      </a:lnTo>
                      <a:lnTo>
                        <a:pt x="90" y="29"/>
                      </a:lnTo>
                      <a:lnTo>
                        <a:pt x="91" y="9"/>
                      </a:lnTo>
                      <a:lnTo>
                        <a:pt x="72" y="8"/>
                      </a:lnTo>
                      <a:lnTo>
                        <a:pt x="64" y="39"/>
                      </a:lnTo>
                      <a:lnTo>
                        <a:pt x="51" y="57"/>
                      </a:lnTo>
                      <a:lnTo>
                        <a:pt x="46" y="74"/>
                      </a:lnTo>
                      <a:lnTo>
                        <a:pt x="58" y="90"/>
                      </a:lnTo>
                      <a:lnTo>
                        <a:pt x="31" y="92"/>
                      </a:lnTo>
                      <a:lnTo>
                        <a:pt x="27" y="105"/>
                      </a:lnTo>
                      <a:lnTo>
                        <a:pt x="13" y="120"/>
                      </a:lnTo>
                      <a:lnTo>
                        <a:pt x="27" y="143"/>
                      </a:lnTo>
                      <a:lnTo>
                        <a:pt x="21" y="165"/>
                      </a:lnTo>
                      <a:lnTo>
                        <a:pt x="34" y="177"/>
                      </a:lnTo>
                      <a:lnTo>
                        <a:pt x="18" y="192"/>
                      </a:lnTo>
                      <a:lnTo>
                        <a:pt x="22" y="225"/>
                      </a:lnTo>
                      <a:lnTo>
                        <a:pt x="43" y="213"/>
                      </a:lnTo>
                      <a:lnTo>
                        <a:pt x="58" y="231"/>
                      </a:lnTo>
                      <a:lnTo>
                        <a:pt x="27" y="236"/>
                      </a:lnTo>
                      <a:lnTo>
                        <a:pt x="27" y="263"/>
                      </a:lnTo>
                      <a:lnTo>
                        <a:pt x="21" y="290"/>
                      </a:lnTo>
                      <a:lnTo>
                        <a:pt x="36" y="279"/>
                      </a:lnTo>
                      <a:lnTo>
                        <a:pt x="48" y="257"/>
                      </a:lnTo>
                      <a:lnTo>
                        <a:pt x="54" y="267"/>
                      </a:lnTo>
                      <a:lnTo>
                        <a:pt x="64" y="261"/>
                      </a:lnTo>
                      <a:lnTo>
                        <a:pt x="72" y="279"/>
                      </a:lnTo>
                      <a:lnTo>
                        <a:pt x="58" y="285"/>
                      </a:lnTo>
                      <a:lnTo>
                        <a:pt x="72" y="311"/>
                      </a:lnTo>
                      <a:lnTo>
                        <a:pt x="51" y="363"/>
                      </a:lnTo>
                      <a:lnTo>
                        <a:pt x="82" y="387"/>
                      </a:lnTo>
                      <a:lnTo>
                        <a:pt x="90" y="375"/>
                      </a:lnTo>
                      <a:lnTo>
                        <a:pt x="85" y="359"/>
                      </a:lnTo>
                      <a:lnTo>
                        <a:pt x="99" y="366"/>
                      </a:lnTo>
                      <a:lnTo>
                        <a:pt x="126" y="371"/>
                      </a:lnTo>
                      <a:lnTo>
                        <a:pt x="142" y="360"/>
                      </a:lnTo>
                      <a:lnTo>
                        <a:pt x="162" y="363"/>
                      </a:lnTo>
                      <a:lnTo>
                        <a:pt x="151" y="381"/>
                      </a:lnTo>
                      <a:lnTo>
                        <a:pt x="147" y="405"/>
                      </a:lnTo>
                      <a:lnTo>
                        <a:pt x="169" y="416"/>
                      </a:lnTo>
                      <a:lnTo>
                        <a:pt x="186" y="408"/>
                      </a:lnTo>
                      <a:lnTo>
                        <a:pt x="184" y="437"/>
                      </a:lnTo>
                      <a:lnTo>
                        <a:pt x="175" y="468"/>
                      </a:lnTo>
                      <a:lnTo>
                        <a:pt x="174" y="485"/>
                      </a:lnTo>
                      <a:lnTo>
                        <a:pt x="147" y="492"/>
                      </a:lnTo>
                      <a:lnTo>
                        <a:pt x="121" y="497"/>
                      </a:lnTo>
                      <a:lnTo>
                        <a:pt x="112" y="488"/>
                      </a:lnTo>
                      <a:lnTo>
                        <a:pt x="112" y="470"/>
                      </a:lnTo>
                      <a:lnTo>
                        <a:pt x="91" y="479"/>
                      </a:lnTo>
                      <a:lnTo>
                        <a:pt x="85" y="494"/>
                      </a:lnTo>
                      <a:lnTo>
                        <a:pt x="108" y="498"/>
                      </a:lnTo>
                      <a:lnTo>
                        <a:pt x="94" y="524"/>
                      </a:lnTo>
                      <a:lnTo>
                        <a:pt x="66" y="542"/>
                      </a:lnTo>
                      <a:lnTo>
                        <a:pt x="81" y="551"/>
                      </a:lnTo>
                      <a:lnTo>
                        <a:pt x="99" y="537"/>
                      </a:lnTo>
                      <a:lnTo>
                        <a:pt x="108" y="576"/>
                      </a:lnTo>
                      <a:lnTo>
                        <a:pt x="84" y="596"/>
                      </a:lnTo>
                      <a:lnTo>
                        <a:pt x="51" y="614"/>
                      </a:lnTo>
                      <a:lnTo>
                        <a:pt x="40" y="627"/>
                      </a:lnTo>
                      <a:lnTo>
                        <a:pt x="57" y="639"/>
                      </a:lnTo>
                      <a:lnTo>
                        <a:pt x="58" y="654"/>
                      </a:lnTo>
                      <a:lnTo>
                        <a:pt x="88" y="641"/>
                      </a:lnTo>
                      <a:lnTo>
                        <a:pt x="93" y="657"/>
                      </a:lnTo>
                      <a:lnTo>
                        <a:pt x="121" y="653"/>
                      </a:lnTo>
                      <a:lnTo>
                        <a:pt x="139" y="642"/>
                      </a:lnTo>
                      <a:lnTo>
                        <a:pt x="157" y="654"/>
                      </a:lnTo>
                      <a:lnTo>
                        <a:pt x="175" y="638"/>
                      </a:lnTo>
                      <a:lnTo>
                        <a:pt x="204" y="633"/>
                      </a:lnTo>
                      <a:lnTo>
                        <a:pt x="183" y="650"/>
                      </a:lnTo>
                      <a:lnTo>
                        <a:pt x="171" y="671"/>
                      </a:lnTo>
                      <a:lnTo>
                        <a:pt x="136" y="675"/>
                      </a:lnTo>
                      <a:lnTo>
                        <a:pt x="88" y="674"/>
                      </a:lnTo>
                      <a:lnTo>
                        <a:pt x="58" y="723"/>
                      </a:lnTo>
                      <a:lnTo>
                        <a:pt x="40" y="752"/>
                      </a:lnTo>
                      <a:lnTo>
                        <a:pt x="18" y="764"/>
                      </a:lnTo>
                      <a:lnTo>
                        <a:pt x="0" y="773"/>
                      </a:lnTo>
                      <a:lnTo>
                        <a:pt x="25" y="780"/>
                      </a:lnTo>
                      <a:lnTo>
                        <a:pt x="40" y="798"/>
                      </a:lnTo>
                      <a:lnTo>
                        <a:pt x="57" y="779"/>
                      </a:lnTo>
                      <a:lnTo>
                        <a:pt x="57" y="762"/>
                      </a:lnTo>
                      <a:lnTo>
                        <a:pt x="72" y="758"/>
                      </a:lnTo>
                      <a:lnTo>
                        <a:pt x="82" y="744"/>
                      </a:lnTo>
                      <a:lnTo>
                        <a:pt x="129" y="744"/>
                      </a:lnTo>
                      <a:lnTo>
                        <a:pt x="139" y="756"/>
                      </a:lnTo>
                      <a:lnTo>
                        <a:pt x="162" y="725"/>
                      </a:lnTo>
                      <a:lnTo>
                        <a:pt x="195" y="723"/>
                      </a:lnTo>
                      <a:lnTo>
                        <a:pt x="225" y="735"/>
                      </a:lnTo>
                      <a:lnTo>
                        <a:pt x="234" y="719"/>
                      </a:lnTo>
                      <a:lnTo>
                        <a:pt x="265" y="713"/>
                      </a:lnTo>
                      <a:lnTo>
                        <a:pt x="285" y="720"/>
                      </a:lnTo>
                      <a:lnTo>
                        <a:pt x="328" y="705"/>
                      </a:lnTo>
                      <a:lnTo>
                        <a:pt x="355" y="719"/>
                      </a:lnTo>
                      <a:lnTo>
                        <a:pt x="373" y="711"/>
                      </a:lnTo>
                      <a:lnTo>
                        <a:pt x="396" y="69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3" name="Freeform 171"/>
                <p:cNvSpPr>
                  <a:spLocks/>
                </p:cNvSpPr>
                <p:nvPr/>
              </p:nvSpPr>
              <p:spPr bwMode="auto">
                <a:xfrm>
                  <a:off x="1683" y="2486"/>
                  <a:ext cx="14" cy="13"/>
                </a:xfrm>
                <a:custGeom>
                  <a:avLst/>
                  <a:gdLst>
                    <a:gd name="T0" fmla="*/ 14 w 14"/>
                    <a:gd name="T1" fmla="*/ 3 h 13"/>
                    <a:gd name="T2" fmla="*/ 3 w 14"/>
                    <a:gd name="T3" fmla="*/ 0 h 13"/>
                    <a:gd name="T4" fmla="*/ 0 w 14"/>
                    <a:gd name="T5" fmla="*/ 13 h 13"/>
                    <a:gd name="T6" fmla="*/ 14 w 14"/>
                    <a:gd name="T7" fmla="*/ 3 h 13"/>
                  </a:gdLst>
                  <a:ahLst/>
                  <a:cxnLst>
                    <a:cxn ang="0">
                      <a:pos x="T0" y="T1"/>
                    </a:cxn>
                    <a:cxn ang="0">
                      <a:pos x="T2" y="T3"/>
                    </a:cxn>
                    <a:cxn ang="0">
                      <a:pos x="T4" y="T5"/>
                    </a:cxn>
                    <a:cxn ang="0">
                      <a:pos x="T6" y="T7"/>
                    </a:cxn>
                  </a:cxnLst>
                  <a:rect l="0" t="0" r="r" b="b"/>
                  <a:pathLst>
                    <a:path w="14" h="13">
                      <a:moveTo>
                        <a:pt x="14" y="3"/>
                      </a:moveTo>
                      <a:lnTo>
                        <a:pt x="3" y="0"/>
                      </a:lnTo>
                      <a:lnTo>
                        <a:pt x="0" y="13"/>
                      </a:lnTo>
                      <a:lnTo>
                        <a:pt x="14" y="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4" name="Freeform 172"/>
                <p:cNvSpPr>
                  <a:spLocks/>
                </p:cNvSpPr>
                <p:nvPr/>
              </p:nvSpPr>
              <p:spPr bwMode="auto">
                <a:xfrm>
                  <a:off x="1340" y="2105"/>
                  <a:ext cx="129" cy="102"/>
                </a:xfrm>
                <a:custGeom>
                  <a:avLst/>
                  <a:gdLst>
                    <a:gd name="T0" fmla="*/ 105 w 129"/>
                    <a:gd name="T1" fmla="*/ 16 h 102"/>
                    <a:gd name="T2" fmla="*/ 91 w 129"/>
                    <a:gd name="T3" fmla="*/ 39 h 102"/>
                    <a:gd name="T4" fmla="*/ 106 w 129"/>
                    <a:gd name="T5" fmla="*/ 39 h 102"/>
                    <a:gd name="T6" fmla="*/ 106 w 129"/>
                    <a:gd name="T7" fmla="*/ 64 h 102"/>
                    <a:gd name="T8" fmla="*/ 129 w 129"/>
                    <a:gd name="T9" fmla="*/ 78 h 102"/>
                    <a:gd name="T10" fmla="*/ 94 w 129"/>
                    <a:gd name="T11" fmla="*/ 88 h 102"/>
                    <a:gd name="T12" fmla="*/ 75 w 129"/>
                    <a:gd name="T13" fmla="*/ 97 h 102"/>
                    <a:gd name="T14" fmla="*/ 51 w 129"/>
                    <a:gd name="T15" fmla="*/ 102 h 102"/>
                    <a:gd name="T16" fmla="*/ 42 w 129"/>
                    <a:gd name="T17" fmla="*/ 88 h 102"/>
                    <a:gd name="T18" fmla="*/ 25 w 129"/>
                    <a:gd name="T19" fmla="*/ 102 h 102"/>
                    <a:gd name="T20" fmla="*/ 18 w 129"/>
                    <a:gd name="T21" fmla="*/ 85 h 102"/>
                    <a:gd name="T22" fmla="*/ 7 w 129"/>
                    <a:gd name="T23" fmla="*/ 75 h 102"/>
                    <a:gd name="T24" fmla="*/ 0 w 129"/>
                    <a:gd name="T25" fmla="*/ 54 h 102"/>
                    <a:gd name="T26" fmla="*/ 16 w 129"/>
                    <a:gd name="T27" fmla="*/ 52 h 102"/>
                    <a:gd name="T28" fmla="*/ 22 w 129"/>
                    <a:gd name="T29" fmla="*/ 25 h 102"/>
                    <a:gd name="T30" fmla="*/ 48 w 129"/>
                    <a:gd name="T31" fmla="*/ 10 h 102"/>
                    <a:gd name="T32" fmla="*/ 43 w 129"/>
                    <a:gd name="T33" fmla="*/ 27 h 102"/>
                    <a:gd name="T34" fmla="*/ 64 w 129"/>
                    <a:gd name="T35" fmla="*/ 10 h 102"/>
                    <a:gd name="T36" fmla="*/ 88 w 129"/>
                    <a:gd name="T37" fmla="*/ 0 h 102"/>
                    <a:gd name="T38" fmla="*/ 105 w 129"/>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102">
                      <a:moveTo>
                        <a:pt x="105" y="16"/>
                      </a:moveTo>
                      <a:lnTo>
                        <a:pt x="91" y="39"/>
                      </a:lnTo>
                      <a:lnTo>
                        <a:pt x="106" y="39"/>
                      </a:lnTo>
                      <a:lnTo>
                        <a:pt x="106" y="64"/>
                      </a:lnTo>
                      <a:lnTo>
                        <a:pt x="129" y="78"/>
                      </a:lnTo>
                      <a:lnTo>
                        <a:pt x="94" y="88"/>
                      </a:lnTo>
                      <a:lnTo>
                        <a:pt x="75" y="97"/>
                      </a:lnTo>
                      <a:lnTo>
                        <a:pt x="51" y="102"/>
                      </a:lnTo>
                      <a:lnTo>
                        <a:pt x="42" y="88"/>
                      </a:lnTo>
                      <a:lnTo>
                        <a:pt x="25" y="102"/>
                      </a:lnTo>
                      <a:lnTo>
                        <a:pt x="18" y="85"/>
                      </a:lnTo>
                      <a:lnTo>
                        <a:pt x="7" y="75"/>
                      </a:lnTo>
                      <a:lnTo>
                        <a:pt x="0" y="54"/>
                      </a:lnTo>
                      <a:lnTo>
                        <a:pt x="16" y="52"/>
                      </a:lnTo>
                      <a:lnTo>
                        <a:pt x="22" y="25"/>
                      </a:lnTo>
                      <a:lnTo>
                        <a:pt x="48" y="10"/>
                      </a:lnTo>
                      <a:lnTo>
                        <a:pt x="43" y="27"/>
                      </a:lnTo>
                      <a:lnTo>
                        <a:pt x="64" y="10"/>
                      </a:lnTo>
                      <a:lnTo>
                        <a:pt x="88" y="0"/>
                      </a:lnTo>
                      <a:lnTo>
                        <a:pt x="105" y="1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5" name="Freeform 173"/>
                <p:cNvSpPr>
                  <a:spLocks/>
                </p:cNvSpPr>
                <p:nvPr/>
              </p:nvSpPr>
              <p:spPr bwMode="auto">
                <a:xfrm>
                  <a:off x="1382" y="1778"/>
                  <a:ext cx="51" cy="90"/>
                </a:xfrm>
                <a:custGeom>
                  <a:avLst/>
                  <a:gdLst>
                    <a:gd name="T0" fmla="*/ 51 w 51"/>
                    <a:gd name="T1" fmla="*/ 0 h 90"/>
                    <a:gd name="T2" fmla="*/ 39 w 51"/>
                    <a:gd name="T3" fmla="*/ 37 h 90"/>
                    <a:gd name="T4" fmla="*/ 39 w 51"/>
                    <a:gd name="T5" fmla="*/ 67 h 90"/>
                    <a:gd name="T6" fmla="*/ 21 w 51"/>
                    <a:gd name="T7" fmla="*/ 73 h 90"/>
                    <a:gd name="T8" fmla="*/ 0 w 51"/>
                    <a:gd name="T9" fmla="*/ 90 h 90"/>
                    <a:gd name="T10" fmla="*/ 0 w 51"/>
                    <a:gd name="T11" fmla="*/ 60 h 90"/>
                    <a:gd name="T12" fmla="*/ 16 w 51"/>
                    <a:gd name="T13" fmla="*/ 51 h 90"/>
                    <a:gd name="T14" fmla="*/ 0 w 51"/>
                    <a:gd name="T15" fmla="*/ 25 h 90"/>
                    <a:gd name="T16" fmla="*/ 19 w 51"/>
                    <a:gd name="T17" fmla="*/ 28 h 90"/>
                    <a:gd name="T18" fmla="*/ 16 w 51"/>
                    <a:gd name="T19" fmla="*/ 13 h 90"/>
                    <a:gd name="T20" fmla="*/ 51 w 51"/>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90">
                      <a:moveTo>
                        <a:pt x="51" y="0"/>
                      </a:moveTo>
                      <a:lnTo>
                        <a:pt x="39" y="37"/>
                      </a:lnTo>
                      <a:lnTo>
                        <a:pt x="39" y="67"/>
                      </a:lnTo>
                      <a:lnTo>
                        <a:pt x="21" y="73"/>
                      </a:lnTo>
                      <a:lnTo>
                        <a:pt x="0" y="90"/>
                      </a:lnTo>
                      <a:lnTo>
                        <a:pt x="0" y="60"/>
                      </a:lnTo>
                      <a:lnTo>
                        <a:pt x="16" y="51"/>
                      </a:lnTo>
                      <a:lnTo>
                        <a:pt x="0" y="25"/>
                      </a:lnTo>
                      <a:lnTo>
                        <a:pt x="19" y="28"/>
                      </a:lnTo>
                      <a:lnTo>
                        <a:pt x="16" y="13"/>
                      </a:lnTo>
                      <a:lnTo>
                        <a:pt x="5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6" name="Freeform 174"/>
                <p:cNvSpPr>
                  <a:spLocks/>
                </p:cNvSpPr>
                <p:nvPr/>
              </p:nvSpPr>
              <p:spPr bwMode="auto">
                <a:xfrm>
                  <a:off x="1350" y="1866"/>
                  <a:ext cx="21" cy="18"/>
                </a:xfrm>
                <a:custGeom>
                  <a:avLst/>
                  <a:gdLst>
                    <a:gd name="T0" fmla="*/ 0 w 21"/>
                    <a:gd name="T1" fmla="*/ 0 h 18"/>
                    <a:gd name="T2" fmla="*/ 21 w 21"/>
                    <a:gd name="T3" fmla="*/ 3 h 18"/>
                    <a:gd name="T4" fmla="*/ 9 w 21"/>
                    <a:gd name="T5" fmla="*/ 18 h 18"/>
                    <a:gd name="T6" fmla="*/ 0 w 21"/>
                    <a:gd name="T7" fmla="*/ 0 h 18"/>
                  </a:gdLst>
                  <a:ahLst/>
                  <a:cxnLst>
                    <a:cxn ang="0">
                      <a:pos x="T0" y="T1"/>
                    </a:cxn>
                    <a:cxn ang="0">
                      <a:pos x="T2" y="T3"/>
                    </a:cxn>
                    <a:cxn ang="0">
                      <a:pos x="T4" y="T5"/>
                    </a:cxn>
                    <a:cxn ang="0">
                      <a:pos x="T6" y="T7"/>
                    </a:cxn>
                  </a:cxnLst>
                  <a:rect l="0" t="0" r="r" b="b"/>
                  <a:pathLst>
                    <a:path w="21" h="18">
                      <a:moveTo>
                        <a:pt x="0" y="0"/>
                      </a:moveTo>
                      <a:lnTo>
                        <a:pt x="21" y="3"/>
                      </a:lnTo>
                      <a:lnTo>
                        <a:pt x="9" y="18"/>
                      </a:lnTo>
                      <a:lnTo>
                        <a:pt x="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7" name="Freeform 175"/>
                <p:cNvSpPr>
                  <a:spLocks/>
                </p:cNvSpPr>
                <p:nvPr/>
              </p:nvSpPr>
              <p:spPr bwMode="auto">
                <a:xfrm>
                  <a:off x="1346" y="1893"/>
                  <a:ext cx="13" cy="23"/>
                </a:xfrm>
                <a:custGeom>
                  <a:avLst/>
                  <a:gdLst>
                    <a:gd name="T0" fmla="*/ 0 w 13"/>
                    <a:gd name="T1" fmla="*/ 0 h 23"/>
                    <a:gd name="T2" fmla="*/ 13 w 13"/>
                    <a:gd name="T3" fmla="*/ 3 h 23"/>
                    <a:gd name="T4" fmla="*/ 1 w 13"/>
                    <a:gd name="T5" fmla="*/ 23 h 23"/>
                    <a:gd name="T6" fmla="*/ 0 w 13"/>
                    <a:gd name="T7" fmla="*/ 0 h 23"/>
                  </a:gdLst>
                  <a:ahLst/>
                  <a:cxnLst>
                    <a:cxn ang="0">
                      <a:pos x="T0" y="T1"/>
                    </a:cxn>
                    <a:cxn ang="0">
                      <a:pos x="T2" y="T3"/>
                    </a:cxn>
                    <a:cxn ang="0">
                      <a:pos x="T4" y="T5"/>
                    </a:cxn>
                    <a:cxn ang="0">
                      <a:pos x="T6" y="T7"/>
                    </a:cxn>
                  </a:cxnLst>
                  <a:rect l="0" t="0" r="r" b="b"/>
                  <a:pathLst>
                    <a:path w="13" h="23">
                      <a:moveTo>
                        <a:pt x="0" y="0"/>
                      </a:moveTo>
                      <a:lnTo>
                        <a:pt x="13" y="3"/>
                      </a:lnTo>
                      <a:lnTo>
                        <a:pt x="1" y="23"/>
                      </a:lnTo>
                      <a:lnTo>
                        <a:pt x="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8" name="Freeform 176"/>
                <p:cNvSpPr>
                  <a:spLocks/>
                </p:cNvSpPr>
                <p:nvPr/>
              </p:nvSpPr>
              <p:spPr bwMode="auto">
                <a:xfrm>
                  <a:off x="1403" y="1869"/>
                  <a:ext cx="40" cy="89"/>
                </a:xfrm>
                <a:custGeom>
                  <a:avLst/>
                  <a:gdLst>
                    <a:gd name="T0" fmla="*/ 21 w 40"/>
                    <a:gd name="T1" fmla="*/ 0 h 89"/>
                    <a:gd name="T2" fmla="*/ 0 w 40"/>
                    <a:gd name="T3" fmla="*/ 20 h 89"/>
                    <a:gd name="T4" fmla="*/ 7 w 40"/>
                    <a:gd name="T5" fmla="*/ 54 h 89"/>
                    <a:gd name="T6" fmla="*/ 30 w 40"/>
                    <a:gd name="T7" fmla="*/ 89 h 89"/>
                    <a:gd name="T8" fmla="*/ 40 w 40"/>
                    <a:gd name="T9" fmla="*/ 60 h 89"/>
                    <a:gd name="T10" fmla="*/ 18 w 40"/>
                    <a:gd name="T11" fmla="*/ 44 h 89"/>
                    <a:gd name="T12" fmla="*/ 21 w 40"/>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40" h="89">
                      <a:moveTo>
                        <a:pt x="21" y="0"/>
                      </a:moveTo>
                      <a:lnTo>
                        <a:pt x="0" y="20"/>
                      </a:lnTo>
                      <a:lnTo>
                        <a:pt x="7" y="54"/>
                      </a:lnTo>
                      <a:lnTo>
                        <a:pt x="30" y="89"/>
                      </a:lnTo>
                      <a:lnTo>
                        <a:pt x="40" y="60"/>
                      </a:lnTo>
                      <a:lnTo>
                        <a:pt x="18" y="44"/>
                      </a:lnTo>
                      <a:lnTo>
                        <a:pt x="2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9" name="Freeform 177"/>
                <p:cNvSpPr>
                  <a:spLocks/>
                </p:cNvSpPr>
                <p:nvPr/>
              </p:nvSpPr>
              <p:spPr bwMode="auto">
                <a:xfrm>
                  <a:off x="1421" y="1976"/>
                  <a:ext cx="25" cy="36"/>
                </a:xfrm>
                <a:custGeom>
                  <a:avLst/>
                  <a:gdLst>
                    <a:gd name="T0" fmla="*/ 4 w 25"/>
                    <a:gd name="T1" fmla="*/ 0 h 36"/>
                    <a:gd name="T2" fmla="*/ 25 w 25"/>
                    <a:gd name="T3" fmla="*/ 21 h 36"/>
                    <a:gd name="T4" fmla="*/ 0 w 25"/>
                    <a:gd name="T5" fmla="*/ 36 h 36"/>
                    <a:gd name="T6" fmla="*/ 4 w 25"/>
                    <a:gd name="T7" fmla="*/ 0 h 36"/>
                  </a:gdLst>
                  <a:ahLst/>
                  <a:cxnLst>
                    <a:cxn ang="0">
                      <a:pos x="T0" y="T1"/>
                    </a:cxn>
                    <a:cxn ang="0">
                      <a:pos x="T2" y="T3"/>
                    </a:cxn>
                    <a:cxn ang="0">
                      <a:pos x="T4" y="T5"/>
                    </a:cxn>
                    <a:cxn ang="0">
                      <a:pos x="T6" y="T7"/>
                    </a:cxn>
                  </a:cxnLst>
                  <a:rect l="0" t="0" r="r" b="b"/>
                  <a:pathLst>
                    <a:path w="25" h="36">
                      <a:moveTo>
                        <a:pt x="4" y="0"/>
                      </a:moveTo>
                      <a:lnTo>
                        <a:pt x="25" y="21"/>
                      </a:lnTo>
                      <a:lnTo>
                        <a:pt x="0" y="36"/>
                      </a:lnTo>
                      <a:lnTo>
                        <a:pt x="4"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175" name="Freeform 178"/>
              <p:cNvSpPr>
                <a:spLocks/>
              </p:cNvSpPr>
              <p:nvPr/>
            </p:nvSpPr>
            <p:spPr bwMode="auto">
              <a:xfrm>
                <a:off x="1194" y="2085"/>
                <a:ext cx="230" cy="351"/>
              </a:xfrm>
              <a:custGeom>
                <a:avLst/>
                <a:gdLst>
                  <a:gd name="T0" fmla="*/ 195 w 230"/>
                  <a:gd name="T1" fmla="*/ 14 h 351"/>
                  <a:gd name="T2" fmla="*/ 164 w 230"/>
                  <a:gd name="T3" fmla="*/ 23 h 351"/>
                  <a:gd name="T4" fmla="*/ 125 w 230"/>
                  <a:gd name="T5" fmla="*/ 23 h 351"/>
                  <a:gd name="T6" fmla="*/ 107 w 230"/>
                  <a:gd name="T7" fmla="*/ 45 h 351"/>
                  <a:gd name="T8" fmla="*/ 95 w 230"/>
                  <a:gd name="T9" fmla="*/ 86 h 351"/>
                  <a:gd name="T10" fmla="*/ 75 w 230"/>
                  <a:gd name="T11" fmla="*/ 90 h 351"/>
                  <a:gd name="T12" fmla="*/ 41 w 230"/>
                  <a:gd name="T13" fmla="*/ 84 h 351"/>
                  <a:gd name="T14" fmla="*/ 59 w 230"/>
                  <a:gd name="T15" fmla="*/ 135 h 351"/>
                  <a:gd name="T16" fmla="*/ 15 w 230"/>
                  <a:gd name="T17" fmla="*/ 167 h 351"/>
                  <a:gd name="T18" fmla="*/ 50 w 230"/>
                  <a:gd name="T19" fmla="*/ 189 h 351"/>
                  <a:gd name="T20" fmla="*/ 78 w 230"/>
                  <a:gd name="T21" fmla="*/ 168 h 351"/>
                  <a:gd name="T22" fmla="*/ 60 w 230"/>
                  <a:gd name="T23" fmla="*/ 213 h 351"/>
                  <a:gd name="T24" fmla="*/ 57 w 230"/>
                  <a:gd name="T25" fmla="*/ 261 h 351"/>
                  <a:gd name="T26" fmla="*/ 39 w 230"/>
                  <a:gd name="T27" fmla="*/ 287 h 351"/>
                  <a:gd name="T28" fmla="*/ 9 w 230"/>
                  <a:gd name="T29" fmla="*/ 311 h 351"/>
                  <a:gd name="T30" fmla="*/ 33 w 230"/>
                  <a:gd name="T31" fmla="*/ 320 h 351"/>
                  <a:gd name="T32" fmla="*/ 26 w 230"/>
                  <a:gd name="T33" fmla="*/ 344 h 351"/>
                  <a:gd name="T34" fmla="*/ 69 w 230"/>
                  <a:gd name="T35" fmla="*/ 326 h 351"/>
                  <a:gd name="T36" fmla="*/ 83 w 230"/>
                  <a:gd name="T37" fmla="*/ 351 h 351"/>
                  <a:gd name="T38" fmla="*/ 123 w 230"/>
                  <a:gd name="T39" fmla="*/ 309 h 351"/>
                  <a:gd name="T40" fmla="*/ 159 w 230"/>
                  <a:gd name="T41" fmla="*/ 303 h 351"/>
                  <a:gd name="T42" fmla="*/ 186 w 230"/>
                  <a:gd name="T43" fmla="*/ 284 h 351"/>
                  <a:gd name="T44" fmla="*/ 209 w 230"/>
                  <a:gd name="T45" fmla="*/ 279 h 351"/>
                  <a:gd name="T46" fmla="*/ 204 w 230"/>
                  <a:gd name="T47" fmla="*/ 252 h 351"/>
                  <a:gd name="T48" fmla="*/ 219 w 230"/>
                  <a:gd name="T49" fmla="*/ 221 h 351"/>
                  <a:gd name="T50" fmla="*/ 213 w 230"/>
                  <a:gd name="T51" fmla="*/ 180 h 351"/>
                  <a:gd name="T52" fmla="*/ 218 w 230"/>
                  <a:gd name="T53" fmla="*/ 129 h 351"/>
                  <a:gd name="T54" fmla="*/ 197 w 230"/>
                  <a:gd name="T55" fmla="*/ 122 h 351"/>
                  <a:gd name="T56" fmla="*/ 168 w 230"/>
                  <a:gd name="T57" fmla="*/ 123 h 351"/>
                  <a:gd name="T58" fmla="*/ 156 w 230"/>
                  <a:gd name="T59" fmla="*/ 99 h 351"/>
                  <a:gd name="T60" fmla="*/ 162 w 230"/>
                  <a:gd name="T61" fmla="*/ 72 h 351"/>
                  <a:gd name="T62" fmla="*/ 192 w 230"/>
                  <a:gd name="T63" fmla="*/ 3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0" h="351">
                    <a:moveTo>
                      <a:pt x="192" y="33"/>
                    </a:moveTo>
                    <a:lnTo>
                      <a:pt x="195" y="14"/>
                    </a:lnTo>
                    <a:lnTo>
                      <a:pt x="182" y="0"/>
                    </a:lnTo>
                    <a:lnTo>
                      <a:pt x="164" y="23"/>
                    </a:lnTo>
                    <a:lnTo>
                      <a:pt x="152" y="11"/>
                    </a:lnTo>
                    <a:lnTo>
                      <a:pt x="125" y="23"/>
                    </a:lnTo>
                    <a:lnTo>
                      <a:pt x="125" y="36"/>
                    </a:lnTo>
                    <a:lnTo>
                      <a:pt x="107" y="45"/>
                    </a:lnTo>
                    <a:lnTo>
                      <a:pt x="129" y="60"/>
                    </a:lnTo>
                    <a:lnTo>
                      <a:pt x="95" y="86"/>
                    </a:lnTo>
                    <a:lnTo>
                      <a:pt x="101" y="104"/>
                    </a:lnTo>
                    <a:lnTo>
                      <a:pt x="75" y="90"/>
                    </a:lnTo>
                    <a:lnTo>
                      <a:pt x="60" y="104"/>
                    </a:lnTo>
                    <a:lnTo>
                      <a:pt x="41" y="84"/>
                    </a:lnTo>
                    <a:lnTo>
                      <a:pt x="38" y="113"/>
                    </a:lnTo>
                    <a:lnTo>
                      <a:pt x="59" y="135"/>
                    </a:lnTo>
                    <a:lnTo>
                      <a:pt x="29" y="149"/>
                    </a:lnTo>
                    <a:lnTo>
                      <a:pt x="15" y="167"/>
                    </a:lnTo>
                    <a:lnTo>
                      <a:pt x="18" y="180"/>
                    </a:lnTo>
                    <a:lnTo>
                      <a:pt x="50" y="189"/>
                    </a:lnTo>
                    <a:lnTo>
                      <a:pt x="72" y="182"/>
                    </a:lnTo>
                    <a:lnTo>
                      <a:pt x="78" y="168"/>
                    </a:lnTo>
                    <a:lnTo>
                      <a:pt x="84" y="195"/>
                    </a:lnTo>
                    <a:lnTo>
                      <a:pt x="60" y="213"/>
                    </a:lnTo>
                    <a:lnTo>
                      <a:pt x="36" y="252"/>
                    </a:lnTo>
                    <a:lnTo>
                      <a:pt x="57" y="261"/>
                    </a:lnTo>
                    <a:lnTo>
                      <a:pt x="21" y="275"/>
                    </a:lnTo>
                    <a:lnTo>
                      <a:pt x="39" y="287"/>
                    </a:lnTo>
                    <a:lnTo>
                      <a:pt x="0" y="287"/>
                    </a:lnTo>
                    <a:lnTo>
                      <a:pt x="9" y="311"/>
                    </a:lnTo>
                    <a:lnTo>
                      <a:pt x="3" y="336"/>
                    </a:lnTo>
                    <a:lnTo>
                      <a:pt x="33" y="320"/>
                    </a:lnTo>
                    <a:lnTo>
                      <a:pt x="42" y="329"/>
                    </a:lnTo>
                    <a:lnTo>
                      <a:pt x="26" y="344"/>
                    </a:lnTo>
                    <a:lnTo>
                      <a:pt x="35" y="351"/>
                    </a:lnTo>
                    <a:lnTo>
                      <a:pt x="69" y="326"/>
                    </a:lnTo>
                    <a:lnTo>
                      <a:pt x="71" y="342"/>
                    </a:lnTo>
                    <a:lnTo>
                      <a:pt x="83" y="351"/>
                    </a:lnTo>
                    <a:lnTo>
                      <a:pt x="125" y="324"/>
                    </a:lnTo>
                    <a:lnTo>
                      <a:pt x="123" y="309"/>
                    </a:lnTo>
                    <a:lnTo>
                      <a:pt x="146" y="317"/>
                    </a:lnTo>
                    <a:lnTo>
                      <a:pt x="159" y="303"/>
                    </a:lnTo>
                    <a:lnTo>
                      <a:pt x="162" y="284"/>
                    </a:lnTo>
                    <a:lnTo>
                      <a:pt x="186" y="284"/>
                    </a:lnTo>
                    <a:lnTo>
                      <a:pt x="195" y="261"/>
                    </a:lnTo>
                    <a:lnTo>
                      <a:pt x="209" y="279"/>
                    </a:lnTo>
                    <a:lnTo>
                      <a:pt x="213" y="258"/>
                    </a:lnTo>
                    <a:lnTo>
                      <a:pt x="204" y="252"/>
                    </a:lnTo>
                    <a:lnTo>
                      <a:pt x="219" y="248"/>
                    </a:lnTo>
                    <a:lnTo>
                      <a:pt x="219" y="221"/>
                    </a:lnTo>
                    <a:lnTo>
                      <a:pt x="230" y="212"/>
                    </a:lnTo>
                    <a:lnTo>
                      <a:pt x="213" y="180"/>
                    </a:lnTo>
                    <a:lnTo>
                      <a:pt x="209" y="153"/>
                    </a:lnTo>
                    <a:lnTo>
                      <a:pt x="218" y="129"/>
                    </a:lnTo>
                    <a:lnTo>
                      <a:pt x="222" y="117"/>
                    </a:lnTo>
                    <a:lnTo>
                      <a:pt x="197" y="122"/>
                    </a:lnTo>
                    <a:lnTo>
                      <a:pt x="188" y="108"/>
                    </a:lnTo>
                    <a:lnTo>
                      <a:pt x="168" y="123"/>
                    </a:lnTo>
                    <a:lnTo>
                      <a:pt x="165" y="104"/>
                    </a:lnTo>
                    <a:lnTo>
                      <a:pt x="156" y="99"/>
                    </a:lnTo>
                    <a:lnTo>
                      <a:pt x="146" y="77"/>
                    </a:lnTo>
                    <a:lnTo>
                      <a:pt x="162" y="72"/>
                    </a:lnTo>
                    <a:lnTo>
                      <a:pt x="168" y="45"/>
                    </a:lnTo>
                    <a:lnTo>
                      <a:pt x="192" y="3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76" name="Freeform 179"/>
              <p:cNvSpPr>
                <a:spLocks/>
              </p:cNvSpPr>
              <p:nvPr/>
            </p:nvSpPr>
            <p:spPr bwMode="auto">
              <a:xfrm>
                <a:off x="1244" y="3210"/>
                <a:ext cx="153" cy="390"/>
              </a:xfrm>
              <a:custGeom>
                <a:avLst/>
                <a:gdLst>
                  <a:gd name="T0" fmla="*/ 36 w 153"/>
                  <a:gd name="T1" fmla="*/ 9 h 390"/>
                  <a:gd name="T2" fmla="*/ 39 w 153"/>
                  <a:gd name="T3" fmla="*/ 45 h 390"/>
                  <a:gd name="T4" fmla="*/ 48 w 153"/>
                  <a:gd name="T5" fmla="*/ 59 h 390"/>
                  <a:gd name="T6" fmla="*/ 46 w 153"/>
                  <a:gd name="T7" fmla="*/ 80 h 390"/>
                  <a:gd name="T8" fmla="*/ 39 w 153"/>
                  <a:gd name="T9" fmla="*/ 126 h 390"/>
                  <a:gd name="T10" fmla="*/ 22 w 153"/>
                  <a:gd name="T11" fmla="*/ 140 h 390"/>
                  <a:gd name="T12" fmla="*/ 31 w 153"/>
                  <a:gd name="T13" fmla="*/ 153 h 390"/>
                  <a:gd name="T14" fmla="*/ 6 w 153"/>
                  <a:gd name="T15" fmla="*/ 203 h 390"/>
                  <a:gd name="T16" fmla="*/ 0 w 153"/>
                  <a:gd name="T17" fmla="*/ 249 h 390"/>
                  <a:gd name="T18" fmla="*/ 19 w 153"/>
                  <a:gd name="T19" fmla="*/ 240 h 390"/>
                  <a:gd name="T20" fmla="*/ 18 w 153"/>
                  <a:gd name="T21" fmla="*/ 257 h 390"/>
                  <a:gd name="T22" fmla="*/ 4 w 153"/>
                  <a:gd name="T23" fmla="*/ 269 h 390"/>
                  <a:gd name="T24" fmla="*/ 21 w 153"/>
                  <a:gd name="T25" fmla="*/ 279 h 390"/>
                  <a:gd name="T26" fmla="*/ 28 w 153"/>
                  <a:gd name="T27" fmla="*/ 324 h 390"/>
                  <a:gd name="T28" fmla="*/ 16 w 153"/>
                  <a:gd name="T29" fmla="*/ 378 h 390"/>
                  <a:gd name="T30" fmla="*/ 43 w 153"/>
                  <a:gd name="T31" fmla="*/ 378 h 390"/>
                  <a:gd name="T32" fmla="*/ 79 w 153"/>
                  <a:gd name="T33" fmla="*/ 390 h 390"/>
                  <a:gd name="T34" fmla="*/ 111 w 153"/>
                  <a:gd name="T35" fmla="*/ 381 h 390"/>
                  <a:gd name="T36" fmla="*/ 133 w 153"/>
                  <a:gd name="T37" fmla="*/ 375 h 390"/>
                  <a:gd name="T38" fmla="*/ 147 w 153"/>
                  <a:gd name="T39" fmla="*/ 336 h 390"/>
                  <a:gd name="T40" fmla="*/ 129 w 153"/>
                  <a:gd name="T41" fmla="*/ 333 h 390"/>
                  <a:gd name="T42" fmla="*/ 111 w 153"/>
                  <a:gd name="T43" fmla="*/ 305 h 390"/>
                  <a:gd name="T44" fmla="*/ 129 w 153"/>
                  <a:gd name="T45" fmla="*/ 270 h 390"/>
                  <a:gd name="T46" fmla="*/ 106 w 153"/>
                  <a:gd name="T47" fmla="*/ 231 h 390"/>
                  <a:gd name="T48" fmla="*/ 130 w 153"/>
                  <a:gd name="T49" fmla="*/ 221 h 390"/>
                  <a:gd name="T50" fmla="*/ 124 w 153"/>
                  <a:gd name="T51" fmla="*/ 153 h 390"/>
                  <a:gd name="T52" fmla="*/ 148 w 153"/>
                  <a:gd name="T53" fmla="*/ 131 h 390"/>
                  <a:gd name="T54" fmla="*/ 124 w 153"/>
                  <a:gd name="T55" fmla="*/ 75 h 390"/>
                  <a:gd name="T56" fmla="*/ 153 w 153"/>
                  <a:gd name="T57" fmla="*/ 24 h 390"/>
                  <a:gd name="T58" fmla="*/ 117 w 153"/>
                  <a:gd name="T59" fmla="*/ 8 h 390"/>
                  <a:gd name="T60" fmla="*/ 100 w 153"/>
                  <a:gd name="T61" fmla="*/ 17 h 390"/>
                  <a:gd name="T62" fmla="*/ 63 w 153"/>
                  <a:gd name="T63" fmla="*/ 14 h 390"/>
                  <a:gd name="T64" fmla="*/ 57 w 153"/>
                  <a:gd name="T65" fmla="*/ 0 h 390"/>
                  <a:gd name="T66" fmla="*/ 36 w 153"/>
                  <a:gd name="T67" fmla="*/ 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390">
                    <a:moveTo>
                      <a:pt x="36" y="9"/>
                    </a:moveTo>
                    <a:lnTo>
                      <a:pt x="39" y="45"/>
                    </a:lnTo>
                    <a:lnTo>
                      <a:pt x="48" y="59"/>
                    </a:lnTo>
                    <a:lnTo>
                      <a:pt x="46" y="80"/>
                    </a:lnTo>
                    <a:lnTo>
                      <a:pt x="39" y="126"/>
                    </a:lnTo>
                    <a:lnTo>
                      <a:pt x="22" y="140"/>
                    </a:lnTo>
                    <a:lnTo>
                      <a:pt x="31" y="153"/>
                    </a:lnTo>
                    <a:lnTo>
                      <a:pt x="6" y="203"/>
                    </a:lnTo>
                    <a:lnTo>
                      <a:pt x="0" y="249"/>
                    </a:lnTo>
                    <a:lnTo>
                      <a:pt x="19" y="240"/>
                    </a:lnTo>
                    <a:lnTo>
                      <a:pt x="18" y="257"/>
                    </a:lnTo>
                    <a:lnTo>
                      <a:pt x="4" y="269"/>
                    </a:lnTo>
                    <a:lnTo>
                      <a:pt x="21" y="279"/>
                    </a:lnTo>
                    <a:lnTo>
                      <a:pt x="28" y="324"/>
                    </a:lnTo>
                    <a:lnTo>
                      <a:pt x="16" y="378"/>
                    </a:lnTo>
                    <a:lnTo>
                      <a:pt x="43" y="378"/>
                    </a:lnTo>
                    <a:lnTo>
                      <a:pt x="79" y="390"/>
                    </a:lnTo>
                    <a:lnTo>
                      <a:pt x="111" y="381"/>
                    </a:lnTo>
                    <a:lnTo>
                      <a:pt x="133" y="375"/>
                    </a:lnTo>
                    <a:lnTo>
                      <a:pt x="147" y="336"/>
                    </a:lnTo>
                    <a:lnTo>
                      <a:pt x="129" y="333"/>
                    </a:lnTo>
                    <a:lnTo>
                      <a:pt x="111" y="305"/>
                    </a:lnTo>
                    <a:lnTo>
                      <a:pt x="129" y="270"/>
                    </a:lnTo>
                    <a:lnTo>
                      <a:pt x="106" y="231"/>
                    </a:lnTo>
                    <a:lnTo>
                      <a:pt x="130" y="221"/>
                    </a:lnTo>
                    <a:lnTo>
                      <a:pt x="124" y="153"/>
                    </a:lnTo>
                    <a:lnTo>
                      <a:pt x="148" y="131"/>
                    </a:lnTo>
                    <a:lnTo>
                      <a:pt x="124" y="75"/>
                    </a:lnTo>
                    <a:lnTo>
                      <a:pt x="153" y="24"/>
                    </a:lnTo>
                    <a:lnTo>
                      <a:pt x="117" y="8"/>
                    </a:lnTo>
                    <a:lnTo>
                      <a:pt x="100" y="17"/>
                    </a:lnTo>
                    <a:lnTo>
                      <a:pt x="63" y="14"/>
                    </a:lnTo>
                    <a:lnTo>
                      <a:pt x="57" y="0"/>
                    </a:lnTo>
                    <a:lnTo>
                      <a:pt x="36" y="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7" name="Group 180"/>
              <p:cNvGrpSpPr>
                <a:grpSpLocks/>
              </p:cNvGrpSpPr>
              <p:nvPr/>
            </p:nvGrpSpPr>
            <p:grpSpPr bwMode="auto">
              <a:xfrm>
                <a:off x="1250" y="3068"/>
                <a:ext cx="831" cy="594"/>
                <a:chOff x="1250" y="3068"/>
                <a:chExt cx="831" cy="594"/>
              </a:xfrm>
              <a:grpFill/>
            </p:grpSpPr>
            <p:sp>
              <p:nvSpPr>
                <p:cNvPr id="228" name="Freeform 181"/>
                <p:cNvSpPr>
                  <a:spLocks/>
                </p:cNvSpPr>
                <p:nvPr/>
              </p:nvSpPr>
              <p:spPr bwMode="auto">
                <a:xfrm>
                  <a:off x="1250" y="3068"/>
                  <a:ext cx="714" cy="594"/>
                </a:xfrm>
                <a:custGeom>
                  <a:avLst/>
                  <a:gdLst>
                    <a:gd name="T0" fmla="*/ 385 w 714"/>
                    <a:gd name="T1" fmla="*/ 43 h 594"/>
                    <a:gd name="T2" fmla="*/ 298 w 714"/>
                    <a:gd name="T3" fmla="*/ 21 h 594"/>
                    <a:gd name="T4" fmla="*/ 246 w 714"/>
                    <a:gd name="T5" fmla="*/ 19 h 594"/>
                    <a:gd name="T6" fmla="*/ 187 w 714"/>
                    <a:gd name="T7" fmla="*/ 18 h 594"/>
                    <a:gd name="T8" fmla="*/ 121 w 714"/>
                    <a:gd name="T9" fmla="*/ 0 h 594"/>
                    <a:gd name="T10" fmla="*/ 67 w 714"/>
                    <a:gd name="T11" fmla="*/ 25 h 594"/>
                    <a:gd name="T12" fmla="*/ 33 w 714"/>
                    <a:gd name="T13" fmla="*/ 33 h 594"/>
                    <a:gd name="T14" fmla="*/ 24 w 714"/>
                    <a:gd name="T15" fmla="*/ 108 h 594"/>
                    <a:gd name="T16" fmla="*/ 21 w 714"/>
                    <a:gd name="T17" fmla="*/ 144 h 594"/>
                    <a:gd name="T18" fmla="*/ 52 w 714"/>
                    <a:gd name="T19" fmla="*/ 141 h 594"/>
                    <a:gd name="T20" fmla="*/ 93 w 714"/>
                    <a:gd name="T21" fmla="*/ 157 h 594"/>
                    <a:gd name="T22" fmla="*/ 147 w 714"/>
                    <a:gd name="T23" fmla="*/ 165 h 594"/>
                    <a:gd name="T24" fmla="*/ 118 w 714"/>
                    <a:gd name="T25" fmla="*/ 217 h 594"/>
                    <a:gd name="T26" fmla="*/ 118 w 714"/>
                    <a:gd name="T27" fmla="*/ 297 h 594"/>
                    <a:gd name="T28" fmla="*/ 124 w 714"/>
                    <a:gd name="T29" fmla="*/ 363 h 594"/>
                    <a:gd name="T30" fmla="*/ 123 w 714"/>
                    <a:gd name="T31" fmla="*/ 414 h 594"/>
                    <a:gd name="T32" fmla="*/ 123 w 714"/>
                    <a:gd name="T33" fmla="*/ 475 h 594"/>
                    <a:gd name="T34" fmla="*/ 127 w 714"/>
                    <a:gd name="T35" fmla="*/ 516 h 594"/>
                    <a:gd name="T36" fmla="*/ 172 w 714"/>
                    <a:gd name="T37" fmla="*/ 556 h 594"/>
                    <a:gd name="T38" fmla="*/ 217 w 714"/>
                    <a:gd name="T39" fmla="*/ 594 h 594"/>
                    <a:gd name="T40" fmla="*/ 273 w 714"/>
                    <a:gd name="T41" fmla="*/ 561 h 594"/>
                    <a:gd name="T42" fmla="*/ 301 w 714"/>
                    <a:gd name="T43" fmla="*/ 562 h 594"/>
                    <a:gd name="T44" fmla="*/ 336 w 714"/>
                    <a:gd name="T45" fmla="*/ 567 h 594"/>
                    <a:gd name="T46" fmla="*/ 390 w 714"/>
                    <a:gd name="T47" fmla="*/ 549 h 594"/>
                    <a:gd name="T48" fmla="*/ 439 w 714"/>
                    <a:gd name="T49" fmla="*/ 489 h 594"/>
                    <a:gd name="T50" fmla="*/ 489 w 714"/>
                    <a:gd name="T51" fmla="*/ 435 h 594"/>
                    <a:gd name="T52" fmla="*/ 547 w 714"/>
                    <a:gd name="T53" fmla="*/ 370 h 594"/>
                    <a:gd name="T54" fmla="*/ 511 w 714"/>
                    <a:gd name="T55" fmla="*/ 327 h 594"/>
                    <a:gd name="T56" fmla="*/ 561 w 714"/>
                    <a:gd name="T57" fmla="*/ 270 h 594"/>
                    <a:gd name="T58" fmla="*/ 624 w 714"/>
                    <a:gd name="T59" fmla="*/ 207 h 594"/>
                    <a:gd name="T60" fmla="*/ 714 w 714"/>
                    <a:gd name="T61" fmla="*/ 147 h 594"/>
                    <a:gd name="T62" fmla="*/ 708 w 714"/>
                    <a:gd name="T63" fmla="*/ 106 h 594"/>
                    <a:gd name="T64" fmla="*/ 627 w 714"/>
                    <a:gd name="T65" fmla="*/ 126 h 594"/>
                    <a:gd name="T66" fmla="*/ 543 w 714"/>
                    <a:gd name="T67" fmla="*/ 106 h 594"/>
                    <a:gd name="T68" fmla="*/ 448 w 714"/>
                    <a:gd name="T69" fmla="*/ 79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4" h="594">
                      <a:moveTo>
                        <a:pt x="432" y="46"/>
                      </a:moveTo>
                      <a:lnTo>
                        <a:pt x="385" y="43"/>
                      </a:lnTo>
                      <a:lnTo>
                        <a:pt x="373" y="28"/>
                      </a:lnTo>
                      <a:lnTo>
                        <a:pt x="298" y="21"/>
                      </a:lnTo>
                      <a:lnTo>
                        <a:pt x="273" y="28"/>
                      </a:lnTo>
                      <a:lnTo>
                        <a:pt x="246" y="19"/>
                      </a:lnTo>
                      <a:lnTo>
                        <a:pt x="207" y="12"/>
                      </a:lnTo>
                      <a:lnTo>
                        <a:pt x="187" y="18"/>
                      </a:lnTo>
                      <a:lnTo>
                        <a:pt x="147" y="19"/>
                      </a:lnTo>
                      <a:lnTo>
                        <a:pt x="121" y="0"/>
                      </a:lnTo>
                      <a:lnTo>
                        <a:pt x="82" y="12"/>
                      </a:lnTo>
                      <a:lnTo>
                        <a:pt x="67" y="25"/>
                      </a:lnTo>
                      <a:lnTo>
                        <a:pt x="66" y="36"/>
                      </a:lnTo>
                      <a:lnTo>
                        <a:pt x="33" y="33"/>
                      </a:lnTo>
                      <a:lnTo>
                        <a:pt x="0" y="60"/>
                      </a:lnTo>
                      <a:lnTo>
                        <a:pt x="24" y="108"/>
                      </a:lnTo>
                      <a:lnTo>
                        <a:pt x="37" y="115"/>
                      </a:lnTo>
                      <a:lnTo>
                        <a:pt x="21" y="144"/>
                      </a:lnTo>
                      <a:lnTo>
                        <a:pt x="34" y="153"/>
                      </a:lnTo>
                      <a:lnTo>
                        <a:pt x="52" y="141"/>
                      </a:lnTo>
                      <a:lnTo>
                        <a:pt x="60" y="156"/>
                      </a:lnTo>
                      <a:lnTo>
                        <a:pt x="93" y="157"/>
                      </a:lnTo>
                      <a:lnTo>
                        <a:pt x="111" y="151"/>
                      </a:lnTo>
                      <a:lnTo>
                        <a:pt x="147" y="165"/>
                      </a:lnTo>
                      <a:lnTo>
                        <a:pt x="127" y="202"/>
                      </a:lnTo>
                      <a:lnTo>
                        <a:pt x="118" y="217"/>
                      </a:lnTo>
                      <a:lnTo>
                        <a:pt x="142" y="271"/>
                      </a:lnTo>
                      <a:lnTo>
                        <a:pt x="118" y="297"/>
                      </a:lnTo>
                      <a:lnTo>
                        <a:pt x="121" y="328"/>
                      </a:lnTo>
                      <a:lnTo>
                        <a:pt x="124" y="363"/>
                      </a:lnTo>
                      <a:lnTo>
                        <a:pt x="103" y="373"/>
                      </a:lnTo>
                      <a:lnTo>
                        <a:pt x="123" y="414"/>
                      </a:lnTo>
                      <a:lnTo>
                        <a:pt x="105" y="447"/>
                      </a:lnTo>
                      <a:lnTo>
                        <a:pt x="123" y="475"/>
                      </a:lnTo>
                      <a:lnTo>
                        <a:pt x="142" y="478"/>
                      </a:lnTo>
                      <a:lnTo>
                        <a:pt x="127" y="516"/>
                      </a:lnTo>
                      <a:lnTo>
                        <a:pt x="145" y="522"/>
                      </a:lnTo>
                      <a:lnTo>
                        <a:pt x="172" y="556"/>
                      </a:lnTo>
                      <a:lnTo>
                        <a:pt x="187" y="591"/>
                      </a:lnTo>
                      <a:lnTo>
                        <a:pt x="217" y="594"/>
                      </a:lnTo>
                      <a:lnTo>
                        <a:pt x="255" y="570"/>
                      </a:lnTo>
                      <a:lnTo>
                        <a:pt x="273" y="561"/>
                      </a:lnTo>
                      <a:lnTo>
                        <a:pt x="291" y="549"/>
                      </a:lnTo>
                      <a:lnTo>
                        <a:pt x="301" y="562"/>
                      </a:lnTo>
                      <a:lnTo>
                        <a:pt x="322" y="556"/>
                      </a:lnTo>
                      <a:lnTo>
                        <a:pt x="336" y="567"/>
                      </a:lnTo>
                      <a:lnTo>
                        <a:pt x="363" y="555"/>
                      </a:lnTo>
                      <a:lnTo>
                        <a:pt x="390" y="549"/>
                      </a:lnTo>
                      <a:lnTo>
                        <a:pt x="406" y="522"/>
                      </a:lnTo>
                      <a:lnTo>
                        <a:pt x="439" y="489"/>
                      </a:lnTo>
                      <a:lnTo>
                        <a:pt x="480" y="472"/>
                      </a:lnTo>
                      <a:lnTo>
                        <a:pt x="489" y="435"/>
                      </a:lnTo>
                      <a:lnTo>
                        <a:pt x="520" y="394"/>
                      </a:lnTo>
                      <a:lnTo>
                        <a:pt x="547" y="370"/>
                      </a:lnTo>
                      <a:lnTo>
                        <a:pt x="519" y="346"/>
                      </a:lnTo>
                      <a:lnTo>
                        <a:pt x="511" y="327"/>
                      </a:lnTo>
                      <a:lnTo>
                        <a:pt x="540" y="307"/>
                      </a:lnTo>
                      <a:lnTo>
                        <a:pt x="561" y="270"/>
                      </a:lnTo>
                      <a:lnTo>
                        <a:pt x="586" y="238"/>
                      </a:lnTo>
                      <a:lnTo>
                        <a:pt x="624" y="207"/>
                      </a:lnTo>
                      <a:lnTo>
                        <a:pt x="672" y="181"/>
                      </a:lnTo>
                      <a:lnTo>
                        <a:pt x="714" y="147"/>
                      </a:lnTo>
                      <a:lnTo>
                        <a:pt x="705" y="139"/>
                      </a:lnTo>
                      <a:lnTo>
                        <a:pt x="708" y="106"/>
                      </a:lnTo>
                      <a:lnTo>
                        <a:pt x="673" y="120"/>
                      </a:lnTo>
                      <a:lnTo>
                        <a:pt x="627" y="126"/>
                      </a:lnTo>
                      <a:lnTo>
                        <a:pt x="558" y="97"/>
                      </a:lnTo>
                      <a:lnTo>
                        <a:pt x="543" y="106"/>
                      </a:lnTo>
                      <a:lnTo>
                        <a:pt x="477" y="79"/>
                      </a:lnTo>
                      <a:lnTo>
                        <a:pt x="448" y="79"/>
                      </a:lnTo>
                      <a:lnTo>
                        <a:pt x="432" y="4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9" name="Freeform 182"/>
                <p:cNvSpPr>
                  <a:spLocks/>
                </p:cNvSpPr>
                <p:nvPr/>
              </p:nvSpPr>
              <p:spPr bwMode="auto">
                <a:xfrm>
                  <a:off x="1844" y="3414"/>
                  <a:ext cx="28" cy="26"/>
                </a:xfrm>
                <a:custGeom>
                  <a:avLst/>
                  <a:gdLst>
                    <a:gd name="T0" fmla="*/ 28 w 28"/>
                    <a:gd name="T1" fmla="*/ 0 h 26"/>
                    <a:gd name="T2" fmla="*/ 0 w 28"/>
                    <a:gd name="T3" fmla="*/ 17 h 26"/>
                    <a:gd name="T4" fmla="*/ 16 w 28"/>
                    <a:gd name="T5" fmla="*/ 26 h 26"/>
                    <a:gd name="T6" fmla="*/ 28 w 28"/>
                    <a:gd name="T7" fmla="*/ 0 h 26"/>
                  </a:gdLst>
                  <a:ahLst/>
                  <a:cxnLst>
                    <a:cxn ang="0">
                      <a:pos x="T0" y="T1"/>
                    </a:cxn>
                    <a:cxn ang="0">
                      <a:pos x="T2" y="T3"/>
                    </a:cxn>
                    <a:cxn ang="0">
                      <a:pos x="T4" y="T5"/>
                    </a:cxn>
                    <a:cxn ang="0">
                      <a:pos x="T6" y="T7"/>
                    </a:cxn>
                  </a:cxnLst>
                  <a:rect l="0" t="0" r="r" b="b"/>
                  <a:pathLst>
                    <a:path w="28" h="26">
                      <a:moveTo>
                        <a:pt x="28" y="0"/>
                      </a:moveTo>
                      <a:lnTo>
                        <a:pt x="0" y="17"/>
                      </a:lnTo>
                      <a:lnTo>
                        <a:pt x="16" y="26"/>
                      </a:lnTo>
                      <a:lnTo>
                        <a:pt x="28"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0" name="Freeform 183"/>
                <p:cNvSpPr>
                  <a:spLocks/>
                </p:cNvSpPr>
                <p:nvPr/>
              </p:nvSpPr>
              <p:spPr bwMode="auto">
                <a:xfrm>
                  <a:off x="1950" y="3372"/>
                  <a:ext cx="44" cy="59"/>
                </a:xfrm>
                <a:custGeom>
                  <a:avLst/>
                  <a:gdLst>
                    <a:gd name="T0" fmla="*/ 27 w 44"/>
                    <a:gd name="T1" fmla="*/ 0 h 59"/>
                    <a:gd name="T2" fmla="*/ 0 w 44"/>
                    <a:gd name="T3" fmla="*/ 5 h 59"/>
                    <a:gd name="T4" fmla="*/ 11 w 44"/>
                    <a:gd name="T5" fmla="*/ 20 h 59"/>
                    <a:gd name="T6" fmla="*/ 3 w 44"/>
                    <a:gd name="T7" fmla="*/ 36 h 59"/>
                    <a:gd name="T8" fmla="*/ 12 w 44"/>
                    <a:gd name="T9" fmla="*/ 59 h 59"/>
                    <a:gd name="T10" fmla="*/ 44 w 44"/>
                    <a:gd name="T11" fmla="*/ 26 h 59"/>
                    <a:gd name="T12" fmla="*/ 27 w 44"/>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44" h="59">
                      <a:moveTo>
                        <a:pt x="27" y="0"/>
                      </a:moveTo>
                      <a:lnTo>
                        <a:pt x="0" y="5"/>
                      </a:lnTo>
                      <a:lnTo>
                        <a:pt x="11" y="20"/>
                      </a:lnTo>
                      <a:lnTo>
                        <a:pt x="3" y="36"/>
                      </a:lnTo>
                      <a:lnTo>
                        <a:pt x="12" y="59"/>
                      </a:lnTo>
                      <a:lnTo>
                        <a:pt x="44" y="26"/>
                      </a:lnTo>
                      <a:lnTo>
                        <a:pt x="27"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31" name="Freeform 184"/>
                <p:cNvSpPr>
                  <a:spLocks/>
                </p:cNvSpPr>
                <p:nvPr/>
              </p:nvSpPr>
              <p:spPr bwMode="auto">
                <a:xfrm>
                  <a:off x="2048" y="3369"/>
                  <a:ext cx="33" cy="24"/>
                </a:xfrm>
                <a:custGeom>
                  <a:avLst/>
                  <a:gdLst>
                    <a:gd name="T0" fmla="*/ 24 w 33"/>
                    <a:gd name="T1" fmla="*/ 0 h 24"/>
                    <a:gd name="T2" fmla="*/ 0 w 33"/>
                    <a:gd name="T3" fmla="*/ 2 h 24"/>
                    <a:gd name="T4" fmla="*/ 13 w 33"/>
                    <a:gd name="T5" fmla="*/ 21 h 24"/>
                    <a:gd name="T6" fmla="*/ 33 w 33"/>
                    <a:gd name="T7" fmla="*/ 24 h 24"/>
                    <a:gd name="T8" fmla="*/ 24 w 33"/>
                    <a:gd name="T9" fmla="*/ 0 h 24"/>
                  </a:gdLst>
                  <a:ahLst/>
                  <a:cxnLst>
                    <a:cxn ang="0">
                      <a:pos x="T0" y="T1"/>
                    </a:cxn>
                    <a:cxn ang="0">
                      <a:pos x="T2" y="T3"/>
                    </a:cxn>
                    <a:cxn ang="0">
                      <a:pos x="T4" y="T5"/>
                    </a:cxn>
                    <a:cxn ang="0">
                      <a:pos x="T6" y="T7"/>
                    </a:cxn>
                    <a:cxn ang="0">
                      <a:pos x="T8" y="T9"/>
                    </a:cxn>
                  </a:cxnLst>
                  <a:rect l="0" t="0" r="r" b="b"/>
                  <a:pathLst>
                    <a:path w="33" h="24">
                      <a:moveTo>
                        <a:pt x="24" y="0"/>
                      </a:moveTo>
                      <a:lnTo>
                        <a:pt x="0" y="2"/>
                      </a:lnTo>
                      <a:lnTo>
                        <a:pt x="13" y="21"/>
                      </a:lnTo>
                      <a:lnTo>
                        <a:pt x="33" y="24"/>
                      </a:lnTo>
                      <a:lnTo>
                        <a:pt x="24"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grpSp>
            <p:nvGrpSpPr>
              <p:cNvPr id="13" name="Group 185"/>
              <p:cNvGrpSpPr>
                <a:grpSpLocks/>
              </p:cNvGrpSpPr>
              <p:nvPr/>
            </p:nvGrpSpPr>
            <p:grpSpPr bwMode="auto">
              <a:xfrm>
                <a:off x="1500" y="2454"/>
                <a:ext cx="821" cy="812"/>
                <a:chOff x="1500" y="2454"/>
                <a:chExt cx="821" cy="812"/>
              </a:xfrm>
              <a:grpFill/>
            </p:grpSpPr>
            <p:sp>
              <p:nvSpPr>
                <p:cNvPr id="226" name="Freeform 186"/>
                <p:cNvSpPr>
                  <a:spLocks/>
                </p:cNvSpPr>
                <p:nvPr/>
              </p:nvSpPr>
              <p:spPr bwMode="auto">
                <a:xfrm>
                  <a:off x="1500" y="2454"/>
                  <a:ext cx="737" cy="738"/>
                </a:xfrm>
                <a:custGeom>
                  <a:avLst/>
                  <a:gdLst>
                    <a:gd name="T0" fmla="*/ 356 w 737"/>
                    <a:gd name="T1" fmla="*/ 15 h 738"/>
                    <a:gd name="T2" fmla="*/ 356 w 737"/>
                    <a:gd name="T3" fmla="*/ 87 h 738"/>
                    <a:gd name="T4" fmla="*/ 284 w 737"/>
                    <a:gd name="T5" fmla="*/ 119 h 738"/>
                    <a:gd name="T6" fmla="*/ 257 w 737"/>
                    <a:gd name="T7" fmla="*/ 146 h 738"/>
                    <a:gd name="T8" fmla="*/ 203 w 737"/>
                    <a:gd name="T9" fmla="*/ 113 h 738"/>
                    <a:gd name="T10" fmla="*/ 191 w 737"/>
                    <a:gd name="T11" fmla="*/ 167 h 738"/>
                    <a:gd name="T12" fmla="*/ 200 w 737"/>
                    <a:gd name="T13" fmla="*/ 209 h 738"/>
                    <a:gd name="T14" fmla="*/ 156 w 737"/>
                    <a:gd name="T15" fmla="*/ 204 h 738"/>
                    <a:gd name="T16" fmla="*/ 108 w 737"/>
                    <a:gd name="T17" fmla="*/ 239 h 738"/>
                    <a:gd name="T18" fmla="*/ 0 w 737"/>
                    <a:gd name="T19" fmla="*/ 227 h 738"/>
                    <a:gd name="T20" fmla="*/ 12 w 737"/>
                    <a:gd name="T21" fmla="*/ 258 h 738"/>
                    <a:gd name="T22" fmla="*/ 41 w 737"/>
                    <a:gd name="T23" fmla="*/ 279 h 738"/>
                    <a:gd name="T24" fmla="*/ 90 w 737"/>
                    <a:gd name="T25" fmla="*/ 329 h 738"/>
                    <a:gd name="T26" fmla="*/ 125 w 737"/>
                    <a:gd name="T27" fmla="*/ 300 h 738"/>
                    <a:gd name="T28" fmla="*/ 125 w 737"/>
                    <a:gd name="T29" fmla="*/ 329 h 738"/>
                    <a:gd name="T30" fmla="*/ 155 w 737"/>
                    <a:gd name="T31" fmla="*/ 351 h 738"/>
                    <a:gd name="T32" fmla="*/ 153 w 737"/>
                    <a:gd name="T33" fmla="*/ 374 h 738"/>
                    <a:gd name="T34" fmla="*/ 191 w 737"/>
                    <a:gd name="T35" fmla="*/ 428 h 738"/>
                    <a:gd name="T36" fmla="*/ 225 w 737"/>
                    <a:gd name="T37" fmla="*/ 518 h 738"/>
                    <a:gd name="T38" fmla="*/ 209 w 737"/>
                    <a:gd name="T39" fmla="*/ 635 h 738"/>
                    <a:gd name="T40" fmla="*/ 198 w 737"/>
                    <a:gd name="T41" fmla="*/ 692 h 738"/>
                    <a:gd name="T42" fmla="*/ 293 w 737"/>
                    <a:gd name="T43" fmla="*/ 719 h 738"/>
                    <a:gd name="T44" fmla="*/ 377 w 737"/>
                    <a:gd name="T45" fmla="*/ 738 h 738"/>
                    <a:gd name="T46" fmla="*/ 458 w 737"/>
                    <a:gd name="T47" fmla="*/ 719 h 738"/>
                    <a:gd name="T48" fmla="*/ 473 w 737"/>
                    <a:gd name="T49" fmla="*/ 672 h 738"/>
                    <a:gd name="T50" fmla="*/ 546 w 737"/>
                    <a:gd name="T51" fmla="*/ 644 h 738"/>
                    <a:gd name="T52" fmla="*/ 596 w 737"/>
                    <a:gd name="T53" fmla="*/ 665 h 738"/>
                    <a:gd name="T54" fmla="*/ 653 w 737"/>
                    <a:gd name="T55" fmla="*/ 665 h 738"/>
                    <a:gd name="T56" fmla="*/ 669 w 737"/>
                    <a:gd name="T57" fmla="*/ 621 h 738"/>
                    <a:gd name="T58" fmla="*/ 662 w 737"/>
                    <a:gd name="T59" fmla="*/ 590 h 738"/>
                    <a:gd name="T60" fmla="*/ 648 w 737"/>
                    <a:gd name="T61" fmla="*/ 530 h 738"/>
                    <a:gd name="T62" fmla="*/ 693 w 737"/>
                    <a:gd name="T63" fmla="*/ 474 h 738"/>
                    <a:gd name="T64" fmla="*/ 644 w 737"/>
                    <a:gd name="T65" fmla="*/ 441 h 738"/>
                    <a:gd name="T66" fmla="*/ 612 w 737"/>
                    <a:gd name="T67" fmla="*/ 449 h 738"/>
                    <a:gd name="T68" fmla="*/ 645 w 737"/>
                    <a:gd name="T69" fmla="*/ 380 h 738"/>
                    <a:gd name="T70" fmla="*/ 704 w 737"/>
                    <a:gd name="T71" fmla="*/ 333 h 738"/>
                    <a:gd name="T72" fmla="*/ 729 w 737"/>
                    <a:gd name="T73" fmla="*/ 311 h 738"/>
                    <a:gd name="T74" fmla="*/ 728 w 737"/>
                    <a:gd name="T75" fmla="*/ 252 h 738"/>
                    <a:gd name="T76" fmla="*/ 737 w 737"/>
                    <a:gd name="T77" fmla="*/ 194 h 738"/>
                    <a:gd name="T78" fmla="*/ 690 w 737"/>
                    <a:gd name="T79" fmla="*/ 180 h 738"/>
                    <a:gd name="T80" fmla="*/ 632 w 737"/>
                    <a:gd name="T81" fmla="*/ 164 h 738"/>
                    <a:gd name="T82" fmla="*/ 603 w 737"/>
                    <a:gd name="T83" fmla="*/ 150 h 738"/>
                    <a:gd name="T84" fmla="*/ 567 w 737"/>
                    <a:gd name="T85" fmla="*/ 138 h 738"/>
                    <a:gd name="T86" fmla="*/ 545 w 737"/>
                    <a:gd name="T87" fmla="*/ 108 h 738"/>
                    <a:gd name="T88" fmla="*/ 491 w 737"/>
                    <a:gd name="T89" fmla="*/ 101 h 738"/>
                    <a:gd name="T90" fmla="*/ 464 w 737"/>
                    <a:gd name="T91" fmla="*/ 80 h 738"/>
                    <a:gd name="T92" fmla="*/ 423 w 737"/>
                    <a:gd name="T93" fmla="*/ 26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7" h="738">
                      <a:moveTo>
                        <a:pt x="399" y="0"/>
                      </a:moveTo>
                      <a:lnTo>
                        <a:pt x="356" y="15"/>
                      </a:lnTo>
                      <a:lnTo>
                        <a:pt x="362" y="57"/>
                      </a:lnTo>
                      <a:lnTo>
                        <a:pt x="356" y="87"/>
                      </a:lnTo>
                      <a:lnTo>
                        <a:pt x="339" y="83"/>
                      </a:lnTo>
                      <a:lnTo>
                        <a:pt x="284" y="119"/>
                      </a:lnTo>
                      <a:lnTo>
                        <a:pt x="291" y="132"/>
                      </a:lnTo>
                      <a:lnTo>
                        <a:pt x="257" y="146"/>
                      </a:lnTo>
                      <a:lnTo>
                        <a:pt x="207" y="146"/>
                      </a:lnTo>
                      <a:lnTo>
                        <a:pt x="203" y="113"/>
                      </a:lnTo>
                      <a:lnTo>
                        <a:pt x="167" y="123"/>
                      </a:lnTo>
                      <a:lnTo>
                        <a:pt x="191" y="167"/>
                      </a:lnTo>
                      <a:lnTo>
                        <a:pt x="186" y="197"/>
                      </a:lnTo>
                      <a:lnTo>
                        <a:pt x="200" y="209"/>
                      </a:lnTo>
                      <a:lnTo>
                        <a:pt x="159" y="215"/>
                      </a:lnTo>
                      <a:lnTo>
                        <a:pt x="156" y="204"/>
                      </a:lnTo>
                      <a:lnTo>
                        <a:pt x="113" y="221"/>
                      </a:lnTo>
                      <a:lnTo>
                        <a:pt x="108" y="239"/>
                      </a:lnTo>
                      <a:lnTo>
                        <a:pt x="87" y="204"/>
                      </a:lnTo>
                      <a:lnTo>
                        <a:pt x="0" y="227"/>
                      </a:lnTo>
                      <a:lnTo>
                        <a:pt x="27" y="248"/>
                      </a:lnTo>
                      <a:lnTo>
                        <a:pt x="12" y="258"/>
                      </a:lnTo>
                      <a:lnTo>
                        <a:pt x="3" y="281"/>
                      </a:lnTo>
                      <a:lnTo>
                        <a:pt x="41" y="279"/>
                      </a:lnTo>
                      <a:lnTo>
                        <a:pt x="75" y="302"/>
                      </a:lnTo>
                      <a:lnTo>
                        <a:pt x="90" y="329"/>
                      </a:lnTo>
                      <a:lnTo>
                        <a:pt x="98" y="306"/>
                      </a:lnTo>
                      <a:lnTo>
                        <a:pt x="125" y="300"/>
                      </a:lnTo>
                      <a:lnTo>
                        <a:pt x="101" y="327"/>
                      </a:lnTo>
                      <a:lnTo>
                        <a:pt x="125" y="329"/>
                      </a:lnTo>
                      <a:lnTo>
                        <a:pt x="119" y="347"/>
                      </a:lnTo>
                      <a:lnTo>
                        <a:pt x="155" y="351"/>
                      </a:lnTo>
                      <a:lnTo>
                        <a:pt x="138" y="369"/>
                      </a:lnTo>
                      <a:lnTo>
                        <a:pt x="153" y="374"/>
                      </a:lnTo>
                      <a:lnTo>
                        <a:pt x="153" y="395"/>
                      </a:lnTo>
                      <a:lnTo>
                        <a:pt x="191" y="428"/>
                      </a:lnTo>
                      <a:lnTo>
                        <a:pt x="221" y="446"/>
                      </a:lnTo>
                      <a:lnTo>
                        <a:pt x="225" y="518"/>
                      </a:lnTo>
                      <a:lnTo>
                        <a:pt x="225" y="585"/>
                      </a:lnTo>
                      <a:lnTo>
                        <a:pt x="209" y="635"/>
                      </a:lnTo>
                      <a:lnTo>
                        <a:pt x="185" y="662"/>
                      </a:lnTo>
                      <a:lnTo>
                        <a:pt x="198" y="692"/>
                      </a:lnTo>
                      <a:lnTo>
                        <a:pt x="231" y="696"/>
                      </a:lnTo>
                      <a:lnTo>
                        <a:pt x="293" y="719"/>
                      </a:lnTo>
                      <a:lnTo>
                        <a:pt x="308" y="711"/>
                      </a:lnTo>
                      <a:lnTo>
                        <a:pt x="377" y="738"/>
                      </a:lnTo>
                      <a:lnTo>
                        <a:pt x="425" y="732"/>
                      </a:lnTo>
                      <a:lnTo>
                        <a:pt x="458" y="719"/>
                      </a:lnTo>
                      <a:lnTo>
                        <a:pt x="459" y="675"/>
                      </a:lnTo>
                      <a:lnTo>
                        <a:pt x="473" y="672"/>
                      </a:lnTo>
                      <a:lnTo>
                        <a:pt x="503" y="644"/>
                      </a:lnTo>
                      <a:lnTo>
                        <a:pt x="546" y="644"/>
                      </a:lnTo>
                      <a:lnTo>
                        <a:pt x="570" y="647"/>
                      </a:lnTo>
                      <a:lnTo>
                        <a:pt x="596" y="665"/>
                      </a:lnTo>
                      <a:lnTo>
                        <a:pt x="606" y="680"/>
                      </a:lnTo>
                      <a:lnTo>
                        <a:pt x="653" y="665"/>
                      </a:lnTo>
                      <a:lnTo>
                        <a:pt x="668" y="639"/>
                      </a:lnTo>
                      <a:lnTo>
                        <a:pt x="669" y="621"/>
                      </a:lnTo>
                      <a:lnTo>
                        <a:pt x="693" y="597"/>
                      </a:lnTo>
                      <a:lnTo>
                        <a:pt x="662" y="590"/>
                      </a:lnTo>
                      <a:lnTo>
                        <a:pt x="662" y="549"/>
                      </a:lnTo>
                      <a:lnTo>
                        <a:pt x="648" y="530"/>
                      </a:lnTo>
                      <a:lnTo>
                        <a:pt x="671" y="506"/>
                      </a:lnTo>
                      <a:lnTo>
                        <a:pt x="693" y="474"/>
                      </a:lnTo>
                      <a:lnTo>
                        <a:pt x="645" y="455"/>
                      </a:lnTo>
                      <a:lnTo>
                        <a:pt x="644" y="441"/>
                      </a:lnTo>
                      <a:lnTo>
                        <a:pt x="630" y="438"/>
                      </a:lnTo>
                      <a:lnTo>
                        <a:pt x="612" y="449"/>
                      </a:lnTo>
                      <a:lnTo>
                        <a:pt x="615" y="428"/>
                      </a:lnTo>
                      <a:lnTo>
                        <a:pt x="645" y="380"/>
                      </a:lnTo>
                      <a:lnTo>
                        <a:pt x="669" y="351"/>
                      </a:lnTo>
                      <a:lnTo>
                        <a:pt x="704" y="333"/>
                      </a:lnTo>
                      <a:lnTo>
                        <a:pt x="704" y="317"/>
                      </a:lnTo>
                      <a:lnTo>
                        <a:pt x="729" y="311"/>
                      </a:lnTo>
                      <a:lnTo>
                        <a:pt x="725" y="279"/>
                      </a:lnTo>
                      <a:lnTo>
                        <a:pt x="728" y="252"/>
                      </a:lnTo>
                      <a:lnTo>
                        <a:pt x="725" y="231"/>
                      </a:lnTo>
                      <a:lnTo>
                        <a:pt x="737" y="194"/>
                      </a:lnTo>
                      <a:lnTo>
                        <a:pt x="716" y="180"/>
                      </a:lnTo>
                      <a:lnTo>
                        <a:pt x="690" y="180"/>
                      </a:lnTo>
                      <a:lnTo>
                        <a:pt x="671" y="167"/>
                      </a:lnTo>
                      <a:lnTo>
                        <a:pt x="632" y="164"/>
                      </a:lnTo>
                      <a:lnTo>
                        <a:pt x="611" y="162"/>
                      </a:lnTo>
                      <a:lnTo>
                        <a:pt x="603" y="150"/>
                      </a:lnTo>
                      <a:lnTo>
                        <a:pt x="599" y="138"/>
                      </a:lnTo>
                      <a:lnTo>
                        <a:pt x="567" y="138"/>
                      </a:lnTo>
                      <a:lnTo>
                        <a:pt x="549" y="129"/>
                      </a:lnTo>
                      <a:lnTo>
                        <a:pt x="545" y="108"/>
                      </a:lnTo>
                      <a:lnTo>
                        <a:pt x="516" y="113"/>
                      </a:lnTo>
                      <a:lnTo>
                        <a:pt x="491" y="101"/>
                      </a:lnTo>
                      <a:lnTo>
                        <a:pt x="482" y="75"/>
                      </a:lnTo>
                      <a:lnTo>
                        <a:pt x="464" y="80"/>
                      </a:lnTo>
                      <a:lnTo>
                        <a:pt x="426" y="54"/>
                      </a:lnTo>
                      <a:lnTo>
                        <a:pt x="423" y="26"/>
                      </a:lnTo>
                      <a:lnTo>
                        <a:pt x="399"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7" name="Freeform 187"/>
                <p:cNvSpPr>
                  <a:spLocks/>
                </p:cNvSpPr>
                <p:nvPr/>
              </p:nvSpPr>
              <p:spPr bwMode="auto">
                <a:xfrm>
                  <a:off x="2255" y="3129"/>
                  <a:ext cx="66" cy="137"/>
                </a:xfrm>
                <a:custGeom>
                  <a:avLst/>
                  <a:gdLst>
                    <a:gd name="T0" fmla="*/ 42 w 66"/>
                    <a:gd name="T1" fmla="*/ 137 h 137"/>
                    <a:gd name="T2" fmla="*/ 3 w 66"/>
                    <a:gd name="T3" fmla="*/ 105 h 137"/>
                    <a:gd name="T4" fmla="*/ 6 w 66"/>
                    <a:gd name="T5" fmla="*/ 90 h 137"/>
                    <a:gd name="T6" fmla="*/ 0 w 66"/>
                    <a:gd name="T7" fmla="*/ 68 h 137"/>
                    <a:gd name="T8" fmla="*/ 3 w 66"/>
                    <a:gd name="T9" fmla="*/ 36 h 137"/>
                    <a:gd name="T10" fmla="*/ 24 w 66"/>
                    <a:gd name="T11" fmla="*/ 33 h 137"/>
                    <a:gd name="T12" fmla="*/ 43 w 66"/>
                    <a:gd name="T13" fmla="*/ 12 h 137"/>
                    <a:gd name="T14" fmla="*/ 54 w 66"/>
                    <a:gd name="T15" fmla="*/ 0 h 137"/>
                    <a:gd name="T16" fmla="*/ 60 w 66"/>
                    <a:gd name="T17" fmla="*/ 33 h 137"/>
                    <a:gd name="T18" fmla="*/ 66 w 66"/>
                    <a:gd name="T19" fmla="*/ 68 h 137"/>
                    <a:gd name="T20" fmla="*/ 57 w 66"/>
                    <a:gd name="T21" fmla="*/ 77 h 137"/>
                    <a:gd name="T22" fmla="*/ 58 w 66"/>
                    <a:gd name="T23" fmla="*/ 101 h 137"/>
                    <a:gd name="T24" fmla="*/ 42 w 66"/>
                    <a:gd name="T2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37">
                      <a:moveTo>
                        <a:pt x="42" y="137"/>
                      </a:moveTo>
                      <a:lnTo>
                        <a:pt x="3" y="105"/>
                      </a:lnTo>
                      <a:lnTo>
                        <a:pt x="6" y="90"/>
                      </a:lnTo>
                      <a:lnTo>
                        <a:pt x="0" y="68"/>
                      </a:lnTo>
                      <a:lnTo>
                        <a:pt x="3" y="36"/>
                      </a:lnTo>
                      <a:lnTo>
                        <a:pt x="24" y="33"/>
                      </a:lnTo>
                      <a:lnTo>
                        <a:pt x="43" y="12"/>
                      </a:lnTo>
                      <a:lnTo>
                        <a:pt x="54" y="0"/>
                      </a:lnTo>
                      <a:lnTo>
                        <a:pt x="60" y="33"/>
                      </a:lnTo>
                      <a:lnTo>
                        <a:pt x="66" y="68"/>
                      </a:lnTo>
                      <a:lnTo>
                        <a:pt x="57" y="77"/>
                      </a:lnTo>
                      <a:lnTo>
                        <a:pt x="58" y="101"/>
                      </a:lnTo>
                      <a:lnTo>
                        <a:pt x="42" y="13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grpSp>
            <p:nvGrpSpPr>
              <p:cNvPr id="104" name="Group 188"/>
              <p:cNvGrpSpPr>
                <a:grpSpLocks/>
              </p:cNvGrpSpPr>
              <p:nvPr/>
            </p:nvGrpSpPr>
            <p:grpSpPr bwMode="auto">
              <a:xfrm>
                <a:off x="2150" y="2814"/>
                <a:ext cx="651" cy="818"/>
                <a:chOff x="2150" y="2814"/>
                <a:chExt cx="651" cy="818"/>
              </a:xfrm>
              <a:grpFill/>
            </p:grpSpPr>
            <p:sp>
              <p:nvSpPr>
                <p:cNvPr id="223" name="Freeform 189"/>
                <p:cNvSpPr>
                  <a:spLocks/>
                </p:cNvSpPr>
                <p:nvPr/>
              </p:nvSpPr>
              <p:spPr bwMode="auto">
                <a:xfrm>
                  <a:off x="2237" y="3281"/>
                  <a:ext cx="100" cy="175"/>
                </a:xfrm>
                <a:custGeom>
                  <a:avLst/>
                  <a:gdLst>
                    <a:gd name="T0" fmla="*/ 61 w 100"/>
                    <a:gd name="T1" fmla="*/ 0 h 175"/>
                    <a:gd name="T2" fmla="*/ 13 w 100"/>
                    <a:gd name="T3" fmla="*/ 37 h 175"/>
                    <a:gd name="T4" fmla="*/ 0 w 100"/>
                    <a:gd name="T5" fmla="*/ 34 h 175"/>
                    <a:gd name="T6" fmla="*/ 9 w 100"/>
                    <a:gd name="T7" fmla="*/ 49 h 175"/>
                    <a:gd name="T8" fmla="*/ 0 w 100"/>
                    <a:gd name="T9" fmla="*/ 60 h 175"/>
                    <a:gd name="T10" fmla="*/ 13 w 100"/>
                    <a:gd name="T11" fmla="*/ 69 h 175"/>
                    <a:gd name="T12" fmla="*/ 19 w 100"/>
                    <a:gd name="T13" fmla="*/ 127 h 175"/>
                    <a:gd name="T14" fmla="*/ 33 w 100"/>
                    <a:gd name="T15" fmla="*/ 172 h 175"/>
                    <a:gd name="T16" fmla="*/ 57 w 100"/>
                    <a:gd name="T17" fmla="*/ 175 h 175"/>
                    <a:gd name="T18" fmla="*/ 82 w 100"/>
                    <a:gd name="T19" fmla="*/ 154 h 175"/>
                    <a:gd name="T20" fmla="*/ 90 w 100"/>
                    <a:gd name="T21" fmla="*/ 120 h 175"/>
                    <a:gd name="T22" fmla="*/ 90 w 100"/>
                    <a:gd name="T23" fmla="*/ 73 h 175"/>
                    <a:gd name="T24" fmla="*/ 100 w 100"/>
                    <a:gd name="T25" fmla="*/ 60 h 175"/>
                    <a:gd name="T26" fmla="*/ 91 w 100"/>
                    <a:gd name="T27" fmla="*/ 37 h 175"/>
                    <a:gd name="T28" fmla="*/ 81 w 100"/>
                    <a:gd name="T29" fmla="*/ 13 h 175"/>
                    <a:gd name="T30" fmla="*/ 61 w 100"/>
                    <a:gd name="T3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75">
                      <a:moveTo>
                        <a:pt x="61" y="0"/>
                      </a:moveTo>
                      <a:lnTo>
                        <a:pt x="13" y="37"/>
                      </a:lnTo>
                      <a:lnTo>
                        <a:pt x="0" y="34"/>
                      </a:lnTo>
                      <a:lnTo>
                        <a:pt x="9" y="49"/>
                      </a:lnTo>
                      <a:lnTo>
                        <a:pt x="0" y="60"/>
                      </a:lnTo>
                      <a:lnTo>
                        <a:pt x="13" y="69"/>
                      </a:lnTo>
                      <a:lnTo>
                        <a:pt x="19" y="127"/>
                      </a:lnTo>
                      <a:lnTo>
                        <a:pt x="33" y="172"/>
                      </a:lnTo>
                      <a:lnTo>
                        <a:pt x="57" y="175"/>
                      </a:lnTo>
                      <a:lnTo>
                        <a:pt x="82" y="154"/>
                      </a:lnTo>
                      <a:lnTo>
                        <a:pt x="90" y="120"/>
                      </a:lnTo>
                      <a:lnTo>
                        <a:pt x="90" y="73"/>
                      </a:lnTo>
                      <a:lnTo>
                        <a:pt x="100" y="60"/>
                      </a:lnTo>
                      <a:lnTo>
                        <a:pt x="91" y="37"/>
                      </a:lnTo>
                      <a:lnTo>
                        <a:pt x="81" y="13"/>
                      </a:lnTo>
                      <a:lnTo>
                        <a:pt x="6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4" name="Freeform 190"/>
                <p:cNvSpPr>
                  <a:spLocks/>
                </p:cNvSpPr>
                <p:nvPr/>
              </p:nvSpPr>
              <p:spPr bwMode="auto">
                <a:xfrm>
                  <a:off x="2483" y="3528"/>
                  <a:ext cx="154" cy="104"/>
                </a:xfrm>
                <a:custGeom>
                  <a:avLst/>
                  <a:gdLst>
                    <a:gd name="T0" fmla="*/ 154 w 154"/>
                    <a:gd name="T1" fmla="*/ 5 h 104"/>
                    <a:gd name="T2" fmla="*/ 142 w 154"/>
                    <a:gd name="T3" fmla="*/ 27 h 104"/>
                    <a:gd name="T4" fmla="*/ 150 w 154"/>
                    <a:gd name="T5" fmla="*/ 42 h 104"/>
                    <a:gd name="T6" fmla="*/ 144 w 154"/>
                    <a:gd name="T7" fmla="*/ 74 h 104"/>
                    <a:gd name="T8" fmla="*/ 133 w 154"/>
                    <a:gd name="T9" fmla="*/ 87 h 104"/>
                    <a:gd name="T10" fmla="*/ 138 w 154"/>
                    <a:gd name="T11" fmla="*/ 98 h 104"/>
                    <a:gd name="T12" fmla="*/ 115 w 154"/>
                    <a:gd name="T13" fmla="*/ 104 h 104"/>
                    <a:gd name="T14" fmla="*/ 81 w 154"/>
                    <a:gd name="T15" fmla="*/ 77 h 104"/>
                    <a:gd name="T16" fmla="*/ 57 w 154"/>
                    <a:gd name="T17" fmla="*/ 72 h 104"/>
                    <a:gd name="T18" fmla="*/ 36 w 154"/>
                    <a:gd name="T19" fmla="*/ 54 h 104"/>
                    <a:gd name="T20" fmla="*/ 0 w 154"/>
                    <a:gd name="T21" fmla="*/ 36 h 104"/>
                    <a:gd name="T22" fmla="*/ 0 w 154"/>
                    <a:gd name="T23" fmla="*/ 0 h 104"/>
                    <a:gd name="T24" fmla="*/ 16 w 154"/>
                    <a:gd name="T25" fmla="*/ 6 h 104"/>
                    <a:gd name="T26" fmla="*/ 45 w 154"/>
                    <a:gd name="T27" fmla="*/ 6 h 104"/>
                    <a:gd name="T28" fmla="*/ 58 w 154"/>
                    <a:gd name="T29" fmla="*/ 21 h 104"/>
                    <a:gd name="T30" fmla="*/ 118 w 154"/>
                    <a:gd name="T31" fmla="*/ 15 h 104"/>
                    <a:gd name="T32" fmla="*/ 154 w 154"/>
                    <a:gd name="T33"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04">
                      <a:moveTo>
                        <a:pt x="154" y="5"/>
                      </a:moveTo>
                      <a:lnTo>
                        <a:pt x="142" y="27"/>
                      </a:lnTo>
                      <a:lnTo>
                        <a:pt x="150" y="42"/>
                      </a:lnTo>
                      <a:lnTo>
                        <a:pt x="144" y="74"/>
                      </a:lnTo>
                      <a:lnTo>
                        <a:pt x="133" y="87"/>
                      </a:lnTo>
                      <a:lnTo>
                        <a:pt x="138" y="98"/>
                      </a:lnTo>
                      <a:lnTo>
                        <a:pt x="115" y="104"/>
                      </a:lnTo>
                      <a:lnTo>
                        <a:pt x="81" y="77"/>
                      </a:lnTo>
                      <a:lnTo>
                        <a:pt x="57" y="72"/>
                      </a:lnTo>
                      <a:lnTo>
                        <a:pt x="36" y="54"/>
                      </a:lnTo>
                      <a:lnTo>
                        <a:pt x="0" y="36"/>
                      </a:lnTo>
                      <a:lnTo>
                        <a:pt x="0" y="0"/>
                      </a:lnTo>
                      <a:lnTo>
                        <a:pt x="16" y="6"/>
                      </a:lnTo>
                      <a:lnTo>
                        <a:pt x="45" y="6"/>
                      </a:lnTo>
                      <a:lnTo>
                        <a:pt x="58" y="21"/>
                      </a:lnTo>
                      <a:lnTo>
                        <a:pt x="118" y="15"/>
                      </a:lnTo>
                      <a:lnTo>
                        <a:pt x="154" y="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5" name="Freeform 191"/>
                <p:cNvSpPr>
                  <a:spLocks/>
                </p:cNvSpPr>
                <p:nvPr/>
              </p:nvSpPr>
              <p:spPr bwMode="auto">
                <a:xfrm>
                  <a:off x="2150" y="2814"/>
                  <a:ext cx="651" cy="747"/>
                </a:xfrm>
                <a:custGeom>
                  <a:avLst/>
                  <a:gdLst>
                    <a:gd name="T0" fmla="*/ 519 w 651"/>
                    <a:gd name="T1" fmla="*/ 747 h 747"/>
                    <a:gd name="T2" fmla="*/ 553 w 651"/>
                    <a:gd name="T3" fmla="*/ 705 h 747"/>
                    <a:gd name="T4" fmla="*/ 577 w 651"/>
                    <a:gd name="T5" fmla="*/ 653 h 747"/>
                    <a:gd name="T6" fmla="*/ 553 w 651"/>
                    <a:gd name="T7" fmla="*/ 588 h 747"/>
                    <a:gd name="T8" fmla="*/ 553 w 651"/>
                    <a:gd name="T9" fmla="*/ 549 h 747"/>
                    <a:gd name="T10" fmla="*/ 589 w 651"/>
                    <a:gd name="T11" fmla="*/ 537 h 747"/>
                    <a:gd name="T12" fmla="*/ 627 w 651"/>
                    <a:gd name="T13" fmla="*/ 548 h 747"/>
                    <a:gd name="T14" fmla="*/ 643 w 651"/>
                    <a:gd name="T15" fmla="*/ 572 h 747"/>
                    <a:gd name="T16" fmla="*/ 634 w 651"/>
                    <a:gd name="T17" fmla="*/ 527 h 747"/>
                    <a:gd name="T18" fmla="*/ 541 w 651"/>
                    <a:gd name="T19" fmla="*/ 471 h 747"/>
                    <a:gd name="T20" fmla="*/ 528 w 651"/>
                    <a:gd name="T21" fmla="*/ 428 h 747"/>
                    <a:gd name="T22" fmla="*/ 436 w 651"/>
                    <a:gd name="T23" fmla="*/ 404 h 747"/>
                    <a:gd name="T24" fmla="*/ 385 w 651"/>
                    <a:gd name="T25" fmla="*/ 296 h 747"/>
                    <a:gd name="T26" fmla="*/ 315 w 651"/>
                    <a:gd name="T27" fmla="*/ 248 h 747"/>
                    <a:gd name="T28" fmla="*/ 316 w 651"/>
                    <a:gd name="T29" fmla="*/ 183 h 747"/>
                    <a:gd name="T30" fmla="*/ 309 w 651"/>
                    <a:gd name="T31" fmla="*/ 144 h 747"/>
                    <a:gd name="T32" fmla="*/ 328 w 651"/>
                    <a:gd name="T33" fmla="*/ 138 h 747"/>
                    <a:gd name="T34" fmla="*/ 366 w 651"/>
                    <a:gd name="T35" fmla="*/ 113 h 747"/>
                    <a:gd name="T36" fmla="*/ 384 w 651"/>
                    <a:gd name="T37" fmla="*/ 92 h 747"/>
                    <a:gd name="T38" fmla="*/ 364 w 651"/>
                    <a:gd name="T39" fmla="*/ 53 h 747"/>
                    <a:gd name="T40" fmla="*/ 378 w 651"/>
                    <a:gd name="T41" fmla="*/ 21 h 747"/>
                    <a:gd name="T42" fmla="*/ 313 w 651"/>
                    <a:gd name="T43" fmla="*/ 32 h 747"/>
                    <a:gd name="T44" fmla="*/ 265 w 651"/>
                    <a:gd name="T45" fmla="*/ 14 h 747"/>
                    <a:gd name="T46" fmla="*/ 243 w 651"/>
                    <a:gd name="T47" fmla="*/ 14 h 747"/>
                    <a:gd name="T48" fmla="*/ 201 w 651"/>
                    <a:gd name="T49" fmla="*/ 26 h 747"/>
                    <a:gd name="T50" fmla="*/ 205 w 651"/>
                    <a:gd name="T51" fmla="*/ 48 h 747"/>
                    <a:gd name="T52" fmla="*/ 165 w 651"/>
                    <a:gd name="T53" fmla="*/ 66 h 747"/>
                    <a:gd name="T54" fmla="*/ 147 w 651"/>
                    <a:gd name="T55" fmla="*/ 93 h 747"/>
                    <a:gd name="T56" fmla="*/ 103 w 651"/>
                    <a:gd name="T57" fmla="*/ 83 h 747"/>
                    <a:gd name="T58" fmla="*/ 85 w 651"/>
                    <a:gd name="T59" fmla="*/ 102 h 747"/>
                    <a:gd name="T60" fmla="*/ 18 w 651"/>
                    <a:gd name="T61" fmla="*/ 152 h 747"/>
                    <a:gd name="T62" fmla="*/ 13 w 651"/>
                    <a:gd name="T63" fmla="*/ 192 h 747"/>
                    <a:gd name="T64" fmla="*/ 40 w 651"/>
                    <a:gd name="T65" fmla="*/ 237 h 747"/>
                    <a:gd name="T66" fmla="*/ 18 w 651"/>
                    <a:gd name="T67" fmla="*/ 287 h 747"/>
                    <a:gd name="T68" fmla="*/ 75 w 651"/>
                    <a:gd name="T69" fmla="*/ 260 h 747"/>
                    <a:gd name="T70" fmla="*/ 99 w 651"/>
                    <a:gd name="T71" fmla="*/ 213 h 747"/>
                    <a:gd name="T72" fmla="*/ 159 w 651"/>
                    <a:gd name="T73" fmla="*/ 224 h 747"/>
                    <a:gd name="T74" fmla="*/ 213 w 651"/>
                    <a:gd name="T75" fmla="*/ 285 h 747"/>
                    <a:gd name="T76" fmla="*/ 231 w 651"/>
                    <a:gd name="T77" fmla="*/ 332 h 747"/>
                    <a:gd name="T78" fmla="*/ 270 w 651"/>
                    <a:gd name="T79" fmla="*/ 401 h 747"/>
                    <a:gd name="T80" fmla="*/ 304 w 651"/>
                    <a:gd name="T81" fmla="*/ 440 h 747"/>
                    <a:gd name="T82" fmla="*/ 373 w 651"/>
                    <a:gd name="T83" fmla="*/ 480 h 747"/>
                    <a:gd name="T84" fmla="*/ 421 w 651"/>
                    <a:gd name="T85" fmla="*/ 506 h 747"/>
                    <a:gd name="T86" fmla="*/ 450 w 651"/>
                    <a:gd name="T87" fmla="*/ 525 h 747"/>
                    <a:gd name="T88" fmla="*/ 499 w 651"/>
                    <a:gd name="T89" fmla="*/ 573 h 747"/>
                    <a:gd name="T90" fmla="*/ 520 w 651"/>
                    <a:gd name="T91" fmla="*/ 654 h 747"/>
                    <a:gd name="T92" fmla="*/ 513 w 651"/>
                    <a:gd name="T93" fmla="*/ 696 h 747"/>
                    <a:gd name="T94" fmla="*/ 502 w 651"/>
                    <a:gd name="T95" fmla="*/ 74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1" h="747">
                      <a:moveTo>
                        <a:pt x="502" y="740"/>
                      </a:moveTo>
                      <a:lnTo>
                        <a:pt x="519" y="747"/>
                      </a:lnTo>
                      <a:lnTo>
                        <a:pt x="540" y="711"/>
                      </a:lnTo>
                      <a:lnTo>
                        <a:pt x="553" y="705"/>
                      </a:lnTo>
                      <a:lnTo>
                        <a:pt x="555" y="683"/>
                      </a:lnTo>
                      <a:lnTo>
                        <a:pt x="577" y="653"/>
                      </a:lnTo>
                      <a:lnTo>
                        <a:pt x="576" y="629"/>
                      </a:lnTo>
                      <a:lnTo>
                        <a:pt x="553" y="588"/>
                      </a:lnTo>
                      <a:lnTo>
                        <a:pt x="540" y="578"/>
                      </a:lnTo>
                      <a:lnTo>
                        <a:pt x="553" y="549"/>
                      </a:lnTo>
                      <a:lnTo>
                        <a:pt x="573" y="525"/>
                      </a:lnTo>
                      <a:lnTo>
                        <a:pt x="589" y="537"/>
                      </a:lnTo>
                      <a:lnTo>
                        <a:pt x="613" y="552"/>
                      </a:lnTo>
                      <a:lnTo>
                        <a:pt x="627" y="548"/>
                      </a:lnTo>
                      <a:lnTo>
                        <a:pt x="622" y="576"/>
                      </a:lnTo>
                      <a:lnTo>
                        <a:pt x="643" y="572"/>
                      </a:lnTo>
                      <a:lnTo>
                        <a:pt x="651" y="548"/>
                      </a:lnTo>
                      <a:lnTo>
                        <a:pt x="634" y="527"/>
                      </a:lnTo>
                      <a:lnTo>
                        <a:pt x="580" y="485"/>
                      </a:lnTo>
                      <a:lnTo>
                        <a:pt x="541" y="471"/>
                      </a:lnTo>
                      <a:lnTo>
                        <a:pt x="523" y="453"/>
                      </a:lnTo>
                      <a:lnTo>
                        <a:pt x="528" y="428"/>
                      </a:lnTo>
                      <a:lnTo>
                        <a:pt x="480" y="422"/>
                      </a:lnTo>
                      <a:lnTo>
                        <a:pt x="436" y="404"/>
                      </a:lnTo>
                      <a:lnTo>
                        <a:pt x="411" y="369"/>
                      </a:lnTo>
                      <a:lnTo>
                        <a:pt x="385" y="296"/>
                      </a:lnTo>
                      <a:lnTo>
                        <a:pt x="355" y="269"/>
                      </a:lnTo>
                      <a:lnTo>
                        <a:pt x="315" y="248"/>
                      </a:lnTo>
                      <a:lnTo>
                        <a:pt x="301" y="225"/>
                      </a:lnTo>
                      <a:lnTo>
                        <a:pt x="316" y="183"/>
                      </a:lnTo>
                      <a:lnTo>
                        <a:pt x="324" y="165"/>
                      </a:lnTo>
                      <a:lnTo>
                        <a:pt x="309" y="144"/>
                      </a:lnTo>
                      <a:lnTo>
                        <a:pt x="315" y="126"/>
                      </a:lnTo>
                      <a:lnTo>
                        <a:pt x="328" y="138"/>
                      </a:lnTo>
                      <a:lnTo>
                        <a:pt x="342" y="126"/>
                      </a:lnTo>
                      <a:lnTo>
                        <a:pt x="366" y="113"/>
                      </a:lnTo>
                      <a:lnTo>
                        <a:pt x="382" y="113"/>
                      </a:lnTo>
                      <a:lnTo>
                        <a:pt x="384" y="92"/>
                      </a:lnTo>
                      <a:lnTo>
                        <a:pt x="382" y="68"/>
                      </a:lnTo>
                      <a:lnTo>
                        <a:pt x="364" y="53"/>
                      </a:lnTo>
                      <a:lnTo>
                        <a:pt x="364" y="38"/>
                      </a:lnTo>
                      <a:lnTo>
                        <a:pt x="378" y="21"/>
                      </a:lnTo>
                      <a:lnTo>
                        <a:pt x="324" y="24"/>
                      </a:lnTo>
                      <a:lnTo>
                        <a:pt x="313" y="32"/>
                      </a:lnTo>
                      <a:lnTo>
                        <a:pt x="283" y="12"/>
                      </a:lnTo>
                      <a:lnTo>
                        <a:pt x="265" y="14"/>
                      </a:lnTo>
                      <a:lnTo>
                        <a:pt x="247" y="0"/>
                      </a:lnTo>
                      <a:lnTo>
                        <a:pt x="243" y="14"/>
                      </a:lnTo>
                      <a:lnTo>
                        <a:pt x="220" y="8"/>
                      </a:lnTo>
                      <a:lnTo>
                        <a:pt x="201" y="26"/>
                      </a:lnTo>
                      <a:lnTo>
                        <a:pt x="214" y="39"/>
                      </a:lnTo>
                      <a:lnTo>
                        <a:pt x="205" y="48"/>
                      </a:lnTo>
                      <a:lnTo>
                        <a:pt x="175" y="44"/>
                      </a:lnTo>
                      <a:lnTo>
                        <a:pt x="165" y="66"/>
                      </a:lnTo>
                      <a:lnTo>
                        <a:pt x="150" y="66"/>
                      </a:lnTo>
                      <a:lnTo>
                        <a:pt x="147" y="93"/>
                      </a:lnTo>
                      <a:lnTo>
                        <a:pt x="129" y="93"/>
                      </a:lnTo>
                      <a:lnTo>
                        <a:pt x="103" y="83"/>
                      </a:lnTo>
                      <a:lnTo>
                        <a:pt x="87" y="71"/>
                      </a:lnTo>
                      <a:lnTo>
                        <a:pt x="85" y="102"/>
                      </a:lnTo>
                      <a:lnTo>
                        <a:pt x="40" y="116"/>
                      </a:lnTo>
                      <a:lnTo>
                        <a:pt x="18" y="152"/>
                      </a:lnTo>
                      <a:lnTo>
                        <a:pt x="0" y="170"/>
                      </a:lnTo>
                      <a:lnTo>
                        <a:pt x="13" y="192"/>
                      </a:lnTo>
                      <a:lnTo>
                        <a:pt x="12" y="231"/>
                      </a:lnTo>
                      <a:lnTo>
                        <a:pt x="40" y="237"/>
                      </a:lnTo>
                      <a:lnTo>
                        <a:pt x="18" y="263"/>
                      </a:lnTo>
                      <a:lnTo>
                        <a:pt x="18" y="287"/>
                      </a:lnTo>
                      <a:lnTo>
                        <a:pt x="51" y="261"/>
                      </a:lnTo>
                      <a:lnTo>
                        <a:pt x="75" y="260"/>
                      </a:lnTo>
                      <a:lnTo>
                        <a:pt x="97" y="233"/>
                      </a:lnTo>
                      <a:lnTo>
                        <a:pt x="99" y="213"/>
                      </a:lnTo>
                      <a:lnTo>
                        <a:pt x="121" y="209"/>
                      </a:lnTo>
                      <a:lnTo>
                        <a:pt x="159" y="224"/>
                      </a:lnTo>
                      <a:lnTo>
                        <a:pt x="196" y="251"/>
                      </a:lnTo>
                      <a:lnTo>
                        <a:pt x="213" y="285"/>
                      </a:lnTo>
                      <a:lnTo>
                        <a:pt x="234" y="318"/>
                      </a:lnTo>
                      <a:lnTo>
                        <a:pt x="231" y="332"/>
                      </a:lnTo>
                      <a:lnTo>
                        <a:pt x="243" y="356"/>
                      </a:lnTo>
                      <a:lnTo>
                        <a:pt x="270" y="401"/>
                      </a:lnTo>
                      <a:lnTo>
                        <a:pt x="301" y="419"/>
                      </a:lnTo>
                      <a:lnTo>
                        <a:pt x="304" y="440"/>
                      </a:lnTo>
                      <a:lnTo>
                        <a:pt x="342" y="464"/>
                      </a:lnTo>
                      <a:lnTo>
                        <a:pt x="373" y="480"/>
                      </a:lnTo>
                      <a:lnTo>
                        <a:pt x="391" y="477"/>
                      </a:lnTo>
                      <a:lnTo>
                        <a:pt x="421" y="506"/>
                      </a:lnTo>
                      <a:lnTo>
                        <a:pt x="427" y="522"/>
                      </a:lnTo>
                      <a:lnTo>
                        <a:pt x="450" y="525"/>
                      </a:lnTo>
                      <a:lnTo>
                        <a:pt x="459" y="552"/>
                      </a:lnTo>
                      <a:lnTo>
                        <a:pt x="499" y="573"/>
                      </a:lnTo>
                      <a:lnTo>
                        <a:pt x="514" y="621"/>
                      </a:lnTo>
                      <a:lnTo>
                        <a:pt x="520" y="654"/>
                      </a:lnTo>
                      <a:lnTo>
                        <a:pt x="513" y="678"/>
                      </a:lnTo>
                      <a:lnTo>
                        <a:pt x="513" y="696"/>
                      </a:lnTo>
                      <a:lnTo>
                        <a:pt x="498" y="722"/>
                      </a:lnTo>
                      <a:lnTo>
                        <a:pt x="502" y="74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180" name="Freeform 192"/>
              <p:cNvSpPr>
                <a:spLocks/>
              </p:cNvSpPr>
              <p:nvPr/>
            </p:nvSpPr>
            <p:spPr bwMode="auto">
              <a:xfrm>
                <a:off x="2112" y="2745"/>
                <a:ext cx="260" cy="185"/>
              </a:xfrm>
              <a:custGeom>
                <a:avLst/>
                <a:gdLst>
                  <a:gd name="T0" fmla="*/ 260 w 260"/>
                  <a:gd name="T1" fmla="*/ 77 h 185"/>
                  <a:gd name="T2" fmla="*/ 242 w 260"/>
                  <a:gd name="T3" fmla="*/ 63 h 185"/>
                  <a:gd name="T4" fmla="*/ 236 w 260"/>
                  <a:gd name="T5" fmla="*/ 42 h 185"/>
                  <a:gd name="T6" fmla="*/ 173 w 260"/>
                  <a:gd name="T7" fmla="*/ 0 h 185"/>
                  <a:gd name="T8" fmla="*/ 117 w 260"/>
                  <a:gd name="T9" fmla="*/ 18 h 185"/>
                  <a:gd name="T10" fmla="*/ 93 w 260"/>
                  <a:gd name="T11" fmla="*/ 24 h 185"/>
                  <a:gd name="T12" fmla="*/ 92 w 260"/>
                  <a:gd name="T13" fmla="*/ 42 h 185"/>
                  <a:gd name="T14" fmla="*/ 60 w 260"/>
                  <a:gd name="T15" fmla="*/ 57 h 185"/>
                  <a:gd name="T16" fmla="*/ 45 w 260"/>
                  <a:gd name="T17" fmla="*/ 74 h 185"/>
                  <a:gd name="T18" fmla="*/ 24 w 260"/>
                  <a:gd name="T19" fmla="*/ 104 h 185"/>
                  <a:gd name="T20" fmla="*/ 5 w 260"/>
                  <a:gd name="T21" fmla="*/ 140 h 185"/>
                  <a:gd name="T22" fmla="*/ 0 w 260"/>
                  <a:gd name="T23" fmla="*/ 158 h 185"/>
                  <a:gd name="T24" fmla="*/ 18 w 260"/>
                  <a:gd name="T25" fmla="*/ 147 h 185"/>
                  <a:gd name="T26" fmla="*/ 32 w 260"/>
                  <a:gd name="T27" fmla="*/ 153 h 185"/>
                  <a:gd name="T28" fmla="*/ 36 w 260"/>
                  <a:gd name="T29" fmla="*/ 165 h 185"/>
                  <a:gd name="T30" fmla="*/ 83 w 260"/>
                  <a:gd name="T31" fmla="*/ 185 h 185"/>
                  <a:gd name="T32" fmla="*/ 126 w 260"/>
                  <a:gd name="T33" fmla="*/ 171 h 185"/>
                  <a:gd name="T34" fmla="*/ 126 w 260"/>
                  <a:gd name="T35" fmla="*/ 140 h 185"/>
                  <a:gd name="T36" fmla="*/ 143 w 260"/>
                  <a:gd name="T37" fmla="*/ 153 h 185"/>
                  <a:gd name="T38" fmla="*/ 167 w 260"/>
                  <a:gd name="T39" fmla="*/ 162 h 185"/>
                  <a:gd name="T40" fmla="*/ 185 w 260"/>
                  <a:gd name="T41" fmla="*/ 162 h 185"/>
                  <a:gd name="T42" fmla="*/ 188 w 260"/>
                  <a:gd name="T43" fmla="*/ 135 h 185"/>
                  <a:gd name="T44" fmla="*/ 203 w 260"/>
                  <a:gd name="T45" fmla="*/ 135 h 185"/>
                  <a:gd name="T46" fmla="*/ 215 w 260"/>
                  <a:gd name="T47" fmla="*/ 113 h 185"/>
                  <a:gd name="T48" fmla="*/ 248 w 260"/>
                  <a:gd name="T49" fmla="*/ 117 h 185"/>
                  <a:gd name="T50" fmla="*/ 251 w 260"/>
                  <a:gd name="T51" fmla="*/ 107 h 185"/>
                  <a:gd name="T52" fmla="*/ 242 w 260"/>
                  <a:gd name="T53" fmla="*/ 95 h 185"/>
                  <a:gd name="T54" fmla="*/ 260 w 260"/>
                  <a:gd name="T55" fmla="*/ 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185">
                    <a:moveTo>
                      <a:pt x="260" y="77"/>
                    </a:moveTo>
                    <a:lnTo>
                      <a:pt x="242" y="63"/>
                    </a:lnTo>
                    <a:lnTo>
                      <a:pt x="236" y="42"/>
                    </a:lnTo>
                    <a:lnTo>
                      <a:pt x="173" y="0"/>
                    </a:lnTo>
                    <a:lnTo>
                      <a:pt x="117" y="18"/>
                    </a:lnTo>
                    <a:lnTo>
                      <a:pt x="93" y="24"/>
                    </a:lnTo>
                    <a:lnTo>
                      <a:pt x="92" y="42"/>
                    </a:lnTo>
                    <a:lnTo>
                      <a:pt x="60" y="57"/>
                    </a:lnTo>
                    <a:lnTo>
                      <a:pt x="45" y="74"/>
                    </a:lnTo>
                    <a:lnTo>
                      <a:pt x="24" y="104"/>
                    </a:lnTo>
                    <a:lnTo>
                      <a:pt x="5" y="140"/>
                    </a:lnTo>
                    <a:lnTo>
                      <a:pt x="0" y="158"/>
                    </a:lnTo>
                    <a:lnTo>
                      <a:pt x="18" y="147"/>
                    </a:lnTo>
                    <a:lnTo>
                      <a:pt x="32" y="153"/>
                    </a:lnTo>
                    <a:lnTo>
                      <a:pt x="36" y="165"/>
                    </a:lnTo>
                    <a:lnTo>
                      <a:pt x="83" y="185"/>
                    </a:lnTo>
                    <a:lnTo>
                      <a:pt x="126" y="171"/>
                    </a:lnTo>
                    <a:lnTo>
                      <a:pt x="126" y="140"/>
                    </a:lnTo>
                    <a:lnTo>
                      <a:pt x="143" y="153"/>
                    </a:lnTo>
                    <a:lnTo>
                      <a:pt x="167" y="162"/>
                    </a:lnTo>
                    <a:lnTo>
                      <a:pt x="185" y="162"/>
                    </a:lnTo>
                    <a:lnTo>
                      <a:pt x="188" y="135"/>
                    </a:lnTo>
                    <a:lnTo>
                      <a:pt x="203" y="135"/>
                    </a:lnTo>
                    <a:lnTo>
                      <a:pt x="215" y="113"/>
                    </a:lnTo>
                    <a:lnTo>
                      <a:pt x="248" y="117"/>
                    </a:lnTo>
                    <a:lnTo>
                      <a:pt x="251" y="107"/>
                    </a:lnTo>
                    <a:lnTo>
                      <a:pt x="242" y="95"/>
                    </a:lnTo>
                    <a:lnTo>
                      <a:pt x="260" y="7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1" name="Freeform 193"/>
              <p:cNvSpPr>
                <a:spLocks/>
              </p:cNvSpPr>
              <p:nvPr/>
            </p:nvSpPr>
            <p:spPr bwMode="auto">
              <a:xfrm>
                <a:off x="2571" y="2153"/>
                <a:ext cx="611" cy="513"/>
              </a:xfrm>
              <a:custGeom>
                <a:avLst/>
                <a:gdLst>
                  <a:gd name="T0" fmla="*/ 11 w 611"/>
                  <a:gd name="T1" fmla="*/ 67 h 513"/>
                  <a:gd name="T2" fmla="*/ 65 w 611"/>
                  <a:gd name="T3" fmla="*/ 61 h 513"/>
                  <a:gd name="T4" fmla="*/ 114 w 611"/>
                  <a:gd name="T5" fmla="*/ 48 h 513"/>
                  <a:gd name="T6" fmla="*/ 126 w 611"/>
                  <a:gd name="T7" fmla="*/ 52 h 513"/>
                  <a:gd name="T8" fmla="*/ 150 w 611"/>
                  <a:gd name="T9" fmla="*/ 28 h 513"/>
                  <a:gd name="T10" fmla="*/ 170 w 611"/>
                  <a:gd name="T11" fmla="*/ 30 h 513"/>
                  <a:gd name="T12" fmla="*/ 195 w 611"/>
                  <a:gd name="T13" fmla="*/ 12 h 513"/>
                  <a:gd name="T14" fmla="*/ 245 w 611"/>
                  <a:gd name="T15" fmla="*/ 0 h 513"/>
                  <a:gd name="T16" fmla="*/ 263 w 611"/>
                  <a:gd name="T17" fmla="*/ 12 h 513"/>
                  <a:gd name="T18" fmla="*/ 248 w 611"/>
                  <a:gd name="T19" fmla="*/ 21 h 513"/>
                  <a:gd name="T20" fmla="*/ 251 w 611"/>
                  <a:gd name="T21" fmla="*/ 39 h 513"/>
                  <a:gd name="T22" fmla="*/ 300 w 611"/>
                  <a:gd name="T23" fmla="*/ 24 h 513"/>
                  <a:gd name="T24" fmla="*/ 303 w 611"/>
                  <a:gd name="T25" fmla="*/ 39 h 513"/>
                  <a:gd name="T26" fmla="*/ 354 w 611"/>
                  <a:gd name="T27" fmla="*/ 58 h 513"/>
                  <a:gd name="T28" fmla="*/ 417 w 611"/>
                  <a:gd name="T29" fmla="*/ 75 h 513"/>
                  <a:gd name="T30" fmla="*/ 488 w 611"/>
                  <a:gd name="T31" fmla="*/ 79 h 513"/>
                  <a:gd name="T32" fmla="*/ 512 w 611"/>
                  <a:gd name="T33" fmla="*/ 64 h 513"/>
                  <a:gd name="T34" fmla="*/ 576 w 611"/>
                  <a:gd name="T35" fmla="*/ 81 h 513"/>
                  <a:gd name="T36" fmla="*/ 596 w 611"/>
                  <a:gd name="T37" fmla="*/ 97 h 513"/>
                  <a:gd name="T38" fmla="*/ 600 w 611"/>
                  <a:gd name="T39" fmla="*/ 123 h 513"/>
                  <a:gd name="T40" fmla="*/ 611 w 611"/>
                  <a:gd name="T41" fmla="*/ 153 h 513"/>
                  <a:gd name="T42" fmla="*/ 596 w 611"/>
                  <a:gd name="T43" fmla="*/ 184 h 513"/>
                  <a:gd name="T44" fmla="*/ 596 w 611"/>
                  <a:gd name="T45" fmla="*/ 237 h 513"/>
                  <a:gd name="T46" fmla="*/ 587 w 611"/>
                  <a:gd name="T47" fmla="*/ 253 h 513"/>
                  <a:gd name="T48" fmla="*/ 600 w 611"/>
                  <a:gd name="T49" fmla="*/ 279 h 513"/>
                  <a:gd name="T50" fmla="*/ 591 w 611"/>
                  <a:gd name="T51" fmla="*/ 327 h 513"/>
                  <a:gd name="T52" fmla="*/ 582 w 611"/>
                  <a:gd name="T53" fmla="*/ 343 h 513"/>
                  <a:gd name="T54" fmla="*/ 609 w 611"/>
                  <a:gd name="T55" fmla="*/ 376 h 513"/>
                  <a:gd name="T56" fmla="*/ 572 w 611"/>
                  <a:gd name="T57" fmla="*/ 462 h 513"/>
                  <a:gd name="T58" fmla="*/ 579 w 611"/>
                  <a:gd name="T59" fmla="*/ 493 h 513"/>
                  <a:gd name="T60" fmla="*/ 551 w 611"/>
                  <a:gd name="T61" fmla="*/ 513 h 513"/>
                  <a:gd name="T62" fmla="*/ 525 w 611"/>
                  <a:gd name="T63" fmla="*/ 478 h 513"/>
                  <a:gd name="T64" fmla="*/ 492 w 611"/>
                  <a:gd name="T65" fmla="*/ 444 h 513"/>
                  <a:gd name="T66" fmla="*/ 453 w 611"/>
                  <a:gd name="T67" fmla="*/ 429 h 513"/>
                  <a:gd name="T68" fmla="*/ 438 w 611"/>
                  <a:gd name="T69" fmla="*/ 412 h 513"/>
                  <a:gd name="T70" fmla="*/ 389 w 611"/>
                  <a:gd name="T71" fmla="*/ 444 h 513"/>
                  <a:gd name="T72" fmla="*/ 371 w 611"/>
                  <a:gd name="T73" fmla="*/ 439 h 513"/>
                  <a:gd name="T74" fmla="*/ 342 w 611"/>
                  <a:gd name="T75" fmla="*/ 466 h 513"/>
                  <a:gd name="T76" fmla="*/ 272 w 611"/>
                  <a:gd name="T77" fmla="*/ 432 h 513"/>
                  <a:gd name="T78" fmla="*/ 249 w 611"/>
                  <a:gd name="T79" fmla="*/ 439 h 513"/>
                  <a:gd name="T80" fmla="*/ 227 w 611"/>
                  <a:gd name="T81" fmla="*/ 426 h 513"/>
                  <a:gd name="T82" fmla="*/ 198 w 611"/>
                  <a:gd name="T83" fmla="*/ 390 h 513"/>
                  <a:gd name="T84" fmla="*/ 182 w 611"/>
                  <a:gd name="T85" fmla="*/ 373 h 513"/>
                  <a:gd name="T86" fmla="*/ 137 w 611"/>
                  <a:gd name="T87" fmla="*/ 372 h 513"/>
                  <a:gd name="T88" fmla="*/ 110 w 611"/>
                  <a:gd name="T89" fmla="*/ 348 h 513"/>
                  <a:gd name="T90" fmla="*/ 89 w 611"/>
                  <a:gd name="T91" fmla="*/ 343 h 513"/>
                  <a:gd name="T92" fmla="*/ 56 w 611"/>
                  <a:gd name="T93" fmla="*/ 327 h 513"/>
                  <a:gd name="T94" fmla="*/ 26 w 611"/>
                  <a:gd name="T95" fmla="*/ 316 h 513"/>
                  <a:gd name="T96" fmla="*/ 23 w 611"/>
                  <a:gd name="T97" fmla="*/ 252 h 513"/>
                  <a:gd name="T98" fmla="*/ 15 w 611"/>
                  <a:gd name="T99" fmla="*/ 222 h 513"/>
                  <a:gd name="T100" fmla="*/ 11 w 611"/>
                  <a:gd name="T101" fmla="*/ 205 h 513"/>
                  <a:gd name="T102" fmla="*/ 15 w 611"/>
                  <a:gd name="T103" fmla="*/ 169 h 513"/>
                  <a:gd name="T104" fmla="*/ 0 w 611"/>
                  <a:gd name="T105" fmla="*/ 130 h 513"/>
                  <a:gd name="T106" fmla="*/ 11 w 611"/>
                  <a:gd name="T107" fmla="*/ 93 h 513"/>
                  <a:gd name="T108" fmla="*/ 11 w 611"/>
                  <a:gd name="T109" fmla="*/ 6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 h="513">
                    <a:moveTo>
                      <a:pt x="11" y="67"/>
                    </a:moveTo>
                    <a:lnTo>
                      <a:pt x="65" y="61"/>
                    </a:lnTo>
                    <a:lnTo>
                      <a:pt x="114" y="48"/>
                    </a:lnTo>
                    <a:lnTo>
                      <a:pt x="126" y="52"/>
                    </a:lnTo>
                    <a:lnTo>
                      <a:pt x="150" y="28"/>
                    </a:lnTo>
                    <a:lnTo>
                      <a:pt x="170" y="30"/>
                    </a:lnTo>
                    <a:lnTo>
                      <a:pt x="195" y="12"/>
                    </a:lnTo>
                    <a:lnTo>
                      <a:pt x="245" y="0"/>
                    </a:lnTo>
                    <a:lnTo>
                      <a:pt x="263" y="12"/>
                    </a:lnTo>
                    <a:lnTo>
                      <a:pt x="248" y="21"/>
                    </a:lnTo>
                    <a:lnTo>
                      <a:pt x="251" y="39"/>
                    </a:lnTo>
                    <a:lnTo>
                      <a:pt x="300" y="24"/>
                    </a:lnTo>
                    <a:lnTo>
                      <a:pt x="303" y="39"/>
                    </a:lnTo>
                    <a:lnTo>
                      <a:pt x="354" y="58"/>
                    </a:lnTo>
                    <a:lnTo>
                      <a:pt x="417" y="75"/>
                    </a:lnTo>
                    <a:lnTo>
                      <a:pt x="488" y="79"/>
                    </a:lnTo>
                    <a:lnTo>
                      <a:pt x="512" y="64"/>
                    </a:lnTo>
                    <a:lnTo>
                      <a:pt x="576" y="81"/>
                    </a:lnTo>
                    <a:lnTo>
                      <a:pt x="596" y="97"/>
                    </a:lnTo>
                    <a:lnTo>
                      <a:pt x="600" y="123"/>
                    </a:lnTo>
                    <a:lnTo>
                      <a:pt x="611" y="153"/>
                    </a:lnTo>
                    <a:lnTo>
                      <a:pt x="596" y="184"/>
                    </a:lnTo>
                    <a:lnTo>
                      <a:pt x="596" y="237"/>
                    </a:lnTo>
                    <a:lnTo>
                      <a:pt x="587" y="253"/>
                    </a:lnTo>
                    <a:lnTo>
                      <a:pt x="600" y="279"/>
                    </a:lnTo>
                    <a:lnTo>
                      <a:pt x="591" y="327"/>
                    </a:lnTo>
                    <a:lnTo>
                      <a:pt x="582" y="343"/>
                    </a:lnTo>
                    <a:lnTo>
                      <a:pt x="609" y="376"/>
                    </a:lnTo>
                    <a:lnTo>
                      <a:pt x="572" y="462"/>
                    </a:lnTo>
                    <a:lnTo>
                      <a:pt x="579" y="493"/>
                    </a:lnTo>
                    <a:lnTo>
                      <a:pt x="551" y="513"/>
                    </a:lnTo>
                    <a:lnTo>
                      <a:pt x="525" y="478"/>
                    </a:lnTo>
                    <a:lnTo>
                      <a:pt x="492" y="444"/>
                    </a:lnTo>
                    <a:lnTo>
                      <a:pt x="453" y="429"/>
                    </a:lnTo>
                    <a:lnTo>
                      <a:pt x="438" y="412"/>
                    </a:lnTo>
                    <a:lnTo>
                      <a:pt x="389" y="444"/>
                    </a:lnTo>
                    <a:lnTo>
                      <a:pt x="371" y="439"/>
                    </a:lnTo>
                    <a:lnTo>
                      <a:pt x="342" y="466"/>
                    </a:lnTo>
                    <a:lnTo>
                      <a:pt x="272" y="432"/>
                    </a:lnTo>
                    <a:lnTo>
                      <a:pt x="249" y="439"/>
                    </a:lnTo>
                    <a:lnTo>
                      <a:pt x="227" y="426"/>
                    </a:lnTo>
                    <a:lnTo>
                      <a:pt x="198" y="390"/>
                    </a:lnTo>
                    <a:lnTo>
                      <a:pt x="182" y="373"/>
                    </a:lnTo>
                    <a:lnTo>
                      <a:pt x="137" y="372"/>
                    </a:lnTo>
                    <a:lnTo>
                      <a:pt x="110" y="348"/>
                    </a:lnTo>
                    <a:lnTo>
                      <a:pt x="89" y="343"/>
                    </a:lnTo>
                    <a:lnTo>
                      <a:pt x="56" y="327"/>
                    </a:lnTo>
                    <a:lnTo>
                      <a:pt x="26" y="316"/>
                    </a:lnTo>
                    <a:lnTo>
                      <a:pt x="23" y="252"/>
                    </a:lnTo>
                    <a:lnTo>
                      <a:pt x="15" y="222"/>
                    </a:lnTo>
                    <a:lnTo>
                      <a:pt x="11" y="205"/>
                    </a:lnTo>
                    <a:lnTo>
                      <a:pt x="15" y="169"/>
                    </a:lnTo>
                    <a:lnTo>
                      <a:pt x="0" y="130"/>
                    </a:lnTo>
                    <a:lnTo>
                      <a:pt x="11" y="93"/>
                    </a:lnTo>
                    <a:lnTo>
                      <a:pt x="11" y="6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2" name="Freeform 194"/>
              <p:cNvSpPr>
                <a:spLocks/>
              </p:cNvSpPr>
              <p:nvPr/>
            </p:nvSpPr>
            <p:spPr bwMode="auto">
              <a:xfrm>
                <a:off x="2874" y="2085"/>
                <a:ext cx="207" cy="147"/>
              </a:xfrm>
              <a:custGeom>
                <a:avLst/>
                <a:gdLst>
                  <a:gd name="T0" fmla="*/ 207 w 207"/>
                  <a:gd name="T1" fmla="*/ 132 h 147"/>
                  <a:gd name="T2" fmla="*/ 194 w 207"/>
                  <a:gd name="T3" fmla="*/ 83 h 147"/>
                  <a:gd name="T4" fmla="*/ 158 w 207"/>
                  <a:gd name="T5" fmla="*/ 80 h 147"/>
                  <a:gd name="T6" fmla="*/ 125 w 207"/>
                  <a:gd name="T7" fmla="*/ 71 h 147"/>
                  <a:gd name="T8" fmla="*/ 78 w 207"/>
                  <a:gd name="T9" fmla="*/ 23 h 147"/>
                  <a:gd name="T10" fmla="*/ 62 w 207"/>
                  <a:gd name="T11" fmla="*/ 35 h 147"/>
                  <a:gd name="T12" fmla="*/ 63 w 207"/>
                  <a:gd name="T13" fmla="*/ 0 h 147"/>
                  <a:gd name="T14" fmla="*/ 23 w 207"/>
                  <a:gd name="T15" fmla="*/ 42 h 147"/>
                  <a:gd name="T16" fmla="*/ 29 w 207"/>
                  <a:gd name="T17" fmla="*/ 57 h 147"/>
                  <a:gd name="T18" fmla="*/ 45 w 207"/>
                  <a:gd name="T19" fmla="*/ 59 h 147"/>
                  <a:gd name="T20" fmla="*/ 23 w 207"/>
                  <a:gd name="T21" fmla="*/ 68 h 147"/>
                  <a:gd name="T22" fmla="*/ 0 w 207"/>
                  <a:gd name="T23" fmla="*/ 107 h 147"/>
                  <a:gd name="T24" fmla="*/ 51 w 207"/>
                  <a:gd name="T25" fmla="*/ 126 h 147"/>
                  <a:gd name="T26" fmla="*/ 113 w 207"/>
                  <a:gd name="T27" fmla="*/ 143 h 147"/>
                  <a:gd name="T28" fmla="*/ 183 w 207"/>
                  <a:gd name="T29" fmla="*/ 147 h 147"/>
                  <a:gd name="T30" fmla="*/ 207 w 207"/>
                  <a:gd name="T31" fmla="*/ 1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47">
                    <a:moveTo>
                      <a:pt x="207" y="132"/>
                    </a:moveTo>
                    <a:lnTo>
                      <a:pt x="194" y="83"/>
                    </a:lnTo>
                    <a:lnTo>
                      <a:pt x="158" y="80"/>
                    </a:lnTo>
                    <a:lnTo>
                      <a:pt x="125" y="71"/>
                    </a:lnTo>
                    <a:lnTo>
                      <a:pt x="78" y="23"/>
                    </a:lnTo>
                    <a:lnTo>
                      <a:pt x="62" y="35"/>
                    </a:lnTo>
                    <a:lnTo>
                      <a:pt x="63" y="0"/>
                    </a:lnTo>
                    <a:lnTo>
                      <a:pt x="23" y="42"/>
                    </a:lnTo>
                    <a:lnTo>
                      <a:pt x="29" y="57"/>
                    </a:lnTo>
                    <a:lnTo>
                      <a:pt x="45" y="59"/>
                    </a:lnTo>
                    <a:lnTo>
                      <a:pt x="23" y="68"/>
                    </a:lnTo>
                    <a:lnTo>
                      <a:pt x="0" y="107"/>
                    </a:lnTo>
                    <a:lnTo>
                      <a:pt x="51" y="126"/>
                    </a:lnTo>
                    <a:lnTo>
                      <a:pt x="113" y="143"/>
                    </a:lnTo>
                    <a:lnTo>
                      <a:pt x="183" y="147"/>
                    </a:lnTo>
                    <a:lnTo>
                      <a:pt x="207" y="13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3" name="Freeform 195"/>
              <p:cNvSpPr>
                <a:spLocks/>
              </p:cNvSpPr>
              <p:nvPr/>
            </p:nvSpPr>
            <p:spPr bwMode="auto">
              <a:xfrm>
                <a:off x="2954" y="1998"/>
                <a:ext cx="331" cy="252"/>
              </a:xfrm>
              <a:custGeom>
                <a:avLst/>
                <a:gdLst>
                  <a:gd name="T0" fmla="*/ 0 w 331"/>
                  <a:gd name="T1" fmla="*/ 110 h 252"/>
                  <a:gd name="T2" fmla="*/ 15 w 331"/>
                  <a:gd name="T3" fmla="*/ 95 h 252"/>
                  <a:gd name="T4" fmla="*/ 4 w 331"/>
                  <a:gd name="T5" fmla="*/ 50 h 252"/>
                  <a:gd name="T6" fmla="*/ 7 w 331"/>
                  <a:gd name="T7" fmla="*/ 15 h 252"/>
                  <a:gd name="T8" fmla="*/ 64 w 331"/>
                  <a:gd name="T9" fmla="*/ 0 h 252"/>
                  <a:gd name="T10" fmla="*/ 202 w 331"/>
                  <a:gd name="T11" fmla="*/ 41 h 252"/>
                  <a:gd name="T12" fmla="*/ 229 w 331"/>
                  <a:gd name="T13" fmla="*/ 33 h 252"/>
                  <a:gd name="T14" fmla="*/ 241 w 331"/>
                  <a:gd name="T15" fmla="*/ 57 h 252"/>
                  <a:gd name="T16" fmla="*/ 283 w 331"/>
                  <a:gd name="T17" fmla="*/ 74 h 252"/>
                  <a:gd name="T18" fmla="*/ 328 w 331"/>
                  <a:gd name="T19" fmla="*/ 99 h 252"/>
                  <a:gd name="T20" fmla="*/ 331 w 331"/>
                  <a:gd name="T21" fmla="*/ 117 h 252"/>
                  <a:gd name="T22" fmla="*/ 301 w 331"/>
                  <a:gd name="T23" fmla="*/ 155 h 252"/>
                  <a:gd name="T24" fmla="*/ 301 w 331"/>
                  <a:gd name="T25" fmla="*/ 212 h 252"/>
                  <a:gd name="T26" fmla="*/ 276 w 331"/>
                  <a:gd name="T27" fmla="*/ 224 h 252"/>
                  <a:gd name="T28" fmla="*/ 265 w 331"/>
                  <a:gd name="T29" fmla="*/ 239 h 252"/>
                  <a:gd name="T30" fmla="*/ 225 w 331"/>
                  <a:gd name="T31" fmla="*/ 243 h 252"/>
                  <a:gd name="T32" fmla="*/ 211 w 331"/>
                  <a:gd name="T33" fmla="*/ 252 h 252"/>
                  <a:gd name="T34" fmla="*/ 193 w 331"/>
                  <a:gd name="T35" fmla="*/ 236 h 252"/>
                  <a:gd name="T36" fmla="*/ 126 w 331"/>
                  <a:gd name="T37" fmla="*/ 216 h 252"/>
                  <a:gd name="T38" fmla="*/ 112 w 331"/>
                  <a:gd name="T39" fmla="*/ 168 h 252"/>
                  <a:gd name="T40" fmla="*/ 76 w 331"/>
                  <a:gd name="T41" fmla="*/ 165 h 252"/>
                  <a:gd name="T42" fmla="*/ 43 w 331"/>
                  <a:gd name="T43" fmla="*/ 158 h 252"/>
                  <a:gd name="T44" fmla="*/ 0 w 331"/>
                  <a:gd name="T45" fmla="*/ 11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1" h="252">
                    <a:moveTo>
                      <a:pt x="0" y="110"/>
                    </a:moveTo>
                    <a:lnTo>
                      <a:pt x="15" y="95"/>
                    </a:lnTo>
                    <a:lnTo>
                      <a:pt x="4" y="50"/>
                    </a:lnTo>
                    <a:lnTo>
                      <a:pt x="7" y="15"/>
                    </a:lnTo>
                    <a:lnTo>
                      <a:pt x="64" y="0"/>
                    </a:lnTo>
                    <a:lnTo>
                      <a:pt x="202" y="41"/>
                    </a:lnTo>
                    <a:lnTo>
                      <a:pt x="229" y="33"/>
                    </a:lnTo>
                    <a:lnTo>
                      <a:pt x="241" y="57"/>
                    </a:lnTo>
                    <a:lnTo>
                      <a:pt x="283" y="74"/>
                    </a:lnTo>
                    <a:lnTo>
                      <a:pt x="328" y="99"/>
                    </a:lnTo>
                    <a:lnTo>
                      <a:pt x="331" y="117"/>
                    </a:lnTo>
                    <a:lnTo>
                      <a:pt x="301" y="155"/>
                    </a:lnTo>
                    <a:lnTo>
                      <a:pt x="301" y="212"/>
                    </a:lnTo>
                    <a:lnTo>
                      <a:pt x="276" y="224"/>
                    </a:lnTo>
                    <a:lnTo>
                      <a:pt x="265" y="239"/>
                    </a:lnTo>
                    <a:lnTo>
                      <a:pt x="225" y="243"/>
                    </a:lnTo>
                    <a:lnTo>
                      <a:pt x="211" y="252"/>
                    </a:lnTo>
                    <a:lnTo>
                      <a:pt x="193" y="236"/>
                    </a:lnTo>
                    <a:lnTo>
                      <a:pt x="126" y="216"/>
                    </a:lnTo>
                    <a:lnTo>
                      <a:pt x="112" y="168"/>
                    </a:lnTo>
                    <a:lnTo>
                      <a:pt x="76" y="165"/>
                    </a:lnTo>
                    <a:lnTo>
                      <a:pt x="43" y="158"/>
                    </a:lnTo>
                    <a:lnTo>
                      <a:pt x="0" y="11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4" name="Freeform 196"/>
              <p:cNvSpPr>
                <a:spLocks/>
              </p:cNvSpPr>
              <p:nvPr/>
            </p:nvSpPr>
            <p:spPr bwMode="auto">
              <a:xfrm>
                <a:off x="2960" y="1842"/>
                <a:ext cx="439" cy="255"/>
              </a:xfrm>
              <a:custGeom>
                <a:avLst/>
                <a:gdLst>
                  <a:gd name="T0" fmla="*/ 0 w 439"/>
                  <a:gd name="T1" fmla="*/ 170 h 255"/>
                  <a:gd name="T2" fmla="*/ 6 w 439"/>
                  <a:gd name="T3" fmla="*/ 129 h 255"/>
                  <a:gd name="T4" fmla="*/ 54 w 439"/>
                  <a:gd name="T5" fmla="*/ 41 h 255"/>
                  <a:gd name="T6" fmla="*/ 91 w 439"/>
                  <a:gd name="T7" fmla="*/ 29 h 255"/>
                  <a:gd name="T8" fmla="*/ 84 w 439"/>
                  <a:gd name="T9" fmla="*/ 53 h 255"/>
                  <a:gd name="T10" fmla="*/ 120 w 439"/>
                  <a:gd name="T11" fmla="*/ 92 h 255"/>
                  <a:gd name="T12" fmla="*/ 168 w 439"/>
                  <a:gd name="T13" fmla="*/ 92 h 255"/>
                  <a:gd name="T14" fmla="*/ 187 w 439"/>
                  <a:gd name="T15" fmla="*/ 74 h 255"/>
                  <a:gd name="T16" fmla="*/ 175 w 439"/>
                  <a:gd name="T17" fmla="*/ 29 h 255"/>
                  <a:gd name="T18" fmla="*/ 178 w 439"/>
                  <a:gd name="T19" fmla="*/ 11 h 255"/>
                  <a:gd name="T20" fmla="*/ 219 w 439"/>
                  <a:gd name="T21" fmla="*/ 11 h 255"/>
                  <a:gd name="T22" fmla="*/ 231 w 439"/>
                  <a:gd name="T23" fmla="*/ 0 h 255"/>
                  <a:gd name="T24" fmla="*/ 273 w 439"/>
                  <a:gd name="T25" fmla="*/ 8 h 255"/>
                  <a:gd name="T26" fmla="*/ 294 w 439"/>
                  <a:gd name="T27" fmla="*/ 29 h 255"/>
                  <a:gd name="T28" fmla="*/ 307 w 439"/>
                  <a:gd name="T29" fmla="*/ 27 h 255"/>
                  <a:gd name="T30" fmla="*/ 318 w 439"/>
                  <a:gd name="T31" fmla="*/ 57 h 255"/>
                  <a:gd name="T32" fmla="*/ 351 w 439"/>
                  <a:gd name="T33" fmla="*/ 48 h 255"/>
                  <a:gd name="T34" fmla="*/ 360 w 439"/>
                  <a:gd name="T35" fmla="*/ 71 h 255"/>
                  <a:gd name="T36" fmla="*/ 385 w 439"/>
                  <a:gd name="T37" fmla="*/ 71 h 255"/>
                  <a:gd name="T38" fmla="*/ 394 w 439"/>
                  <a:gd name="T39" fmla="*/ 116 h 255"/>
                  <a:gd name="T40" fmla="*/ 429 w 439"/>
                  <a:gd name="T41" fmla="*/ 138 h 255"/>
                  <a:gd name="T42" fmla="*/ 439 w 439"/>
                  <a:gd name="T43" fmla="*/ 179 h 255"/>
                  <a:gd name="T44" fmla="*/ 397 w 439"/>
                  <a:gd name="T45" fmla="*/ 177 h 255"/>
                  <a:gd name="T46" fmla="*/ 381 w 439"/>
                  <a:gd name="T47" fmla="*/ 237 h 255"/>
                  <a:gd name="T48" fmla="*/ 348 w 439"/>
                  <a:gd name="T49" fmla="*/ 228 h 255"/>
                  <a:gd name="T50" fmla="*/ 322 w 439"/>
                  <a:gd name="T51" fmla="*/ 255 h 255"/>
                  <a:gd name="T52" fmla="*/ 294 w 439"/>
                  <a:gd name="T53" fmla="*/ 240 h 255"/>
                  <a:gd name="T54" fmla="*/ 237 w 439"/>
                  <a:gd name="T55" fmla="*/ 213 h 255"/>
                  <a:gd name="T56" fmla="*/ 223 w 439"/>
                  <a:gd name="T57" fmla="*/ 189 h 255"/>
                  <a:gd name="T58" fmla="*/ 196 w 439"/>
                  <a:gd name="T59" fmla="*/ 197 h 255"/>
                  <a:gd name="T60" fmla="*/ 58 w 439"/>
                  <a:gd name="T61" fmla="*/ 158 h 255"/>
                  <a:gd name="T62" fmla="*/ 0 w 439"/>
                  <a:gd name="T63" fmla="*/ 17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9" h="255">
                    <a:moveTo>
                      <a:pt x="0" y="170"/>
                    </a:moveTo>
                    <a:lnTo>
                      <a:pt x="6" y="129"/>
                    </a:lnTo>
                    <a:lnTo>
                      <a:pt x="54" y="41"/>
                    </a:lnTo>
                    <a:lnTo>
                      <a:pt x="91" y="29"/>
                    </a:lnTo>
                    <a:lnTo>
                      <a:pt x="84" y="53"/>
                    </a:lnTo>
                    <a:lnTo>
                      <a:pt x="120" y="92"/>
                    </a:lnTo>
                    <a:lnTo>
                      <a:pt x="168" y="92"/>
                    </a:lnTo>
                    <a:lnTo>
                      <a:pt x="187" y="74"/>
                    </a:lnTo>
                    <a:lnTo>
                      <a:pt x="175" y="29"/>
                    </a:lnTo>
                    <a:lnTo>
                      <a:pt x="178" y="11"/>
                    </a:lnTo>
                    <a:lnTo>
                      <a:pt x="219" y="11"/>
                    </a:lnTo>
                    <a:lnTo>
                      <a:pt x="231" y="0"/>
                    </a:lnTo>
                    <a:lnTo>
                      <a:pt x="273" y="8"/>
                    </a:lnTo>
                    <a:lnTo>
                      <a:pt x="294" y="29"/>
                    </a:lnTo>
                    <a:lnTo>
                      <a:pt x="307" y="27"/>
                    </a:lnTo>
                    <a:lnTo>
                      <a:pt x="318" y="57"/>
                    </a:lnTo>
                    <a:lnTo>
                      <a:pt x="351" y="48"/>
                    </a:lnTo>
                    <a:lnTo>
                      <a:pt x="360" y="71"/>
                    </a:lnTo>
                    <a:lnTo>
                      <a:pt x="385" y="71"/>
                    </a:lnTo>
                    <a:lnTo>
                      <a:pt x="394" y="116"/>
                    </a:lnTo>
                    <a:lnTo>
                      <a:pt x="429" y="138"/>
                    </a:lnTo>
                    <a:lnTo>
                      <a:pt x="439" y="179"/>
                    </a:lnTo>
                    <a:lnTo>
                      <a:pt x="397" y="177"/>
                    </a:lnTo>
                    <a:lnTo>
                      <a:pt x="381" y="237"/>
                    </a:lnTo>
                    <a:lnTo>
                      <a:pt x="348" y="228"/>
                    </a:lnTo>
                    <a:lnTo>
                      <a:pt x="322" y="255"/>
                    </a:lnTo>
                    <a:lnTo>
                      <a:pt x="294" y="240"/>
                    </a:lnTo>
                    <a:lnTo>
                      <a:pt x="237" y="213"/>
                    </a:lnTo>
                    <a:lnTo>
                      <a:pt x="223" y="189"/>
                    </a:lnTo>
                    <a:lnTo>
                      <a:pt x="196" y="197"/>
                    </a:lnTo>
                    <a:lnTo>
                      <a:pt x="58" y="158"/>
                    </a:lnTo>
                    <a:lnTo>
                      <a:pt x="0" y="17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5" name="Freeform 197"/>
              <p:cNvSpPr>
                <a:spLocks/>
              </p:cNvSpPr>
              <p:nvPr/>
            </p:nvSpPr>
            <p:spPr bwMode="auto">
              <a:xfrm>
                <a:off x="2456" y="2457"/>
                <a:ext cx="343" cy="216"/>
              </a:xfrm>
              <a:custGeom>
                <a:avLst/>
                <a:gdLst>
                  <a:gd name="T0" fmla="*/ 139 w 343"/>
                  <a:gd name="T1" fmla="*/ 11 h 216"/>
                  <a:gd name="T2" fmla="*/ 117 w 343"/>
                  <a:gd name="T3" fmla="*/ 0 h 216"/>
                  <a:gd name="T4" fmla="*/ 58 w 343"/>
                  <a:gd name="T5" fmla="*/ 36 h 216"/>
                  <a:gd name="T6" fmla="*/ 39 w 343"/>
                  <a:gd name="T7" fmla="*/ 54 h 216"/>
                  <a:gd name="T8" fmla="*/ 0 w 343"/>
                  <a:gd name="T9" fmla="*/ 71 h 216"/>
                  <a:gd name="T10" fmla="*/ 43 w 343"/>
                  <a:gd name="T11" fmla="*/ 135 h 216"/>
                  <a:gd name="T12" fmla="*/ 40 w 343"/>
                  <a:gd name="T13" fmla="*/ 171 h 216"/>
                  <a:gd name="T14" fmla="*/ 70 w 343"/>
                  <a:gd name="T15" fmla="*/ 171 h 216"/>
                  <a:gd name="T16" fmla="*/ 88 w 343"/>
                  <a:gd name="T17" fmla="*/ 194 h 216"/>
                  <a:gd name="T18" fmla="*/ 124 w 343"/>
                  <a:gd name="T19" fmla="*/ 216 h 216"/>
                  <a:gd name="T20" fmla="*/ 156 w 343"/>
                  <a:gd name="T21" fmla="*/ 176 h 216"/>
                  <a:gd name="T22" fmla="*/ 184 w 343"/>
                  <a:gd name="T23" fmla="*/ 176 h 216"/>
                  <a:gd name="T24" fmla="*/ 210 w 343"/>
                  <a:gd name="T25" fmla="*/ 198 h 216"/>
                  <a:gd name="T26" fmla="*/ 271 w 343"/>
                  <a:gd name="T27" fmla="*/ 195 h 216"/>
                  <a:gd name="T28" fmla="*/ 309 w 343"/>
                  <a:gd name="T29" fmla="*/ 162 h 216"/>
                  <a:gd name="T30" fmla="*/ 309 w 343"/>
                  <a:gd name="T31" fmla="*/ 140 h 216"/>
                  <a:gd name="T32" fmla="*/ 343 w 343"/>
                  <a:gd name="T33" fmla="*/ 122 h 216"/>
                  <a:gd name="T34" fmla="*/ 313 w 343"/>
                  <a:gd name="T35" fmla="*/ 86 h 216"/>
                  <a:gd name="T36" fmla="*/ 297 w 343"/>
                  <a:gd name="T37" fmla="*/ 68 h 216"/>
                  <a:gd name="T38" fmla="*/ 253 w 343"/>
                  <a:gd name="T39" fmla="*/ 68 h 216"/>
                  <a:gd name="T40" fmla="*/ 222 w 343"/>
                  <a:gd name="T41" fmla="*/ 41 h 216"/>
                  <a:gd name="T42" fmla="*/ 202 w 343"/>
                  <a:gd name="T43" fmla="*/ 41 h 216"/>
                  <a:gd name="T44" fmla="*/ 169 w 343"/>
                  <a:gd name="T45" fmla="*/ 21 h 216"/>
                  <a:gd name="T46" fmla="*/ 139 w 343"/>
                  <a:gd name="T47" fmla="*/ 1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3" h="216">
                    <a:moveTo>
                      <a:pt x="139" y="11"/>
                    </a:moveTo>
                    <a:lnTo>
                      <a:pt x="117" y="0"/>
                    </a:lnTo>
                    <a:lnTo>
                      <a:pt x="58" y="36"/>
                    </a:lnTo>
                    <a:lnTo>
                      <a:pt x="39" y="54"/>
                    </a:lnTo>
                    <a:lnTo>
                      <a:pt x="0" y="71"/>
                    </a:lnTo>
                    <a:lnTo>
                      <a:pt x="43" y="135"/>
                    </a:lnTo>
                    <a:lnTo>
                      <a:pt x="40" y="171"/>
                    </a:lnTo>
                    <a:lnTo>
                      <a:pt x="70" y="171"/>
                    </a:lnTo>
                    <a:lnTo>
                      <a:pt x="88" y="194"/>
                    </a:lnTo>
                    <a:lnTo>
                      <a:pt x="124" y="216"/>
                    </a:lnTo>
                    <a:lnTo>
                      <a:pt x="156" y="176"/>
                    </a:lnTo>
                    <a:lnTo>
                      <a:pt x="184" y="176"/>
                    </a:lnTo>
                    <a:lnTo>
                      <a:pt x="210" y="198"/>
                    </a:lnTo>
                    <a:lnTo>
                      <a:pt x="271" y="195"/>
                    </a:lnTo>
                    <a:lnTo>
                      <a:pt x="309" y="162"/>
                    </a:lnTo>
                    <a:lnTo>
                      <a:pt x="309" y="140"/>
                    </a:lnTo>
                    <a:lnTo>
                      <a:pt x="343" y="122"/>
                    </a:lnTo>
                    <a:lnTo>
                      <a:pt x="313" y="86"/>
                    </a:lnTo>
                    <a:lnTo>
                      <a:pt x="297" y="68"/>
                    </a:lnTo>
                    <a:lnTo>
                      <a:pt x="253" y="68"/>
                    </a:lnTo>
                    <a:lnTo>
                      <a:pt x="222" y="41"/>
                    </a:lnTo>
                    <a:lnTo>
                      <a:pt x="202" y="41"/>
                    </a:lnTo>
                    <a:lnTo>
                      <a:pt x="169" y="21"/>
                    </a:lnTo>
                    <a:lnTo>
                      <a:pt x="139" y="1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6" name="Freeform 198"/>
              <p:cNvSpPr>
                <a:spLocks/>
              </p:cNvSpPr>
              <p:nvPr/>
            </p:nvSpPr>
            <p:spPr bwMode="auto">
              <a:xfrm>
                <a:off x="2720" y="2564"/>
                <a:ext cx="402" cy="175"/>
              </a:xfrm>
              <a:custGeom>
                <a:avLst/>
                <a:gdLst>
                  <a:gd name="T0" fmla="*/ 7 w 402"/>
                  <a:gd name="T1" fmla="*/ 88 h 175"/>
                  <a:gd name="T2" fmla="*/ 0 w 402"/>
                  <a:gd name="T3" fmla="*/ 112 h 175"/>
                  <a:gd name="T4" fmla="*/ 28 w 402"/>
                  <a:gd name="T5" fmla="*/ 154 h 175"/>
                  <a:gd name="T6" fmla="*/ 55 w 402"/>
                  <a:gd name="T7" fmla="*/ 168 h 175"/>
                  <a:gd name="T8" fmla="*/ 145 w 402"/>
                  <a:gd name="T9" fmla="*/ 175 h 175"/>
                  <a:gd name="T10" fmla="*/ 135 w 402"/>
                  <a:gd name="T11" fmla="*/ 147 h 175"/>
                  <a:gd name="T12" fmla="*/ 201 w 402"/>
                  <a:gd name="T13" fmla="*/ 136 h 175"/>
                  <a:gd name="T14" fmla="*/ 222 w 402"/>
                  <a:gd name="T15" fmla="*/ 153 h 175"/>
                  <a:gd name="T16" fmla="*/ 243 w 402"/>
                  <a:gd name="T17" fmla="*/ 141 h 175"/>
                  <a:gd name="T18" fmla="*/ 309 w 402"/>
                  <a:gd name="T19" fmla="*/ 124 h 175"/>
                  <a:gd name="T20" fmla="*/ 373 w 402"/>
                  <a:gd name="T21" fmla="*/ 139 h 175"/>
                  <a:gd name="T22" fmla="*/ 381 w 402"/>
                  <a:gd name="T23" fmla="*/ 114 h 175"/>
                  <a:gd name="T24" fmla="*/ 402 w 402"/>
                  <a:gd name="T25" fmla="*/ 100 h 175"/>
                  <a:gd name="T26" fmla="*/ 375 w 402"/>
                  <a:gd name="T27" fmla="*/ 69 h 175"/>
                  <a:gd name="T28" fmla="*/ 342 w 402"/>
                  <a:gd name="T29" fmla="*/ 33 h 175"/>
                  <a:gd name="T30" fmla="*/ 303 w 402"/>
                  <a:gd name="T31" fmla="*/ 18 h 175"/>
                  <a:gd name="T32" fmla="*/ 288 w 402"/>
                  <a:gd name="T33" fmla="*/ 0 h 175"/>
                  <a:gd name="T34" fmla="*/ 238 w 402"/>
                  <a:gd name="T35" fmla="*/ 33 h 175"/>
                  <a:gd name="T36" fmla="*/ 219 w 402"/>
                  <a:gd name="T37" fmla="*/ 27 h 175"/>
                  <a:gd name="T38" fmla="*/ 193 w 402"/>
                  <a:gd name="T39" fmla="*/ 55 h 175"/>
                  <a:gd name="T40" fmla="*/ 121 w 402"/>
                  <a:gd name="T41" fmla="*/ 19 h 175"/>
                  <a:gd name="T42" fmla="*/ 97 w 402"/>
                  <a:gd name="T43" fmla="*/ 28 h 175"/>
                  <a:gd name="T44" fmla="*/ 78 w 402"/>
                  <a:gd name="T45" fmla="*/ 15 h 175"/>
                  <a:gd name="T46" fmla="*/ 45 w 402"/>
                  <a:gd name="T47" fmla="*/ 33 h 175"/>
                  <a:gd name="T48" fmla="*/ 45 w 402"/>
                  <a:gd name="T49" fmla="*/ 57 h 175"/>
                  <a:gd name="T50" fmla="*/ 7 w 402"/>
                  <a:gd name="T51" fmla="*/ 8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2" h="175">
                    <a:moveTo>
                      <a:pt x="7" y="88"/>
                    </a:moveTo>
                    <a:lnTo>
                      <a:pt x="0" y="112"/>
                    </a:lnTo>
                    <a:lnTo>
                      <a:pt x="28" y="154"/>
                    </a:lnTo>
                    <a:lnTo>
                      <a:pt x="55" y="168"/>
                    </a:lnTo>
                    <a:lnTo>
                      <a:pt x="145" y="175"/>
                    </a:lnTo>
                    <a:lnTo>
                      <a:pt x="135" y="147"/>
                    </a:lnTo>
                    <a:lnTo>
                      <a:pt x="201" y="136"/>
                    </a:lnTo>
                    <a:lnTo>
                      <a:pt x="222" y="153"/>
                    </a:lnTo>
                    <a:lnTo>
                      <a:pt x="243" y="141"/>
                    </a:lnTo>
                    <a:lnTo>
                      <a:pt x="309" y="124"/>
                    </a:lnTo>
                    <a:lnTo>
                      <a:pt x="373" y="139"/>
                    </a:lnTo>
                    <a:lnTo>
                      <a:pt x="381" y="114"/>
                    </a:lnTo>
                    <a:lnTo>
                      <a:pt x="402" y="100"/>
                    </a:lnTo>
                    <a:lnTo>
                      <a:pt x="375" y="69"/>
                    </a:lnTo>
                    <a:lnTo>
                      <a:pt x="342" y="33"/>
                    </a:lnTo>
                    <a:lnTo>
                      <a:pt x="303" y="18"/>
                    </a:lnTo>
                    <a:lnTo>
                      <a:pt x="288" y="0"/>
                    </a:lnTo>
                    <a:lnTo>
                      <a:pt x="238" y="33"/>
                    </a:lnTo>
                    <a:lnTo>
                      <a:pt x="219" y="27"/>
                    </a:lnTo>
                    <a:lnTo>
                      <a:pt x="193" y="55"/>
                    </a:lnTo>
                    <a:lnTo>
                      <a:pt x="121" y="19"/>
                    </a:lnTo>
                    <a:lnTo>
                      <a:pt x="97" y="28"/>
                    </a:lnTo>
                    <a:lnTo>
                      <a:pt x="78" y="15"/>
                    </a:lnTo>
                    <a:lnTo>
                      <a:pt x="45" y="33"/>
                    </a:lnTo>
                    <a:lnTo>
                      <a:pt x="45" y="57"/>
                    </a:lnTo>
                    <a:lnTo>
                      <a:pt x="7" y="8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7" name="Freeform 199"/>
              <p:cNvSpPr>
                <a:spLocks/>
              </p:cNvSpPr>
              <p:nvPr/>
            </p:nvSpPr>
            <p:spPr bwMode="auto">
              <a:xfrm>
                <a:off x="2694" y="2687"/>
                <a:ext cx="399" cy="268"/>
              </a:xfrm>
              <a:custGeom>
                <a:avLst/>
                <a:gdLst>
                  <a:gd name="T0" fmla="*/ 44 w 399"/>
                  <a:gd name="T1" fmla="*/ 16 h 268"/>
                  <a:gd name="T2" fmla="*/ 32 w 399"/>
                  <a:gd name="T3" fmla="*/ 33 h 268"/>
                  <a:gd name="T4" fmla="*/ 35 w 399"/>
                  <a:gd name="T5" fmla="*/ 84 h 268"/>
                  <a:gd name="T6" fmla="*/ 9 w 399"/>
                  <a:gd name="T7" fmla="*/ 84 h 268"/>
                  <a:gd name="T8" fmla="*/ 0 w 399"/>
                  <a:gd name="T9" fmla="*/ 102 h 268"/>
                  <a:gd name="T10" fmla="*/ 15 w 399"/>
                  <a:gd name="T11" fmla="*/ 117 h 268"/>
                  <a:gd name="T12" fmla="*/ 12 w 399"/>
                  <a:gd name="T13" fmla="*/ 147 h 268"/>
                  <a:gd name="T14" fmla="*/ 39 w 399"/>
                  <a:gd name="T15" fmla="*/ 166 h 268"/>
                  <a:gd name="T16" fmla="*/ 65 w 399"/>
                  <a:gd name="T17" fmla="*/ 213 h 268"/>
                  <a:gd name="T18" fmla="*/ 120 w 399"/>
                  <a:gd name="T19" fmla="*/ 256 h 268"/>
                  <a:gd name="T20" fmla="*/ 167 w 399"/>
                  <a:gd name="T21" fmla="*/ 268 h 268"/>
                  <a:gd name="T22" fmla="*/ 210 w 399"/>
                  <a:gd name="T23" fmla="*/ 250 h 268"/>
                  <a:gd name="T24" fmla="*/ 221 w 399"/>
                  <a:gd name="T25" fmla="*/ 234 h 268"/>
                  <a:gd name="T26" fmla="*/ 257 w 399"/>
                  <a:gd name="T27" fmla="*/ 226 h 268"/>
                  <a:gd name="T28" fmla="*/ 309 w 399"/>
                  <a:gd name="T29" fmla="*/ 234 h 268"/>
                  <a:gd name="T30" fmla="*/ 336 w 399"/>
                  <a:gd name="T31" fmla="*/ 190 h 268"/>
                  <a:gd name="T32" fmla="*/ 350 w 399"/>
                  <a:gd name="T33" fmla="*/ 144 h 268"/>
                  <a:gd name="T34" fmla="*/ 351 w 399"/>
                  <a:gd name="T35" fmla="*/ 114 h 268"/>
                  <a:gd name="T36" fmla="*/ 396 w 399"/>
                  <a:gd name="T37" fmla="*/ 72 h 268"/>
                  <a:gd name="T38" fmla="*/ 399 w 399"/>
                  <a:gd name="T39" fmla="*/ 16 h 268"/>
                  <a:gd name="T40" fmla="*/ 332 w 399"/>
                  <a:gd name="T41" fmla="*/ 0 h 268"/>
                  <a:gd name="T42" fmla="*/ 269 w 399"/>
                  <a:gd name="T43" fmla="*/ 19 h 268"/>
                  <a:gd name="T44" fmla="*/ 246 w 399"/>
                  <a:gd name="T45" fmla="*/ 30 h 268"/>
                  <a:gd name="T46" fmla="*/ 225 w 399"/>
                  <a:gd name="T47" fmla="*/ 13 h 268"/>
                  <a:gd name="T48" fmla="*/ 161 w 399"/>
                  <a:gd name="T49" fmla="*/ 22 h 268"/>
                  <a:gd name="T50" fmla="*/ 171 w 399"/>
                  <a:gd name="T51" fmla="*/ 52 h 268"/>
                  <a:gd name="T52" fmla="*/ 80 w 399"/>
                  <a:gd name="T53" fmla="*/ 45 h 268"/>
                  <a:gd name="T54" fmla="*/ 53 w 399"/>
                  <a:gd name="T55" fmla="*/ 30 h 268"/>
                  <a:gd name="T56" fmla="*/ 44 w 399"/>
                  <a:gd name="T57" fmla="*/ 1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9" h="268">
                    <a:moveTo>
                      <a:pt x="44" y="16"/>
                    </a:moveTo>
                    <a:lnTo>
                      <a:pt x="32" y="33"/>
                    </a:lnTo>
                    <a:lnTo>
                      <a:pt x="35" y="84"/>
                    </a:lnTo>
                    <a:lnTo>
                      <a:pt x="9" y="84"/>
                    </a:lnTo>
                    <a:lnTo>
                      <a:pt x="0" y="102"/>
                    </a:lnTo>
                    <a:lnTo>
                      <a:pt x="15" y="117"/>
                    </a:lnTo>
                    <a:lnTo>
                      <a:pt x="12" y="147"/>
                    </a:lnTo>
                    <a:lnTo>
                      <a:pt x="39" y="166"/>
                    </a:lnTo>
                    <a:lnTo>
                      <a:pt x="65" y="213"/>
                    </a:lnTo>
                    <a:lnTo>
                      <a:pt x="120" y="256"/>
                    </a:lnTo>
                    <a:lnTo>
                      <a:pt x="167" y="268"/>
                    </a:lnTo>
                    <a:lnTo>
                      <a:pt x="210" y="250"/>
                    </a:lnTo>
                    <a:lnTo>
                      <a:pt x="221" y="234"/>
                    </a:lnTo>
                    <a:lnTo>
                      <a:pt x="257" y="226"/>
                    </a:lnTo>
                    <a:lnTo>
                      <a:pt x="309" y="234"/>
                    </a:lnTo>
                    <a:lnTo>
                      <a:pt x="336" y="190"/>
                    </a:lnTo>
                    <a:lnTo>
                      <a:pt x="350" y="144"/>
                    </a:lnTo>
                    <a:lnTo>
                      <a:pt x="351" y="114"/>
                    </a:lnTo>
                    <a:lnTo>
                      <a:pt x="396" y="72"/>
                    </a:lnTo>
                    <a:lnTo>
                      <a:pt x="399" y="16"/>
                    </a:lnTo>
                    <a:lnTo>
                      <a:pt x="332" y="0"/>
                    </a:lnTo>
                    <a:lnTo>
                      <a:pt x="269" y="19"/>
                    </a:lnTo>
                    <a:lnTo>
                      <a:pt x="246" y="30"/>
                    </a:lnTo>
                    <a:lnTo>
                      <a:pt x="225" y="13"/>
                    </a:lnTo>
                    <a:lnTo>
                      <a:pt x="161" y="22"/>
                    </a:lnTo>
                    <a:lnTo>
                      <a:pt x="171" y="52"/>
                    </a:lnTo>
                    <a:lnTo>
                      <a:pt x="80" y="45"/>
                    </a:lnTo>
                    <a:lnTo>
                      <a:pt x="53" y="30"/>
                    </a:lnTo>
                    <a:lnTo>
                      <a:pt x="44" y="1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8" name="Freeform 200"/>
              <p:cNvSpPr>
                <a:spLocks/>
              </p:cNvSpPr>
              <p:nvPr/>
            </p:nvSpPr>
            <p:spPr bwMode="auto">
              <a:xfrm>
                <a:off x="2348" y="2631"/>
                <a:ext cx="391" cy="216"/>
              </a:xfrm>
              <a:custGeom>
                <a:avLst/>
                <a:gdLst>
                  <a:gd name="T0" fmla="*/ 348 w 391"/>
                  <a:gd name="T1" fmla="*/ 158 h 216"/>
                  <a:gd name="T2" fmla="*/ 330 w 391"/>
                  <a:gd name="T3" fmla="*/ 171 h 216"/>
                  <a:gd name="T4" fmla="*/ 273 w 391"/>
                  <a:gd name="T5" fmla="*/ 167 h 216"/>
                  <a:gd name="T6" fmla="*/ 247 w 391"/>
                  <a:gd name="T7" fmla="*/ 192 h 216"/>
                  <a:gd name="T8" fmla="*/ 199 w 391"/>
                  <a:gd name="T9" fmla="*/ 189 h 216"/>
                  <a:gd name="T10" fmla="*/ 192 w 391"/>
                  <a:gd name="T11" fmla="*/ 209 h 216"/>
                  <a:gd name="T12" fmla="*/ 178 w 391"/>
                  <a:gd name="T13" fmla="*/ 204 h 216"/>
                  <a:gd name="T14" fmla="*/ 126 w 391"/>
                  <a:gd name="T15" fmla="*/ 206 h 216"/>
                  <a:gd name="T16" fmla="*/ 117 w 391"/>
                  <a:gd name="T17" fmla="*/ 216 h 216"/>
                  <a:gd name="T18" fmla="*/ 85 w 391"/>
                  <a:gd name="T19" fmla="*/ 195 h 216"/>
                  <a:gd name="T20" fmla="*/ 67 w 391"/>
                  <a:gd name="T21" fmla="*/ 200 h 216"/>
                  <a:gd name="T22" fmla="*/ 51 w 391"/>
                  <a:gd name="T23" fmla="*/ 182 h 216"/>
                  <a:gd name="T24" fmla="*/ 45 w 391"/>
                  <a:gd name="T25" fmla="*/ 194 h 216"/>
                  <a:gd name="T26" fmla="*/ 25 w 391"/>
                  <a:gd name="T27" fmla="*/ 194 h 216"/>
                  <a:gd name="T28" fmla="*/ 7 w 391"/>
                  <a:gd name="T29" fmla="*/ 180 h 216"/>
                  <a:gd name="T30" fmla="*/ 0 w 391"/>
                  <a:gd name="T31" fmla="*/ 155 h 216"/>
                  <a:gd name="T32" fmla="*/ 9 w 391"/>
                  <a:gd name="T33" fmla="*/ 137 h 216"/>
                  <a:gd name="T34" fmla="*/ 54 w 391"/>
                  <a:gd name="T35" fmla="*/ 125 h 216"/>
                  <a:gd name="T36" fmla="*/ 79 w 391"/>
                  <a:gd name="T37" fmla="*/ 108 h 216"/>
                  <a:gd name="T38" fmla="*/ 126 w 391"/>
                  <a:gd name="T39" fmla="*/ 114 h 216"/>
                  <a:gd name="T40" fmla="*/ 156 w 391"/>
                  <a:gd name="T41" fmla="*/ 126 h 216"/>
                  <a:gd name="T42" fmla="*/ 156 w 391"/>
                  <a:gd name="T43" fmla="*/ 110 h 216"/>
                  <a:gd name="T44" fmla="*/ 139 w 391"/>
                  <a:gd name="T45" fmla="*/ 86 h 216"/>
                  <a:gd name="T46" fmla="*/ 156 w 391"/>
                  <a:gd name="T47" fmla="*/ 72 h 216"/>
                  <a:gd name="T48" fmla="*/ 175 w 391"/>
                  <a:gd name="T49" fmla="*/ 68 h 216"/>
                  <a:gd name="T50" fmla="*/ 175 w 391"/>
                  <a:gd name="T51" fmla="*/ 32 h 216"/>
                  <a:gd name="T52" fmla="*/ 195 w 391"/>
                  <a:gd name="T53" fmla="*/ 18 h 216"/>
                  <a:gd name="T54" fmla="*/ 207 w 391"/>
                  <a:gd name="T55" fmla="*/ 29 h 216"/>
                  <a:gd name="T56" fmla="*/ 234 w 391"/>
                  <a:gd name="T57" fmla="*/ 44 h 216"/>
                  <a:gd name="T58" fmla="*/ 265 w 391"/>
                  <a:gd name="T59" fmla="*/ 0 h 216"/>
                  <a:gd name="T60" fmla="*/ 294 w 391"/>
                  <a:gd name="T61" fmla="*/ 3 h 216"/>
                  <a:gd name="T62" fmla="*/ 315 w 391"/>
                  <a:gd name="T63" fmla="*/ 23 h 216"/>
                  <a:gd name="T64" fmla="*/ 375 w 391"/>
                  <a:gd name="T65" fmla="*/ 24 h 216"/>
                  <a:gd name="T66" fmla="*/ 373 w 391"/>
                  <a:gd name="T67" fmla="*/ 44 h 216"/>
                  <a:gd name="T68" fmla="*/ 391 w 391"/>
                  <a:gd name="T69" fmla="*/ 74 h 216"/>
                  <a:gd name="T70" fmla="*/ 379 w 391"/>
                  <a:gd name="T71" fmla="*/ 89 h 216"/>
                  <a:gd name="T72" fmla="*/ 382 w 391"/>
                  <a:gd name="T73" fmla="*/ 140 h 216"/>
                  <a:gd name="T74" fmla="*/ 355 w 391"/>
                  <a:gd name="T75" fmla="*/ 138 h 216"/>
                  <a:gd name="T76" fmla="*/ 348 w 391"/>
                  <a:gd name="T77" fmla="*/ 15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1" h="216">
                    <a:moveTo>
                      <a:pt x="348" y="158"/>
                    </a:moveTo>
                    <a:lnTo>
                      <a:pt x="330" y="171"/>
                    </a:lnTo>
                    <a:lnTo>
                      <a:pt x="273" y="167"/>
                    </a:lnTo>
                    <a:lnTo>
                      <a:pt x="247" y="192"/>
                    </a:lnTo>
                    <a:lnTo>
                      <a:pt x="199" y="189"/>
                    </a:lnTo>
                    <a:lnTo>
                      <a:pt x="192" y="209"/>
                    </a:lnTo>
                    <a:lnTo>
                      <a:pt x="178" y="204"/>
                    </a:lnTo>
                    <a:lnTo>
                      <a:pt x="126" y="206"/>
                    </a:lnTo>
                    <a:lnTo>
                      <a:pt x="117" y="216"/>
                    </a:lnTo>
                    <a:lnTo>
                      <a:pt x="85" y="195"/>
                    </a:lnTo>
                    <a:lnTo>
                      <a:pt x="67" y="200"/>
                    </a:lnTo>
                    <a:lnTo>
                      <a:pt x="51" y="182"/>
                    </a:lnTo>
                    <a:lnTo>
                      <a:pt x="45" y="194"/>
                    </a:lnTo>
                    <a:lnTo>
                      <a:pt x="25" y="194"/>
                    </a:lnTo>
                    <a:lnTo>
                      <a:pt x="7" y="180"/>
                    </a:lnTo>
                    <a:lnTo>
                      <a:pt x="0" y="155"/>
                    </a:lnTo>
                    <a:lnTo>
                      <a:pt x="9" y="137"/>
                    </a:lnTo>
                    <a:lnTo>
                      <a:pt x="54" y="125"/>
                    </a:lnTo>
                    <a:lnTo>
                      <a:pt x="79" y="108"/>
                    </a:lnTo>
                    <a:lnTo>
                      <a:pt x="126" y="114"/>
                    </a:lnTo>
                    <a:lnTo>
                      <a:pt x="156" y="126"/>
                    </a:lnTo>
                    <a:lnTo>
                      <a:pt x="156" y="110"/>
                    </a:lnTo>
                    <a:lnTo>
                      <a:pt x="139" y="86"/>
                    </a:lnTo>
                    <a:lnTo>
                      <a:pt x="156" y="72"/>
                    </a:lnTo>
                    <a:lnTo>
                      <a:pt x="175" y="68"/>
                    </a:lnTo>
                    <a:lnTo>
                      <a:pt x="175" y="32"/>
                    </a:lnTo>
                    <a:lnTo>
                      <a:pt x="195" y="18"/>
                    </a:lnTo>
                    <a:lnTo>
                      <a:pt x="207" y="29"/>
                    </a:lnTo>
                    <a:lnTo>
                      <a:pt x="234" y="44"/>
                    </a:lnTo>
                    <a:lnTo>
                      <a:pt x="265" y="0"/>
                    </a:lnTo>
                    <a:lnTo>
                      <a:pt x="294" y="3"/>
                    </a:lnTo>
                    <a:lnTo>
                      <a:pt x="315" y="23"/>
                    </a:lnTo>
                    <a:lnTo>
                      <a:pt x="375" y="24"/>
                    </a:lnTo>
                    <a:lnTo>
                      <a:pt x="373" y="44"/>
                    </a:lnTo>
                    <a:lnTo>
                      <a:pt x="391" y="74"/>
                    </a:lnTo>
                    <a:lnTo>
                      <a:pt x="379" y="89"/>
                    </a:lnTo>
                    <a:lnTo>
                      <a:pt x="382" y="140"/>
                    </a:lnTo>
                    <a:lnTo>
                      <a:pt x="355" y="138"/>
                    </a:lnTo>
                    <a:lnTo>
                      <a:pt x="348" y="15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89" name="Freeform 201"/>
              <p:cNvSpPr>
                <a:spLocks/>
              </p:cNvSpPr>
              <p:nvPr/>
            </p:nvSpPr>
            <p:spPr bwMode="auto">
              <a:xfrm>
                <a:off x="2514" y="2789"/>
                <a:ext cx="195" cy="177"/>
              </a:xfrm>
              <a:custGeom>
                <a:avLst/>
                <a:gdLst>
                  <a:gd name="T0" fmla="*/ 195 w 195"/>
                  <a:gd name="T1" fmla="*/ 48 h 177"/>
                  <a:gd name="T2" fmla="*/ 171 w 195"/>
                  <a:gd name="T3" fmla="*/ 64 h 177"/>
                  <a:gd name="T4" fmla="*/ 138 w 195"/>
                  <a:gd name="T5" fmla="*/ 66 h 177"/>
                  <a:gd name="T6" fmla="*/ 132 w 195"/>
                  <a:gd name="T7" fmla="*/ 118 h 177"/>
                  <a:gd name="T8" fmla="*/ 110 w 195"/>
                  <a:gd name="T9" fmla="*/ 136 h 177"/>
                  <a:gd name="T10" fmla="*/ 90 w 195"/>
                  <a:gd name="T11" fmla="*/ 121 h 177"/>
                  <a:gd name="T12" fmla="*/ 84 w 195"/>
                  <a:gd name="T13" fmla="*/ 157 h 177"/>
                  <a:gd name="T14" fmla="*/ 51 w 195"/>
                  <a:gd name="T15" fmla="*/ 174 h 177"/>
                  <a:gd name="T16" fmla="*/ 9 w 195"/>
                  <a:gd name="T17" fmla="*/ 177 h 177"/>
                  <a:gd name="T18" fmla="*/ 11 w 195"/>
                  <a:gd name="T19" fmla="*/ 159 h 177"/>
                  <a:gd name="T20" fmla="*/ 30 w 195"/>
                  <a:gd name="T21" fmla="*/ 145 h 177"/>
                  <a:gd name="T22" fmla="*/ 15 w 195"/>
                  <a:gd name="T23" fmla="*/ 136 h 177"/>
                  <a:gd name="T24" fmla="*/ 20 w 195"/>
                  <a:gd name="T25" fmla="*/ 121 h 177"/>
                  <a:gd name="T26" fmla="*/ 20 w 195"/>
                  <a:gd name="T27" fmla="*/ 94 h 177"/>
                  <a:gd name="T28" fmla="*/ 3 w 195"/>
                  <a:gd name="T29" fmla="*/ 81 h 177"/>
                  <a:gd name="T30" fmla="*/ 0 w 195"/>
                  <a:gd name="T31" fmla="*/ 63 h 177"/>
                  <a:gd name="T32" fmla="*/ 15 w 195"/>
                  <a:gd name="T33" fmla="*/ 48 h 177"/>
                  <a:gd name="T34" fmla="*/ 24 w 195"/>
                  <a:gd name="T35" fmla="*/ 54 h 177"/>
                  <a:gd name="T36" fmla="*/ 35 w 195"/>
                  <a:gd name="T37" fmla="*/ 33 h 177"/>
                  <a:gd name="T38" fmla="*/ 83 w 195"/>
                  <a:gd name="T39" fmla="*/ 33 h 177"/>
                  <a:gd name="T40" fmla="*/ 105 w 195"/>
                  <a:gd name="T41" fmla="*/ 9 h 177"/>
                  <a:gd name="T42" fmla="*/ 164 w 195"/>
                  <a:gd name="T43" fmla="*/ 12 h 177"/>
                  <a:gd name="T44" fmla="*/ 182 w 195"/>
                  <a:gd name="T45" fmla="*/ 0 h 177"/>
                  <a:gd name="T46" fmla="*/ 195 w 195"/>
                  <a:gd name="T47" fmla="*/ 16 h 177"/>
                  <a:gd name="T48" fmla="*/ 195 w 195"/>
                  <a:gd name="T49"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177">
                    <a:moveTo>
                      <a:pt x="195" y="48"/>
                    </a:moveTo>
                    <a:lnTo>
                      <a:pt x="171" y="64"/>
                    </a:lnTo>
                    <a:lnTo>
                      <a:pt x="138" y="66"/>
                    </a:lnTo>
                    <a:lnTo>
                      <a:pt x="132" y="118"/>
                    </a:lnTo>
                    <a:lnTo>
                      <a:pt x="110" y="136"/>
                    </a:lnTo>
                    <a:lnTo>
                      <a:pt x="90" y="121"/>
                    </a:lnTo>
                    <a:lnTo>
                      <a:pt x="84" y="157"/>
                    </a:lnTo>
                    <a:lnTo>
                      <a:pt x="51" y="174"/>
                    </a:lnTo>
                    <a:lnTo>
                      <a:pt x="9" y="177"/>
                    </a:lnTo>
                    <a:lnTo>
                      <a:pt x="11" y="159"/>
                    </a:lnTo>
                    <a:lnTo>
                      <a:pt x="30" y="145"/>
                    </a:lnTo>
                    <a:lnTo>
                      <a:pt x="15" y="136"/>
                    </a:lnTo>
                    <a:lnTo>
                      <a:pt x="20" y="121"/>
                    </a:lnTo>
                    <a:lnTo>
                      <a:pt x="20" y="94"/>
                    </a:lnTo>
                    <a:lnTo>
                      <a:pt x="3" y="81"/>
                    </a:lnTo>
                    <a:lnTo>
                      <a:pt x="0" y="63"/>
                    </a:lnTo>
                    <a:lnTo>
                      <a:pt x="15" y="48"/>
                    </a:lnTo>
                    <a:lnTo>
                      <a:pt x="24" y="54"/>
                    </a:lnTo>
                    <a:lnTo>
                      <a:pt x="35" y="33"/>
                    </a:lnTo>
                    <a:lnTo>
                      <a:pt x="83" y="33"/>
                    </a:lnTo>
                    <a:lnTo>
                      <a:pt x="105" y="9"/>
                    </a:lnTo>
                    <a:lnTo>
                      <a:pt x="164" y="12"/>
                    </a:lnTo>
                    <a:lnTo>
                      <a:pt x="182" y="0"/>
                    </a:lnTo>
                    <a:lnTo>
                      <a:pt x="195" y="16"/>
                    </a:lnTo>
                    <a:lnTo>
                      <a:pt x="195" y="4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0" name="Freeform 202"/>
              <p:cNvSpPr>
                <a:spLocks/>
              </p:cNvSpPr>
              <p:nvPr/>
            </p:nvSpPr>
            <p:spPr bwMode="auto">
              <a:xfrm>
                <a:off x="2525" y="2837"/>
                <a:ext cx="358" cy="363"/>
              </a:xfrm>
              <a:custGeom>
                <a:avLst/>
                <a:gdLst>
                  <a:gd name="T0" fmla="*/ 340 w 358"/>
                  <a:gd name="T1" fmla="*/ 120 h 363"/>
                  <a:gd name="T2" fmla="*/ 342 w 358"/>
                  <a:gd name="T3" fmla="*/ 136 h 363"/>
                  <a:gd name="T4" fmla="*/ 358 w 358"/>
                  <a:gd name="T5" fmla="*/ 156 h 363"/>
                  <a:gd name="T6" fmla="*/ 337 w 358"/>
                  <a:gd name="T7" fmla="*/ 178 h 363"/>
                  <a:gd name="T8" fmla="*/ 303 w 358"/>
                  <a:gd name="T9" fmla="*/ 178 h 363"/>
                  <a:gd name="T10" fmla="*/ 280 w 358"/>
                  <a:gd name="T11" fmla="*/ 157 h 363"/>
                  <a:gd name="T12" fmla="*/ 241 w 358"/>
                  <a:gd name="T13" fmla="*/ 150 h 363"/>
                  <a:gd name="T14" fmla="*/ 208 w 358"/>
                  <a:gd name="T15" fmla="*/ 160 h 363"/>
                  <a:gd name="T16" fmla="*/ 186 w 358"/>
                  <a:gd name="T17" fmla="*/ 141 h 363"/>
                  <a:gd name="T18" fmla="*/ 174 w 358"/>
                  <a:gd name="T19" fmla="*/ 154 h 363"/>
                  <a:gd name="T20" fmla="*/ 150 w 358"/>
                  <a:gd name="T21" fmla="*/ 130 h 363"/>
                  <a:gd name="T22" fmla="*/ 139 w 358"/>
                  <a:gd name="T23" fmla="*/ 145 h 363"/>
                  <a:gd name="T24" fmla="*/ 168 w 358"/>
                  <a:gd name="T25" fmla="*/ 201 h 363"/>
                  <a:gd name="T26" fmla="*/ 171 w 358"/>
                  <a:gd name="T27" fmla="*/ 231 h 363"/>
                  <a:gd name="T28" fmla="*/ 262 w 358"/>
                  <a:gd name="T29" fmla="*/ 325 h 363"/>
                  <a:gd name="T30" fmla="*/ 288 w 358"/>
                  <a:gd name="T31" fmla="*/ 342 h 363"/>
                  <a:gd name="T32" fmla="*/ 292 w 358"/>
                  <a:gd name="T33" fmla="*/ 363 h 363"/>
                  <a:gd name="T34" fmla="*/ 255 w 358"/>
                  <a:gd name="T35" fmla="*/ 328 h 363"/>
                  <a:gd name="T36" fmla="*/ 243 w 358"/>
                  <a:gd name="T37" fmla="*/ 333 h 363"/>
                  <a:gd name="T38" fmla="*/ 178 w 358"/>
                  <a:gd name="T39" fmla="*/ 270 h 363"/>
                  <a:gd name="T40" fmla="*/ 163 w 358"/>
                  <a:gd name="T41" fmla="*/ 276 h 363"/>
                  <a:gd name="T42" fmla="*/ 94 w 358"/>
                  <a:gd name="T43" fmla="*/ 235 h 363"/>
                  <a:gd name="T44" fmla="*/ 117 w 358"/>
                  <a:gd name="T45" fmla="*/ 220 h 363"/>
                  <a:gd name="T46" fmla="*/ 72 w 358"/>
                  <a:gd name="T47" fmla="*/ 177 h 363"/>
                  <a:gd name="T48" fmla="*/ 84 w 358"/>
                  <a:gd name="T49" fmla="*/ 148 h 363"/>
                  <a:gd name="T50" fmla="*/ 66 w 358"/>
                  <a:gd name="T51" fmla="*/ 121 h 363"/>
                  <a:gd name="T52" fmla="*/ 49 w 358"/>
                  <a:gd name="T53" fmla="*/ 132 h 363"/>
                  <a:gd name="T54" fmla="*/ 48 w 358"/>
                  <a:gd name="T55" fmla="*/ 162 h 363"/>
                  <a:gd name="T56" fmla="*/ 28 w 358"/>
                  <a:gd name="T57" fmla="*/ 154 h 363"/>
                  <a:gd name="T58" fmla="*/ 27 w 358"/>
                  <a:gd name="T59" fmla="*/ 178 h 363"/>
                  <a:gd name="T60" fmla="*/ 13 w 358"/>
                  <a:gd name="T61" fmla="*/ 178 h 363"/>
                  <a:gd name="T62" fmla="*/ 0 w 358"/>
                  <a:gd name="T63" fmla="*/ 127 h 363"/>
                  <a:gd name="T64" fmla="*/ 13 w 358"/>
                  <a:gd name="T65" fmla="*/ 126 h 363"/>
                  <a:gd name="T66" fmla="*/ 39 w 358"/>
                  <a:gd name="T67" fmla="*/ 127 h 363"/>
                  <a:gd name="T68" fmla="*/ 73 w 358"/>
                  <a:gd name="T69" fmla="*/ 111 h 363"/>
                  <a:gd name="T70" fmla="*/ 79 w 358"/>
                  <a:gd name="T71" fmla="*/ 73 h 363"/>
                  <a:gd name="T72" fmla="*/ 102 w 358"/>
                  <a:gd name="T73" fmla="*/ 91 h 363"/>
                  <a:gd name="T74" fmla="*/ 121 w 358"/>
                  <a:gd name="T75" fmla="*/ 72 h 363"/>
                  <a:gd name="T76" fmla="*/ 127 w 358"/>
                  <a:gd name="T77" fmla="*/ 16 h 363"/>
                  <a:gd name="T78" fmla="*/ 162 w 358"/>
                  <a:gd name="T79" fmla="*/ 19 h 363"/>
                  <a:gd name="T80" fmla="*/ 184 w 358"/>
                  <a:gd name="T81" fmla="*/ 0 h 363"/>
                  <a:gd name="T82" fmla="*/ 207 w 358"/>
                  <a:gd name="T83" fmla="*/ 13 h 363"/>
                  <a:gd name="T84" fmla="*/ 234 w 358"/>
                  <a:gd name="T85" fmla="*/ 60 h 363"/>
                  <a:gd name="T86" fmla="*/ 289 w 358"/>
                  <a:gd name="T87" fmla="*/ 108 h 363"/>
                  <a:gd name="T88" fmla="*/ 340 w 358"/>
                  <a:gd name="T8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8" h="363">
                    <a:moveTo>
                      <a:pt x="340" y="120"/>
                    </a:moveTo>
                    <a:lnTo>
                      <a:pt x="342" y="136"/>
                    </a:lnTo>
                    <a:lnTo>
                      <a:pt x="358" y="156"/>
                    </a:lnTo>
                    <a:lnTo>
                      <a:pt x="337" y="178"/>
                    </a:lnTo>
                    <a:lnTo>
                      <a:pt x="303" y="178"/>
                    </a:lnTo>
                    <a:lnTo>
                      <a:pt x="280" y="157"/>
                    </a:lnTo>
                    <a:lnTo>
                      <a:pt x="241" y="150"/>
                    </a:lnTo>
                    <a:lnTo>
                      <a:pt x="208" y="160"/>
                    </a:lnTo>
                    <a:lnTo>
                      <a:pt x="186" y="141"/>
                    </a:lnTo>
                    <a:lnTo>
                      <a:pt x="174" y="154"/>
                    </a:lnTo>
                    <a:lnTo>
                      <a:pt x="150" y="130"/>
                    </a:lnTo>
                    <a:lnTo>
                      <a:pt x="139" y="145"/>
                    </a:lnTo>
                    <a:lnTo>
                      <a:pt x="168" y="201"/>
                    </a:lnTo>
                    <a:lnTo>
                      <a:pt x="171" y="231"/>
                    </a:lnTo>
                    <a:lnTo>
                      <a:pt x="262" y="325"/>
                    </a:lnTo>
                    <a:lnTo>
                      <a:pt x="288" y="342"/>
                    </a:lnTo>
                    <a:lnTo>
                      <a:pt x="292" y="363"/>
                    </a:lnTo>
                    <a:lnTo>
                      <a:pt x="255" y="328"/>
                    </a:lnTo>
                    <a:lnTo>
                      <a:pt x="243" y="333"/>
                    </a:lnTo>
                    <a:lnTo>
                      <a:pt x="178" y="270"/>
                    </a:lnTo>
                    <a:lnTo>
                      <a:pt x="163" y="276"/>
                    </a:lnTo>
                    <a:lnTo>
                      <a:pt x="94" y="235"/>
                    </a:lnTo>
                    <a:lnTo>
                      <a:pt x="117" y="220"/>
                    </a:lnTo>
                    <a:lnTo>
                      <a:pt x="72" y="177"/>
                    </a:lnTo>
                    <a:lnTo>
                      <a:pt x="84" y="148"/>
                    </a:lnTo>
                    <a:lnTo>
                      <a:pt x="66" y="121"/>
                    </a:lnTo>
                    <a:lnTo>
                      <a:pt x="49" y="132"/>
                    </a:lnTo>
                    <a:lnTo>
                      <a:pt x="48" y="162"/>
                    </a:lnTo>
                    <a:lnTo>
                      <a:pt x="28" y="154"/>
                    </a:lnTo>
                    <a:lnTo>
                      <a:pt x="27" y="178"/>
                    </a:lnTo>
                    <a:lnTo>
                      <a:pt x="13" y="178"/>
                    </a:lnTo>
                    <a:lnTo>
                      <a:pt x="0" y="127"/>
                    </a:lnTo>
                    <a:lnTo>
                      <a:pt x="13" y="126"/>
                    </a:lnTo>
                    <a:lnTo>
                      <a:pt x="39" y="127"/>
                    </a:lnTo>
                    <a:lnTo>
                      <a:pt x="73" y="111"/>
                    </a:lnTo>
                    <a:lnTo>
                      <a:pt x="79" y="73"/>
                    </a:lnTo>
                    <a:lnTo>
                      <a:pt x="102" y="91"/>
                    </a:lnTo>
                    <a:lnTo>
                      <a:pt x="121" y="72"/>
                    </a:lnTo>
                    <a:lnTo>
                      <a:pt x="127" y="16"/>
                    </a:lnTo>
                    <a:lnTo>
                      <a:pt x="162" y="19"/>
                    </a:lnTo>
                    <a:lnTo>
                      <a:pt x="184" y="0"/>
                    </a:lnTo>
                    <a:lnTo>
                      <a:pt x="207" y="13"/>
                    </a:lnTo>
                    <a:lnTo>
                      <a:pt x="234" y="60"/>
                    </a:lnTo>
                    <a:lnTo>
                      <a:pt x="289" y="108"/>
                    </a:lnTo>
                    <a:lnTo>
                      <a:pt x="340" y="12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1" name="Freeform 203"/>
              <p:cNvSpPr>
                <a:spLocks/>
              </p:cNvSpPr>
              <p:nvPr/>
            </p:nvSpPr>
            <p:spPr bwMode="auto">
              <a:xfrm>
                <a:off x="2664" y="2969"/>
                <a:ext cx="225" cy="211"/>
              </a:xfrm>
              <a:custGeom>
                <a:avLst/>
                <a:gdLst>
                  <a:gd name="T0" fmla="*/ 201 w 225"/>
                  <a:gd name="T1" fmla="*/ 45 h 211"/>
                  <a:gd name="T2" fmla="*/ 204 w 225"/>
                  <a:gd name="T3" fmla="*/ 63 h 211"/>
                  <a:gd name="T4" fmla="*/ 225 w 225"/>
                  <a:gd name="T5" fmla="*/ 85 h 211"/>
                  <a:gd name="T6" fmla="*/ 195 w 225"/>
                  <a:gd name="T7" fmla="*/ 94 h 211"/>
                  <a:gd name="T8" fmla="*/ 221 w 225"/>
                  <a:gd name="T9" fmla="*/ 112 h 211"/>
                  <a:gd name="T10" fmla="*/ 225 w 225"/>
                  <a:gd name="T11" fmla="*/ 126 h 211"/>
                  <a:gd name="T12" fmla="*/ 191 w 225"/>
                  <a:gd name="T13" fmla="*/ 135 h 211"/>
                  <a:gd name="T14" fmla="*/ 185 w 225"/>
                  <a:gd name="T15" fmla="*/ 156 h 211"/>
                  <a:gd name="T16" fmla="*/ 162 w 225"/>
                  <a:gd name="T17" fmla="*/ 165 h 211"/>
                  <a:gd name="T18" fmla="*/ 149 w 225"/>
                  <a:gd name="T19" fmla="*/ 189 h 211"/>
                  <a:gd name="T20" fmla="*/ 149 w 225"/>
                  <a:gd name="T21" fmla="*/ 211 h 211"/>
                  <a:gd name="T22" fmla="*/ 116 w 225"/>
                  <a:gd name="T23" fmla="*/ 187 h 211"/>
                  <a:gd name="T24" fmla="*/ 32 w 225"/>
                  <a:gd name="T25" fmla="*/ 99 h 211"/>
                  <a:gd name="T26" fmla="*/ 29 w 225"/>
                  <a:gd name="T27" fmla="*/ 73 h 211"/>
                  <a:gd name="T28" fmla="*/ 15 w 225"/>
                  <a:gd name="T29" fmla="*/ 40 h 211"/>
                  <a:gd name="T30" fmla="*/ 0 w 225"/>
                  <a:gd name="T31" fmla="*/ 12 h 211"/>
                  <a:gd name="T32" fmla="*/ 11 w 225"/>
                  <a:gd name="T33" fmla="*/ 0 h 211"/>
                  <a:gd name="T34" fmla="*/ 35 w 225"/>
                  <a:gd name="T35" fmla="*/ 25 h 211"/>
                  <a:gd name="T36" fmla="*/ 48 w 225"/>
                  <a:gd name="T37" fmla="*/ 9 h 211"/>
                  <a:gd name="T38" fmla="*/ 65 w 225"/>
                  <a:gd name="T39" fmla="*/ 28 h 211"/>
                  <a:gd name="T40" fmla="*/ 102 w 225"/>
                  <a:gd name="T41" fmla="*/ 18 h 211"/>
                  <a:gd name="T42" fmla="*/ 143 w 225"/>
                  <a:gd name="T43" fmla="*/ 27 h 211"/>
                  <a:gd name="T44" fmla="*/ 162 w 225"/>
                  <a:gd name="T45" fmla="*/ 45 h 211"/>
                  <a:gd name="T46" fmla="*/ 201 w 225"/>
                  <a:gd name="T47" fmla="*/ 4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 h="211">
                    <a:moveTo>
                      <a:pt x="201" y="45"/>
                    </a:moveTo>
                    <a:lnTo>
                      <a:pt x="204" y="63"/>
                    </a:lnTo>
                    <a:lnTo>
                      <a:pt x="225" y="85"/>
                    </a:lnTo>
                    <a:lnTo>
                      <a:pt x="195" y="94"/>
                    </a:lnTo>
                    <a:lnTo>
                      <a:pt x="221" y="112"/>
                    </a:lnTo>
                    <a:lnTo>
                      <a:pt x="225" y="126"/>
                    </a:lnTo>
                    <a:lnTo>
                      <a:pt x="191" y="135"/>
                    </a:lnTo>
                    <a:lnTo>
                      <a:pt x="185" y="156"/>
                    </a:lnTo>
                    <a:lnTo>
                      <a:pt x="162" y="165"/>
                    </a:lnTo>
                    <a:lnTo>
                      <a:pt x="149" y="189"/>
                    </a:lnTo>
                    <a:lnTo>
                      <a:pt x="149" y="211"/>
                    </a:lnTo>
                    <a:lnTo>
                      <a:pt x="116" y="187"/>
                    </a:lnTo>
                    <a:lnTo>
                      <a:pt x="32" y="99"/>
                    </a:lnTo>
                    <a:lnTo>
                      <a:pt x="29" y="73"/>
                    </a:lnTo>
                    <a:lnTo>
                      <a:pt x="15" y="40"/>
                    </a:lnTo>
                    <a:lnTo>
                      <a:pt x="0" y="12"/>
                    </a:lnTo>
                    <a:lnTo>
                      <a:pt x="11" y="0"/>
                    </a:lnTo>
                    <a:lnTo>
                      <a:pt x="35" y="25"/>
                    </a:lnTo>
                    <a:lnTo>
                      <a:pt x="48" y="9"/>
                    </a:lnTo>
                    <a:lnTo>
                      <a:pt x="65" y="28"/>
                    </a:lnTo>
                    <a:lnTo>
                      <a:pt x="102" y="18"/>
                    </a:lnTo>
                    <a:lnTo>
                      <a:pt x="143" y="27"/>
                    </a:lnTo>
                    <a:lnTo>
                      <a:pt x="162" y="45"/>
                    </a:lnTo>
                    <a:lnTo>
                      <a:pt x="201" y="4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2" name="Freeform 204"/>
              <p:cNvSpPr>
                <a:spLocks/>
              </p:cNvSpPr>
              <p:nvPr/>
            </p:nvSpPr>
            <p:spPr bwMode="auto">
              <a:xfrm>
                <a:off x="2813" y="2915"/>
                <a:ext cx="294" cy="319"/>
              </a:xfrm>
              <a:custGeom>
                <a:avLst/>
                <a:gdLst>
                  <a:gd name="T0" fmla="*/ 166 w 294"/>
                  <a:gd name="T1" fmla="*/ 1 h 319"/>
                  <a:gd name="T2" fmla="*/ 189 w 294"/>
                  <a:gd name="T3" fmla="*/ 37 h 319"/>
                  <a:gd name="T4" fmla="*/ 187 w 294"/>
                  <a:gd name="T5" fmla="*/ 64 h 319"/>
                  <a:gd name="T6" fmla="*/ 208 w 294"/>
                  <a:gd name="T7" fmla="*/ 67 h 319"/>
                  <a:gd name="T8" fmla="*/ 225 w 294"/>
                  <a:gd name="T9" fmla="*/ 85 h 319"/>
                  <a:gd name="T10" fmla="*/ 240 w 294"/>
                  <a:gd name="T11" fmla="*/ 70 h 319"/>
                  <a:gd name="T12" fmla="*/ 268 w 294"/>
                  <a:gd name="T13" fmla="*/ 76 h 319"/>
                  <a:gd name="T14" fmla="*/ 280 w 294"/>
                  <a:gd name="T15" fmla="*/ 91 h 319"/>
                  <a:gd name="T16" fmla="*/ 256 w 294"/>
                  <a:gd name="T17" fmla="*/ 99 h 319"/>
                  <a:gd name="T18" fmla="*/ 271 w 294"/>
                  <a:gd name="T19" fmla="*/ 117 h 319"/>
                  <a:gd name="T20" fmla="*/ 294 w 294"/>
                  <a:gd name="T21" fmla="*/ 126 h 319"/>
                  <a:gd name="T22" fmla="*/ 246 w 294"/>
                  <a:gd name="T23" fmla="*/ 189 h 319"/>
                  <a:gd name="T24" fmla="*/ 256 w 294"/>
                  <a:gd name="T25" fmla="*/ 210 h 319"/>
                  <a:gd name="T26" fmla="*/ 291 w 294"/>
                  <a:gd name="T27" fmla="*/ 225 h 319"/>
                  <a:gd name="T28" fmla="*/ 264 w 294"/>
                  <a:gd name="T29" fmla="*/ 274 h 319"/>
                  <a:gd name="T30" fmla="*/ 196 w 294"/>
                  <a:gd name="T31" fmla="*/ 292 h 319"/>
                  <a:gd name="T32" fmla="*/ 184 w 294"/>
                  <a:gd name="T33" fmla="*/ 315 h 319"/>
                  <a:gd name="T34" fmla="*/ 172 w 294"/>
                  <a:gd name="T35" fmla="*/ 298 h 319"/>
                  <a:gd name="T36" fmla="*/ 142 w 294"/>
                  <a:gd name="T37" fmla="*/ 319 h 319"/>
                  <a:gd name="T38" fmla="*/ 109 w 294"/>
                  <a:gd name="T39" fmla="*/ 276 h 319"/>
                  <a:gd name="T40" fmla="*/ 93 w 294"/>
                  <a:gd name="T41" fmla="*/ 288 h 319"/>
                  <a:gd name="T42" fmla="*/ 82 w 294"/>
                  <a:gd name="T43" fmla="*/ 268 h 319"/>
                  <a:gd name="T44" fmla="*/ 49 w 294"/>
                  <a:gd name="T45" fmla="*/ 288 h 319"/>
                  <a:gd name="T46" fmla="*/ 45 w 294"/>
                  <a:gd name="T47" fmla="*/ 307 h 319"/>
                  <a:gd name="T48" fmla="*/ 25 w 294"/>
                  <a:gd name="T49" fmla="*/ 282 h 319"/>
                  <a:gd name="T50" fmla="*/ 3 w 294"/>
                  <a:gd name="T51" fmla="*/ 283 h 319"/>
                  <a:gd name="T52" fmla="*/ 0 w 294"/>
                  <a:gd name="T53" fmla="*/ 250 h 319"/>
                  <a:gd name="T54" fmla="*/ 13 w 294"/>
                  <a:gd name="T55" fmla="*/ 217 h 319"/>
                  <a:gd name="T56" fmla="*/ 37 w 294"/>
                  <a:gd name="T57" fmla="*/ 210 h 319"/>
                  <a:gd name="T58" fmla="*/ 42 w 294"/>
                  <a:gd name="T59" fmla="*/ 187 h 319"/>
                  <a:gd name="T60" fmla="*/ 76 w 294"/>
                  <a:gd name="T61" fmla="*/ 183 h 319"/>
                  <a:gd name="T62" fmla="*/ 72 w 294"/>
                  <a:gd name="T63" fmla="*/ 166 h 319"/>
                  <a:gd name="T64" fmla="*/ 45 w 294"/>
                  <a:gd name="T65" fmla="*/ 148 h 319"/>
                  <a:gd name="T66" fmla="*/ 73 w 294"/>
                  <a:gd name="T67" fmla="*/ 139 h 319"/>
                  <a:gd name="T68" fmla="*/ 54 w 294"/>
                  <a:gd name="T69" fmla="*/ 118 h 319"/>
                  <a:gd name="T70" fmla="*/ 51 w 294"/>
                  <a:gd name="T71" fmla="*/ 97 h 319"/>
                  <a:gd name="T72" fmla="*/ 69 w 294"/>
                  <a:gd name="T73" fmla="*/ 79 h 319"/>
                  <a:gd name="T74" fmla="*/ 54 w 294"/>
                  <a:gd name="T75" fmla="*/ 58 h 319"/>
                  <a:gd name="T76" fmla="*/ 54 w 294"/>
                  <a:gd name="T77" fmla="*/ 40 h 319"/>
                  <a:gd name="T78" fmla="*/ 94 w 294"/>
                  <a:gd name="T79" fmla="*/ 22 h 319"/>
                  <a:gd name="T80" fmla="*/ 100 w 294"/>
                  <a:gd name="T81" fmla="*/ 6 h 319"/>
                  <a:gd name="T82" fmla="*/ 138 w 294"/>
                  <a:gd name="T83" fmla="*/ 0 h 319"/>
                  <a:gd name="T84" fmla="*/ 166 w 294"/>
                  <a:gd name="T85" fmla="*/ 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4" h="319">
                    <a:moveTo>
                      <a:pt x="166" y="1"/>
                    </a:moveTo>
                    <a:lnTo>
                      <a:pt x="189" y="37"/>
                    </a:lnTo>
                    <a:lnTo>
                      <a:pt x="187" y="64"/>
                    </a:lnTo>
                    <a:lnTo>
                      <a:pt x="208" y="67"/>
                    </a:lnTo>
                    <a:lnTo>
                      <a:pt x="225" y="85"/>
                    </a:lnTo>
                    <a:lnTo>
                      <a:pt x="240" y="70"/>
                    </a:lnTo>
                    <a:lnTo>
                      <a:pt x="268" y="76"/>
                    </a:lnTo>
                    <a:lnTo>
                      <a:pt x="280" y="91"/>
                    </a:lnTo>
                    <a:lnTo>
                      <a:pt x="256" y="99"/>
                    </a:lnTo>
                    <a:lnTo>
                      <a:pt x="271" y="117"/>
                    </a:lnTo>
                    <a:lnTo>
                      <a:pt x="294" y="126"/>
                    </a:lnTo>
                    <a:lnTo>
                      <a:pt x="246" y="189"/>
                    </a:lnTo>
                    <a:lnTo>
                      <a:pt x="256" y="210"/>
                    </a:lnTo>
                    <a:lnTo>
                      <a:pt x="291" y="225"/>
                    </a:lnTo>
                    <a:lnTo>
                      <a:pt x="264" y="274"/>
                    </a:lnTo>
                    <a:lnTo>
                      <a:pt x="196" y="292"/>
                    </a:lnTo>
                    <a:lnTo>
                      <a:pt x="184" y="315"/>
                    </a:lnTo>
                    <a:lnTo>
                      <a:pt x="172" y="298"/>
                    </a:lnTo>
                    <a:lnTo>
                      <a:pt x="142" y="319"/>
                    </a:lnTo>
                    <a:lnTo>
                      <a:pt x="109" y="276"/>
                    </a:lnTo>
                    <a:lnTo>
                      <a:pt x="93" y="288"/>
                    </a:lnTo>
                    <a:lnTo>
                      <a:pt x="82" y="268"/>
                    </a:lnTo>
                    <a:lnTo>
                      <a:pt x="49" y="288"/>
                    </a:lnTo>
                    <a:lnTo>
                      <a:pt x="45" y="307"/>
                    </a:lnTo>
                    <a:lnTo>
                      <a:pt x="25" y="282"/>
                    </a:lnTo>
                    <a:lnTo>
                      <a:pt x="3" y="283"/>
                    </a:lnTo>
                    <a:lnTo>
                      <a:pt x="0" y="250"/>
                    </a:lnTo>
                    <a:lnTo>
                      <a:pt x="13" y="217"/>
                    </a:lnTo>
                    <a:lnTo>
                      <a:pt x="37" y="210"/>
                    </a:lnTo>
                    <a:lnTo>
                      <a:pt x="42" y="187"/>
                    </a:lnTo>
                    <a:lnTo>
                      <a:pt x="76" y="183"/>
                    </a:lnTo>
                    <a:lnTo>
                      <a:pt x="72" y="166"/>
                    </a:lnTo>
                    <a:lnTo>
                      <a:pt x="45" y="148"/>
                    </a:lnTo>
                    <a:lnTo>
                      <a:pt x="73" y="139"/>
                    </a:lnTo>
                    <a:lnTo>
                      <a:pt x="54" y="118"/>
                    </a:lnTo>
                    <a:lnTo>
                      <a:pt x="51" y="97"/>
                    </a:lnTo>
                    <a:lnTo>
                      <a:pt x="69" y="79"/>
                    </a:lnTo>
                    <a:lnTo>
                      <a:pt x="54" y="58"/>
                    </a:lnTo>
                    <a:lnTo>
                      <a:pt x="54" y="40"/>
                    </a:lnTo>
                    <a:lnTo>
                      <a:pt x="94" y="22"/>
                    </a:lnTo>
                    <a:lnTo>
                      <a:pt x="100" y="6"/>
                    </a:lnTo>
                    <a:lnTo>
                      <a:pt x="138" y="0"/>
                    </a:lnTo>
                    <a:lnTo>
                      <a:pt x="166" y="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3" name="Freeform 205"/>
              <p:cNvSpPr>
                <a:spLocks/>
              </p:cNvSpPr>
              <p:nvPr/>
            </p:nvSpPr>
            <p:spPr bwMode="auto">
              <a:xfrm>
                <a:off x="2858" y="3185"/>
                <a:ext cx="112" cy="216"/>
              </a:xfrm>
              <a:custGeom>
                <a:avLst/>
                <a:gdLst>
                  <a:gd name="T0" fmla="*/ 0 w 112"/>
                  <a:gd name="T1" fmla="*/ 36 h 216"/>
                  <a:gd name="T2" fmla="*/ 6 w 112"/>
                  <a:gd name="T3" fmla="*/ 15 h 216"/>
                  <a:gd name="T4" fmla="*/ 40 w 112"/>
                  <a:gd name="T5" fmla="*/ 0 h 216"/>
                  <a:gd name="T6" fmla="*/ 49 w 112"/>
                  <a:gd name="T7" fmla="*/ 18 h 216"/>
                  <a:gd name="T8" fmla="*/ 63 w 112"/>
                  <a:gd name="T9" fmla="*/ 7 h 216"/>
                  <a:gd name="T10" fmla="*/ 99 w 112"/>
                  <a:gd name="T11" fmla="*/ 48 h 216"/>
                  <a:gd name="T12" fmla="*/ 90 w 112"/>
                  <a:gd name="T13" fmla="*/ 111 h 216"/>
                  <a:gd name="T14" fmla="*/ 106 w 112"/>
                  <a:gd name="T15" fmla="*/ 150 h 216"/>
                  <a:gd name="T16" fmla="*/ 112 w 112"/>
                  <a:gd name="T17" fmla="*/ 180 h 216"/>
                  <a:gd name="T18" fmla="*/ 94 w 112"/>
                  <a:gd name="T19" fmla="*/ 204 h 216"/>
                  <a:gd name="T20" fmla="*/ 81 w 112"/>
                  <a:gd name="T21" fmla="*/ 204 h 216"/>
                  <a:gd name="T22" fmla="*/ 82 w 112"/>
                  <a:gd name="T23" fmla="*/ 216 h 216"/>
                  <a:gd name="T24" fmla="*/ 61 w 112"/>
                  <a:gd name="T25" fmla="*/ 216 h 216"/>
                  <a:gd name="T26" fmla="*/ 45 w 112"/>
                  <a:gd name="T27" fmla="*/ 184 h 216"/>
                  <a:gd name="T28" fmla="*/ 28 w 112"/>
                  <a:gd name="T29" fmla="*/ 180 h 216"/>
                  <a:gd name="T30" fmla="*/ 12 w 112"/>
                  <a:gd name="T31" fmla="*/ 129 h 216"/>
                  <a:gd name="T32" fmla="*/ 21 w 112"/>
                  <a:gd name="T33" fmla="*/ 115 h 216"/>
                  <a:gd name="T34" fmla="*/ 22 w 112"/>
                  <a:gd name="T35" fmla="*/ 88 h 216"/>
                  <a:gd name="T36" fmla="*/ 19 w 112"/>
                  <a:gd name="T37" fmla="*/ 78 h 216"/>
                  <a:gd name="T38" fmla="*/ 28 w 112"/>
                  <a:gd name="T39" fmla="*/ 67 h 216"/>
                  <a:gd name="T40" fmla="*/ 27 w 112"/>
                  <a:gd name="T41" fmla="*/ 49 h 216"/>
                  <a:gd name="T42" fmla="*/ 16 w 112"/>
                  <a:gd name="T43" fmla="*/ 39 h 216"/>
                  <a:gd name="T44" fmla="*/ 0 w 112"/>
                  <a:gd name="T45"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216">
                    <a:moveTo>
                      <a:pt x="0" y="36"/>
                    </a:moveTo>
                    <a:lnTo>
                      <a:pt x="6" y="15"/>
                    </a:lnTo>
                    <a:lnTo>
                      <a:pt x="40" y="0"/>
                    </a:lnTo>
                    <a:lnTo>
                      <a:pt x="49" y="18"/>
                    </a:lnTo>
                    <a:lnTo>
                      <a:pt x="63" y="7"/>
                    </a:lnTo>
                    <a:lnTo>
                      <a:pt x="99" y="48"/>
                    </a:lnTo>
                    <a:lnTo>
                      <a:pt x="90" y="111"/>
                    </a:lnTo>
                    <a:lnTo>
                      <a:pt x="106" y="150"/>
                    </a:lnTo>
                    <a:lnTo>
                      <a:pt x="112" y="180"/>
                    </a:lnTo>
                    <a:lnTo>
                      <a:pt x="94" y="204"/>
                    </a:lnTo>
                    <a:lnTo>
                      <a:pt x="81" y="204"/>
                    </a:lnTo>
                    <a:lnTo>
                      <a:pt x="82" y="216"/>
                    </a:lnTo>
                    <a:lnTo>
                      <a:pt x="61" y="216"/>
                    </a:lnTo>
                    <a:lnTo>
                      <a:pt x="45" y="184"/>
                    </a:lnTo>
                    <a:lnTo>
                      <a:pt x="28" y="180"/>
                    </a:lnTo>
                    <a:lnTo>
                      <a:pt x="12" y="129"/>
                    </a:lnTo>
                    <a:lnTo>
                      <a:pt x="21" y="115"/>
                    </a:lnTo>
                    <a:lnTo>
                      <a:pt x="22" y="88"/>
                    </a:lnTo>
                    <a:lnTo>
                      <a:pt x="19" y="78"/>
                    </a:lnTo>
                    <a:lnTo>
                      <a:pt x="28" y="67"/>
                    </a:lnTo>
                    <a:lnTo>
                      <a:pt x="27" y="49"/>
                    </a:lnTo>
                    <a:lnTo>
                      <a:pt x="16" y="39"/>
                    </a:lnTo>
                    <a:lnTo>
                      <a:pt x="0" y="3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4" name="Freeform 206"/>
              <p:cNvSpPr>
                <a:spLocks/>
              </p:cNvSpPr>
              <p:nvPr/>
            </p:nvSpPr>
            <p:spPr bwMode="auto">
              <a:xfrm>
                <a:off x="2948" y="3189"/>
                <a:ext cx="157" cy="149"/>
              </a:xfrm>
              <a:custGeom>
                <a:avLst/>
                <a:gdLst>
                  <a:gd name="T0" fmla="*/ 130 w 157"/>
                  <a:gd name="T1" fmla="*/ 0 h 149"/>
                  <a:gd name="T2" fmla="*/ 151 w 157"/>
                  <a:gd name="T3" fmla="*/ 20 h 149"/>
                  <a:gd name="T4" fmla="*/ 141 w 157"/>
                  <a:gd name="T5" fmla="*/ 32 h 149"/>
                  <a:gd name="T6" fmla="*/ 157 w 157"/>
                  <a:gd name="T7" fmla="*/ 50 h 149"/>
                  <a:gd name="T8" fmla="*/ 157 w 157"/>
                  <a:gd name="T9" fmla="*/ 81 h 149"/>
                  <a:gd name="T10" fmla="*/ 150 w 157"/>
                  <a:gd name="T11" fmla="*/ 104 h 149"/>
                  <a:gd name="T12" fmla="*/ 112 w 157"/>
                  <a:gd name="T13" fmla="*/ 117 h 149"/>
                  <a:gd name="T14" fmla="*/ 67 w 157"/>
                  <a:gd name="T15" fmla="*/ 149 h 149"/>
                  <a:gd name="T16" fmla="*/ 42 w 157"/>
                  <a:gd name="T17" fmla="*/ 141 h 149"/>
                  <a:gd name="T18" fmla="*/ 16 w 157"/>
                  <a:gd name="T19" fmla="*/ 143 h 149"/>
                  <a:gd name="T20" fmla="*/ 0 w 157"/>
                  <a:gd name="T21" fmla="*/ 108 h 149"/>
                  <a:gd name="T22" fmla="*/ 9 w 157"/>
                  <a:gd name="T23" fmla="*/ 45 h 149"/>
                  <a:gd name="T24" fmla="*/ 36 w 157"/>
                  <a:gd name="T25" fmla="*/ 26 h 149"/>
                  <a:gd name="T26" fmla="*/ 49 w 157"/>
                  <a:gd name="T27" fmla="*/ 41 h 149"/>
                  <a:gd name="T28" fmla="*/ 63 w 157"/>
                  <a:gd name="T29" fmla="*/ 18 h 149"/>
                  <a:gd name="T30" fmla="*/ 130 w 157"/>
                  <a:gd name="T3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49">
                    <a:moveTo>
                      <a:pt x="130" y="0"/>
                    </a:moveTo>
                    <a:lnTo>
                      <a:pt x="151" y="20"/>
                    </a:lnTo>
                    <a:lnTo>
                      <a:pt x="141" y="32"/>
                    </a:lnTo>
                    <a:lnTo>
                      <a:pt x="157" y="50"/>
                    </a:lnTo>
                    <a:lnTo>
                      <a:pt x="157" y="81"/>
                    </a:lnTo>
                    <a:lnTo>
                      <a:pt x="150" y="104"/>
                    </a:lnTo>
                    <a:lnTo>
                      <a:pt x="112" y="117"/>
                    </a:lnTo>
                    <a:lnTo>
                      <a:pt x="67" y="149"/>
                    </a:lnTo>
                    <a:lnTo>
                      <a:pt x="42" y="141"/>
                    </a:lnTo>
                    <a:lnTo>
                      <a:pt x="16" y="143"/>
                    </a:lnTo>
                    <a:lnTo>
                      <a:pt x="0" y="108"/>
                    </a:lnTo>
                    <a:lnTo>
                      <a:pt x="9" y="45"/>
                    </a:lnTo>
                    <a:lnTo>
                      <a:pt x="36" y="26"/>
                    </a:lnTo>
                    <a:lnTo>
                      <a:pt x="49" y="41"/>
                    </a:lnTo>
                    <a:lnTo>
                      <a:pt x="63" y="18"/>
                    </a:lnTo>
                    <a:lnTo>
                      <a:pt x="13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5" name="Freeform 207"/>
              <p:cNvSpPr>
                <a:spLocks/>
              </p:cNvSpPr>
              <p:nvPr/>
            </p:nvSpPr>
            <p:spPr bwMode="auto">
              <a:xfrm>
                <a:off x="3060" y="3033"/>
                <a:ext cx="341" cy="246"/>
              </a:xfrm>
              <a:custGeom>
                <a:avLst/>
                <a:gdLst>
                  <a:gd name="T0" fmla="*/ 237 w 341"/>
                  <a:gd name="T1" fmla="*/ 215 h 246"/>
                  <a:gd name="T2" fmla="*/ 248 w 341"/>
                  <a:gd name="T3" fmla="*/ 198 h 246"/>
                  <a:gd name="T4" fmla="*/ 267 w 341"/>
                  <a:gd name="T5" fmla="*/ 207 h 246"/>
                  <a:gd name="T6" fmla="*/ 302 w 341"/>
                  <a:gd name="T7" fmla="*/ 206 h 246"/>
                  <a:gd name="T8" fmla="*/ 293 w 341"/>
                  <a:gd name="T9" fmla="*/ 180 h 246"/>
                  <a:gd name="T10" fmla="*/ 276 w 341"/>
                  <a:gd name="T11" fmla="*/ 165 h 246"/>
                  <a:gd name="T12" fmla="*/ 293 w 341"/>
                  <a:gd name="T13" fmla="*/ 152 h 246"/>
                  <a:gd name="T14" fmla="*/ 297 w 341"/>
                  <a:gd name="T15" fmla="*/ 123 h 246"/>
                  <a:gd name="T16" fmla="*/ 338 w 341"/>
                  <a:gd name="T17" fmla="*/ 84 h 246"/>
                  <a:gd name="T18" fmla="*/ 341 w 341"/>
                  <a:gd name="T19" fmla="*/ 26 h 246"/>
                  <a:gd name="T20" fmla="*/ 321 w 341"/>
                  <a:gd name="T21" fmla="*/ 9 h 246"/>
                  <a:gd name="T22" fmla="*/ 296 w 341"/>
                  <a:gd name="T23" fmla="*/ 3 h 246"/>
                  <a:gd name="T24" fmla="*/ 267 w 341"/>
                  <a:gd name="T25" fmla="*/ 18 h 246"/>
                  <a:gd name="T26" fmla="*/ 233 w 341"/>
                  <a:gd name="T27" fmla="*/ 0 h 246"/>
                  <a:gd name="T28" fmla="*/ 200 w 341"/>
                  <a:gd name="T29" fmla="*/ 21 h 246"/>
                  <a:gd name="T30" fmla="*/ 186 w 341"/>
                  <a:gd name="T31" fmla="*/ 33 h 246"/>
                  <a:gd name="T32" fmla="*/ 159 w 341"/>
                  <a:gd name="T33" fmla="*/ 39 h 246"/>
                  <a:gd name="T34" fmla="*/ 125 w 341"/>
                  <a:gd name="T35" fmla="*/ 35 h 246"/>
                  <a:gd name="T36" fmla="*/ 95 w 341"/>
                  <a:gd name="T37" fmla="*/ 36 h 246"/>
                  <a:gd name="T38" fmla="*/ 80 w 341"/>
                  <a:gd name="T39" fmla="*/ 42 h 246"/>
                  <a:gd name="T40" fmla="*/ 68 w 341"/>
                  <a:gd name="T41" fmla="*/ 32 h 246"/>
                  <a:gd name="T42" fmla="*/ 74 w 341"/>
                  <a:gd name="T43" fmla="*/ 15 h 246"/>
                  <a:gd name="T44" fmla="*/ 47 w 341"/>
                  <a:gd name="T45" fmla="*/ 8 h 246"/>
                  <a:gd name="T46" fmla="*/ 0 w 341"/>
                  <a:gd name="T47" fmla="*/ 71 h 246"/>
                  <a:gd name="T48" fmla="*/ 11 w 341"/>
                  <a:gd name="T49" fmla="*/ 95 h 246"/>
                  <a:gd name="T50" fmla="*/ 44 w 341"/>
                  <a:gd name="T51" fmla="*/ 107 h 246"/>
                  <a:gd name="T52" fmla="*/ 18 w 341"/>
                  <a:gd name="T53" fmla="*/ 156 h 246"/>
                  <a:gd name="T54" fmla="*/ 41 w 341"/>
                  <a:gd name="T55" fmla="*/ 174 h 246"/>
                  <a:gd name="T56" fmla="*/ 30 w 341"/>
                  <a:gd name="T57" fmla="*/ 188 h 246"/>
                  <a:gd name="T58" fmla="*/ 45 w 341"/>
                  <a:gd name="T59" fmla="*/ 207 h 246"/>
                  <a:gd name="T60" fmla="*/ 47 w 341"/>
                  <a:gd name="T61" fmla="*/ 234 h 246"/>
                  <a:gd name="T62" fmla="*/ 74 w 341"/>
                  <a:gd name="T63" fmla="*/ 246 h 246"/>
                  <a:gd name="T64" fmla="*/ 108 w 341"/>
                  <a:gd name="T65" fmla="*/ 246 h 246"/>
                  <a:gd name="T66" fmla="*/ 134 w 341"/>
                  <a:gd name="T67" fmla="*/ 209 h 246"/>
                  <a:gd name="T68" fmla="*/ 140 w 341"/>
                  <a:gd name="T69" fmla="*/ 222 h 246"/>
                  <a:gd name="T70" fmla="*/ 162 w 341"/>
                  <a:gd name="T71" fmla="*/ 222 h 246"/>
                  <a:gd name="T72" fmla="*/ 168 w 341"/>
                  <a:gd name="T73" fmla="*/ 242 h 246"/>
                  <a:gd name="T74" fmla="*/ 216 w 341"/>
                  <a:gd name="T75" fmla="*/ 242 h 246"/>
                  <a:gd name="T76" fmla="*/ 216 w 341"/>
                  <a:gd name="T77" fmla="*/ 215 h 246"/>
                  <a:gd name="T78" fmla="*/ 237 w 341"/>
                  <a:gd name="T79" fmla="*/ 21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1" h="246">
                    <a:moveTo>
                      <a:pt x="237" y="215"/>
                    </a:moveTo>
                    <a:lnTo>
                      <a:pt x="248" y="198"/>
                    </a:lnTo>
                    <a:lnTo>
                      <a:pt x="267" y="207"/>
                    </a:lnTo>
                    <a:lnTo>
                      <a:pt x="302" y="206"/>
                    </a:lnTo>
                    <a:lnTo>
                      <a:pt x="293" y="180"/>
                    </a:lnTo>
                    <a:lnTo>
                      <a:pt x="276" y="165"/>
                    </a:lnTo>
                    <a:lnTo>
                      <a:pt x="293" y="152"/>
                    </a:lnTo>
                    <a:lnTo>
                      <a:pt x="297" y="123"/>
                    </a:lnTo>
                    <a:lnTo>
                      <a:pt x="338" y="84"/>
                    </a:lnTo>
                    <a:lnTo>
                      <a:pt x="341" y="26"/>
                    </a:lnTo>
                    <a:lnTo>
                      <a:pt x="321" y="9"/>
                    </a:lnTo>
                    <a:lnTo>
                      <a:pt x="296" y="3"/>
                    </a:lnTo>
                    <a:lnTo>
                      <a:pt x="267" y="18"/>
                    </a:lnTo>
                    <a:lnTo>
                      <a:pt x="233" y="0"/>
                    </a:lnTo>
                    <a:lnTo>
                      <a:pt x="200" y="21"/>
                    </a:lnTo>
                    <a:lnTo>
                      <a:pt x="186" y="33"/>
                    </a:lnTo>
                    <a:lnTo>
                      <a:pt x="159" y="39"/>
                    </a:lnTo>
                    <a:lnTo>
                      <a:pt x="125" y="35"/>
                    </a:lnTo>
                    <a:lnTo>
                      <a:pt x="95" y="36"/>
                    </a:lnTo>
                    <a:lnTo>
                      <a:pt x="80" y="42"/>
                    </a:lnTo>
                    <a:lnTo>
                      <a:pt x="68" y="32"/>
                    </a:lnTo>
                    <a:lnTo>
                      <a:pt x="74" y="15"/>
                    </a:lnTo>
                    <a:lnTo>
                      <a:pt x="47" y="8"/>
                    </a:lnTo>
                    <a:lnTo>
                      <a:pt x="0" y="71"/>
                    </a:lnTo>
                    <a:lnTo>
                      <a:pt x="11" y="95"/>
                    </a:lnTo>
                    <a:lnTo>
                      <a:pt x="44" y="107"/>
                    </a:lnTo>
                    <a:lnTo>
                      <a:pt x="18" y="156"/>
                    </a:lnTo>
                    <a:lnTo>
                      <a:pt x="41" y="174"/>
                    </a:lnTo>
                    <a:lnTo>
                      <a:pt x="30" y="188"/>
                    </a:lnTo>
                    <a:lnTo>
                      <a:pt x="45" y="207"/>
                    </a:lnTo>
                    <a:lnTo>
                      <a:pt x="47" y="234"/>
                    </a:lnTo>
                    <a:lnTo>
                      <a:pt x="74" y="246"/>
                    </a:lnTo>
                    <a:lnTo>
                      <a:pt x="108" y="246"/>
                    </a:lnTo>
                    <a:lnTo>
                      <a:pt x="134" y="209"/>
                    </a:lnTo>
                    <a:lnTo>
                      <a:pt x="140" y="222"/>
                    </a:lnTo>
                    <a:lnTo>
                      <a:pt x="162" y="222"/>
                    </a:lnTo>
                    <a:lnTo>
                      <a:pt x="168" y="242"/>
                    </a:lnTo>
                    <a:lnTo>
                      <a:pt x="216" y="242"/>
                    </a:lnTo>
                    <a:lnTo>
                      <a:pt x="216" y="215"/>
                    </a:lnTo>
                    <a:lnTo>
                      <a:pt x="237" y="21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6" name="Freeform 208"/>
              <p:cNvSpPr>
                <a:spLocks/>
              </p:cNvSpPr>
              <p:nvPr/>
            </p:nvSpPr>
            <p:spPr bwMode="auto">
              <a:xfrm>
                <a:off x="2982" y="2691"/>
                <a:ext cx="468" cy="387"/>
              </a:xfrm>
              <a:custGeom>
                <a:avLst/>
                <a:gdLst>
                  <a:gd name="T0" fmla="*/ 419 w 468"/>
                  <a:gd name="T1" fmla="*/ 368 h 387"/>
                  <a:gd name="T2" fmla="*/ 438 w 468"/>
                  <a:gd name="T3" fmla="*/ 348 h 387"/>
                  <a:gd name="T4" fmla="*/ 432 w 468"/>
                  <a:gd name="T5" fmla="*/ 330 h 387"/>
                  <a:gd name="T6" fmla="*/ 446 w 468"/>
                  <a:gd name="T7" fmla="*/ 318 h 387"/>
                  <a:gd name="T8" fmla="*/ 455 w 468"/>
                  <a:gd name="T9" fmla="*/ 330 h 387"/>
                  <a:gd name="T10" fmla="*/ 462 w 468"/>
                  <a:gd name="T11" fmla="*/ 314 h 387"/>
                  <a:gd name="T12" fmla="*/ 462 w 468"/>
                  <a:gd name="T13" fmla="*/ 300 h 387"/>
                  <a:gd name="T14" fmla="*/ 468 w 468"/>
                  <a:gd name="T15" fmla="*/ 257 h 387"/>
                  <a:gd name="T16" fmla="*/ 431 w 468"/>
                  <a:gd name="T17" fmla="*/ 255 h 387"/>
                  <a:gd name="T18" fmla="*/ 398 w 468"/>
                  <a:gd name="T19" fmla="*/ 239 h 387"/>
                  <a:gd name="T20" fmla="*/ 393 w 468"/>
                  <a:gd name="T21" fmla="*/ 117 h 387"/>
                  <a:gd name="T22" fmla="*/ 348 w 468"/>
                  <a:gd name="T23" fmla="*/ 54 h 387"/>
                  <a:gd name="T24" fmla="*/ 345 w 468"/>
                  <a:gd name="T25" fmla="*/ 36 h 387"/>
                  <a:gd name="T26" fmla="*/ 306 w 468"/>
                  <a:gd name="T27" fmla="*/ 0 h 387"/>
                  <a:gd name="T28" fmla="*/ 284 w 468"/>
                  <a:gd name="T29" fmla="*/ 21 h 387"/>
                  <a:gd name="T30" fmla="*/ 248 w 468"/>
                  <a:gd name="T31" fmla="*/ 38 h 387"/>
                  <a:gd name="T32" fmla="*/ 225 w 468"/>
                  <a:gd name="T33" fmla="*/ 60 h 387"/>
                  <a:gd name="T34" fmla="*/ 191 w 468"/>
                  <a:gd name="T35" fmla="*/ 35 h 387"/>
                  <a:gd name="T36" fmla="*/ 141 w 468"/>
                  <a:gd name="T37" fmla="*/ 30 h 387"/>
                  <a:gd name="T38" fmla="*/ 113 w 468"/>
                  <a:gd name="T39" fmla="*/ 6 h 387"/>
                  <a:gd name="T40" fmla="*/ 108 w 468"/>
                  <a:gd name="T41" fmla="*/ 71 h 387"/>
                  <a:gd name="T42" fmla="*/ 63 w 468"/>
                  <a:gd name="T43" fmla="*/ 111 h 387"/>
                  <a:gd name="T44" fmla="*/ 60 w 468"/>
                  <a:gd name="T45" fmla="*/ 147 h 387"/>
                  <a:gd name="T46" fmla="*/ 47 w 468"/>
                  <a:gd name="T47" fmla="*/ 192 h 387"/>
                  <a:gd name="T48" fmla="*/ 21 w 468"/>
                  <a:gd name="T49" fmla="*/ 231 h 387"/>
                  <a:gd name="T50" fmla="*/ 0 w 468"/>
                  <a:gd name="T51" fmla="*/ 228 h 387"/>
                  <a:gd name="T52" fmla="*/ 18 w 468"/>
                  <a:gd name="T53" fmla="*/ 260 h 387"/>
                  <a:gd name="T54" fmla="*/ 18 w 468"/>
                  <a:gd name="T55" fmla="*/ 291 h 387"/>
                  <a:gd name="T56" fmla="*/ 39 w 468"/>
                  <a:gd name="T57" fmla="*/ 293 h 387"/>
                  <a:gd name="T58" fmla="*/ 57 w 468"/>
                  <a:gd name="T59" fmla="*/ 309 h 387"/>
                  <a:gd name="T60" fmla="*/ 72 w 468"/>
                  <a:gd name="T61" fmla="*/ 296 h 387"/>
                  <a:gd name="T62" fmla="*/ 104 w 468"/>
                  <a:gd name="T63" fmla="*/ 303 h 387"/>
                  <a:gd name="T64" fmla="*/ 111 w 468"/>
                  <a:gd name="T65" fmla="*/ 314 h 387"/>
                  <a:gd name="T66" fmla="*/ 84 w 468"/>
                  <a:gd name="T67" fmla="*/ 326 h 387"/>
                  <a:gd name="T68" fmla="*/ 102 w 468"/>
                  <a:gd name="T69" fmla="*/ 345 h 387"/>
                  <a:gd name="T70" fmla="*/ 122 w 468"/>
                  <a:gd name="T71" fmla="*/ 350 h 387"/>
                  <a:gd name="T72" fmla="*/ 149 w 468"/>
                  <a:gd name="T73" fmla="*/ 357 h 387"/>
                  <a:gd name="T74" fmla="*/ 144 w 468"/>
                  <a:gd name="T75" fmla="*/ 371 h 387"/>
                  <a:gd name="T76" fmla="*/ 159 w 468"/>
                  <a:gd name="T77" fmla="*/ 387 h 387"/>
                  <a:gd name="T78" fmla="*/ 180 w 468"/>
                  <a:gd name="T79" fmla="*/ 377 h 387"/>
                  <a:gd name="T80" fmla="*/ 239 w 468"/>
                  <a:gd name="T81" fmla="*/ 381 h 387"/>
                  <a:gd name="T82" fmla="*/ 270 w 468"/>
                  <a:gd name="T83" fmla="*/ 374 h 387"/>
                  <a:gd name="T84" fmla="*/ 314 w 468"/>
                  <a:gd name="T85" fmla="*/ 342 h 387"/>
                  <a:gd name="T86" fmla="*/ 347 w 468"/>
                  <a:gd name="T87" fmla="*/ 360 h 387"/>
                  <a:gd name="T88" fmla="*/ 375 w 468"/>
                  <a:gd name="T89" fmla="*/ 344 h 387"/>
                  <a:gd name="T90" fmla="*/ 404 w 468"/>
                  <a:gd name="T91" fmla="*/ 354 h 387"/>
                  <a:gd name="T92" fmla="*/ 419 w 468"/>
                  <a:gd name="T93" fmla="*/ 36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8" h="387">
                    <a:moveTo>
                      <a:pt x="419" y="368"/>
                    </a:moveTo>
                    <a:lnTo>
                      <a:pt x="438" y="348"/>
                    </a:lnTo>
                    <a:lnTo>
                      <a:pt x="432" y="330"/>
                    </a:lnTo>
                    <a:lnTo>
                      <a:pt x="446" y="318"/>
                    </a:lnTo>
                    <a:lnTo>
                      <a:pt x="455" y="330"/>
                    </a:lnTo>
                    <a:lnTo>
                      <a:pt x="462" y="314"/>
                    </a:lnTo>
                    <a:lnTo>
                      <a:pt x="462" y="300"/>
                    </a:lnTo>
                    <a:lnTo>
                      <a:pt x="468" y="257"/>
                    </a:lnTo>
                    <a:lnTo>
                      <a:pt x="431" y="255"/>
                    </a:lnTo>
                    <a:lnTo>
                      <a:pt x="398" y="239"/>
                    </a:lnTo>
                    <a:lnTo>
                      <a:pt x="393" y="117"/>
                    </a:lnTo>
                    <a:lnTo>
                      <a:pt x="348" y="54"/>
                    </a:lnTo>
                    <a:lnTo>
                      <a:pt x="345" y="36"/>
                    </a:lnTo>
                    <a:lnTo>
                      <a:pt x="306" y="0"/>
                    </a:lnTo>
                    <a:lnTo>
                      <a:pt x="284" y="21"/>
                    </a:lnTo>
                    <a:lnTo>
                      <a:pt x="248" y="38"/>
                    </a:lnTo>
                    <a:lnTo>
                      <a:pt x="225" y="60"/>
                    </a:lnTo>
                    <a:lnTo>
                      <a:pt x="191" y="35"/>
                    </a:lnTo>
                    <a:lnTo>
                      <a:pt x="141" y="30"/>
                    </a:lnTo>
                    <a:lnTo>
                      <a:pt x="113" y="6"/>
                    </a:lnTo>
                    <a:lnTo>
                      <a:pt x="108" y="71"/>
                    </a:lnTo>
                    <a:lnTo>
                      <a:pt x="63" y="111"/>
                    </a:lnTo>
                    <a:lnTo>
                      <a:pt x="60" y="147"/>
                    </a:lnTo>
                    <a:lnTo>
                      <a:pt x="47" y="192"/>
                    </a:lnTo>
                    <a:lnTo>
                      <a:pt x="21" y="231"/>
                    </a:lnTo>
                    <a:lnTo>
                      <a:pt x="0" y="228"/>
                    </a:lnTo>
                    <a:lnTo>
                      <a:pt x="18" y="260"/>
                    </a:lnTo>
                    <a:lnTo>
                      <a:pt x="18" y="291"/>
                    </a:lnTo>
                    <a:lnTo>
                      <a:pt x="39" y="293"/>
                    </a:lnTo>
                    <a:lnTo>
                      <a:pt x="57" y="309"/>
                    </a:lnTo>
                    <a:lnTo>
                      <a:pt x="72" y="296"/>
                    </a:lnTo>
                    <a:lnTo>
                      <a:pt x="104" y="303"/>
                    </a:lnTo>
                    <a:lnTo>
                      <a:pt x="111" y="314"/>
                    </a:lnTo>
                    <a:lnTo>
                      <a:pt x="84" y="326"/>
                    </a:lnTo>
                    <a:lnTo>
                      <a:pt x="102" y="345"/>
                    </a:lnTo>
                    <a:lnTo>
                      <a:pt x="122" y="350"/>
                    </a:lnTo>
                    <a:lnTo>
                      <a:pt x="149" y="357"/>
                    </a:lnTo>
                    <a:lnTo>
                      <a:pt x="144" y="371"/>
                    </a:lnTo>
                    <a:lnTo>
                      <a:pt x="159" y="387"/>
                    </a:lnTo>
                    <a:lnTo>
                      <a:pt x="180" y="377"/>
                    </a:lnTo>
                    <a:lnTo>
                      <a:pt x="239" y="381"/>
                    </a:lnTo>
                    <a:lnTo>
                      <a:pt x="270" y="374"/>
                    </a:lnTo>
                    <a:lnTo>
                      <a:pt x="314" y="342"/>
                    </a:lnTo>
                    <a:lnTo>
                      <a:pt x="347" y="360"/>
                    </a:lnTo>
                    <a:lnTo>
                      <a:pt x="375" y="344"/>
                    </a:lnTo>
                    <a:lnTo>
                      <a:pt x="404" y="354"/>
                    </a:lnTo>
                    <a:lnTo>
                      <a:pt x="419" y="36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97" name="Freeform 209"/>
              <p:cNvSpPr>
                <a:spLocks/>
              </p:cNvSpPr>
              <p:nvPr/>
            </p:nvSpPr>
            <p:spPr bwMode="auto">
              <a:xfrm>
                <a:off x="2644" y="774"/>
                <a:ext cx="90" cy="86"/>
              </a:xfrm>
              <a:custGeom>
                <a:avLst/>
                <a:gdLst>
                  <a:gd name="T0" fmla="*/ 40 w 90"/>
                  <a:gd name="T1" fmla="*/ 0 h 86"/>
                  <a:gd name="T2" fmla="*/ 48 w 90"/>
                  <a:gd name="T3" fmla="*/ 22 h 86"/>
                  <a:gd name="T4" fmla="*/ 86 w 90"/>
                  <a:gd name="T5" fmla="*/ 10 h 86"/>
                  <a:gd name="T6" fmla="*/ 90 w 90"/>
                  <a:gd name="T7" fmla="*/ 30 h 86"/>
                  <a:gd name="T8" fmla="*/ 18 w 90"/>
                  <a:gd name="T9" fmla="*/ 86 h 86"/>
                  <a:gd name="T10" fmla="*/ 0 w 90"/>
                  <a:gd name="T11" fmla="*/ 56 h 86"/>
                  <a:gd name="T12" fmla="*/ 40 w 90"/>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90" h="86">
                    <a:moveTo>
                      <a:pt x="40" y="0"/>
                    </a:moveTo>
                    <a:lnTo>
                      <a:pt x="48" y="22"/>
                    </a:lnTo>
                    <a:lnTo>
                      <a:pt x="86" y="10"/>
                    </a:lnTo>
                    <a:lnTo>
                      <a:pt x="90" y="30"/>
                    </a:lnTo>
                    <a:lnTo>
                      <a:pt x="18" y="86"/>
                    </a:lnTo>
                    <a:lnTo>
                      <a:pt x="0" y="56"/>
                    </a:lnTo>
                    <a:lnTo>
                      <a:pt x="4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139" name="Group 210"/>
              <p:cNvGrpSpPr>
                <a:grpSpLocks/>
              </p:cNvGrpSpPr>
              <p:nvPr/>
            </p:nvGrpSpPr>
            <p:grpSpPr bwMode="auto">
              <a:xfrm>
                <a:off x="2060" y="508"/>
                <a:ext cx="1478" cy="1346"/>
                <a:chOff x="2060" y="508"/>
                <a:chExt cx="1478" cy="1346"/>
              </a:xfrm>
              <a:grpFill/>
            </p:grpSpPr>
            <p:sp>
              <p:nvSpPr>
                <p:cNvPr id="216" name="Freeform 211"/>
                <p:cNvSpPr>
                  <a:spLocks/>
                </p:cNvSpPr>
                <p:nvPr/>
              </p:nvSpPr>
              <p:spPr bwMode="auto">
                <a:xfrm>
                  <a:off x="2060" y="508"/>
                  <a:ext cx="1478" cy="1346"/>
                </a:xfrm>
                <a:custGeom>
                  <a:avLst/>
                  <a:gdLst>
                    <a:gd name="T0" fmla="*/ 288 w 1478"/>
                    <a:gd name="T1" fmla="*/ 1284 h 1346"/>
                    <a:gd name="T2" fmla="*/ 162 w 1478"/>
                    <a:gd name="T3" fmla="*/ 1346 h 1346"/>
                    <a:gd name="T4" fmla="*/ 96 w 1478"/>
                    <a:gd name="T5" fmla="*/ 1338 h 1346"/>
                    <a:gd name="T6" fmla="*/ 80 w 1478"/>
                    <a:gd name="T7" fmla="*/ 1212 h 1346"/>
                    <a:gd name="T8" fmla="*/ 70 w 1478"/>
                    <a:gd name="T9" fmla="*/ 1182 h 1346"/>
                    <a:gd name="T10" fmla="*/ 76 w 1478"/>
                    <a:gd name="T11" fmla="*/ 1122 h 1346"/>
                    <a:gd name="T12" fmla="*/ 24 w 1478"/>
                    <a:gd name="T13" fmla="*/ 1134 h 1346"/>
                    <a:gd name="T14" fmla="*/ 32 w 1478"/>
                    <a:gd name="T15" fmla="*/ 1086 h 1346"/>
                    <a:gd name="T16" fmla="*/ 42 w 1478"/>
                    <a:gd name="T17" fmla="*/ 1052 h 1346"/>
                    <a:gd name="T18" fmla="*/ 80 w 1478"/>
                    <a:gd name="T19" fmla="*/ 1032 h 1346"/>
                    <a:gd name="T20" fmla="*/ 12 w 1478"/>
                    <a:gd name="T21" fmla="*/ 1044 h 1346"/>
                    <a:gd name="T22" fmla="*/ 28 w 1478"/>
                    <a:gd name="T23" fmla="*/ 974 h 1346"/>
                    <a:gd name="T24" fmla="*/ 92 w 1478"/>
                    <a:gd name="T25" fmla="*/ 950 h 1346"/>
                    <a:gd name="T26" fmla="*/ 138 w 1478"/>
                    <a:gd name="T27" fmla="*/ 912 h 1346"/>
                    <a:gd name="T28" fmla="*/ 212 w 1478"/>
                    <a:gd name="T29" fmla="*/ 854 h 1346"/>
                    <a:gd name="T30" fmla="*/ 280 w 1478"/>
                    <a:gd name="T31" fmla="*/ 788 h 1346"/>
                    <a:gd name="T32" fmla="*/ 382 w 1478"/>
                    <a:gd name="T33" fmla="*/ 760 h 1346"/>
                    <a:gd name="T34" fmla="*/ 370 w 1478"/>
                    <a:gd name="T35" fmla="*/ 710 h 1346"/>
                    <a:gd name="T36" fmla="*/ 438 w 1478"/>
                    <a:gd name="T37" fmla="*/ 638 h 1346"/>
                    <a:gd name="T38" fmla="*/ 526 w 1478"/>
                    <a:gd name="T39" fmla="*/ 536 h 1346"/>
                    <a:gd name="T40" fmla="*/ 628 w 1478"/>
                    <a:gd name="T41" fmla="*/ 444 h 1346"/>
                    <a:gd name="T42" fmla="*/ 688 w 1478"/>
                    <a:gd name="T43" fmla="*/ 400 h 1346"/>
                    <a:gd name="T44" fmla="*/ 722 w 1478"/>
                    <a:gd name="T45" fmla="*/ 340 h 1346"/>
                    <a:gd name="T46" fmla="*/ 678 w 1478"/>
                    <a:gd name="T47" fmla="*/ 324 h 1346"/>
                    <a:gd name="T48" fmla="*/ 760 w 1478"/>
                    <a:gd name="T49" fmla="*/ 252 h 1346"/>
                    <a:gd name="T50" fmla="*/ 782 w 1478"/>
                    <a:gd name="T51" fmla="*/ 200 h 1346"/>
                    <a:gd name="T52" fmla="*/ 824 w 1478"/>
                    <a:gd name="T53" fmla="*/ 156 h 1346"/>
                    <a:gd name="T54" fmla="*/ 882 w 1478"/>
                    <a:gd name="T55" fmla="*/ 174 h 1346"/>
                    <a:gd name="T56" fmla="*/ 936 w 1478"/>
                    <a:gd name="T57" fmla="*/ 152 h 1346"/>
                    <a:gd name="T58" fmla="*/ 952 w 1478"/>
                    <a:gd name="T59" fmla="*/ 116 h 1346"/>
                    <a:gd name="T60" fmla="*/ 1020 w 1478"/>
                    <a:gd name="T61" fmla="*/ 132 h 1346"/>
                    <a:gd name="T62" fmla="*/ 1130 w 1478"/>
                    <a:gd name="T63" fmla="*/ 50 h 1346"/>
                    <a:gd name="T64" fmla="*/ 1156 w 1478"/>
                    <a:gd name="T65" fmla="*/ 166 h 1346"/>
                    <a:gd name="T66" fmla="*/ 1242 w 1478"/>
                    <a:gd name="T67" fmla="*/ 102 h 1346"/>
                    <a:gd name="T68" fmla="*/ 1316 w 1478"/>
                    <a:gd name="T69" fmla="*/ 0 h 1346"/>
                    <a:gd name="T70" fmla="*/ 1344 w 1478"/>
                    <a:gd name="T71" fmla="*/ 66 h 1346"/>
                    <a:gd name="T72" fmla="*/ 1368 w 1478"/>
                    <a:gd name="T73" fmla="*/ 94 h 1346"/>
                    <a:gd name="T74" fmla="*/ 1406 w 1478"/>
                    <a:gd name="T75" fmla="*/ 54 h 1346"/>
                    <a:gd name="T76" fmla="*/ 1438 w 1478"/>
                    <a:gd name="T77" fmla="*/ 78 h 1346"/>
                    <a:gd name="T78" fmla="*/ 1426 w 1478"/>
                    <a:gd name="T79" fmla="*/ 120 h 1346"/>
                    <a:gd name="T80" fmla="*/ 1402 w 1478"/>
                    <a:gd name="T81" fmla="*/ 166 h 1346"/>
                    <a:gd name="T82" fmla="*/ 1420 w 1478"/>
                    <a:gd name="T83" fmla="*/ 186 h 1346"/>
                    <a:gd name="T84" fmla="*/ 1408 w 1478"/>
                    <a:gd name="T85" fmla="*/ 234 h 1346"/>
                    <a:gd name="T86" fmla="*/ 1314 w 1478"/>
                    <a:gd name="T87" fmla="*/ 156 h 1346"/>
                    <a:gd name="T88" fmla="*/ 1196 w 1478"/>
                    <a:gd name="T89" fmla="*/ 210 h 1346"/>
                    <a:gd name="T90" fmla="*/ 1106 w 1478"/>
                    <a:gd name="T91" fmla="*/ 300 h 1346"/>
                    <a:gd name="T92" fmla="*/ 922 w 1478"/>
                    <a:gd name="T93" fmla="*/ 242 h 1346"/>
                    <a:gd name="T94" fmla="*/ 878 w 1478"/>
                    <a:gd name="T95" fmla="*/ 296 h 1346"/>
                    <a:gd name="T96" fmla="*/ 786 w 1478"/>
                    <a:gd name="T97" fmla="*/ 396 h 1346"/>
                    <a:gd name="T98" fmla="*/ 708 w 1478"/>
                    <a:gd name="T99" fmla="*/ 444 h 1346"/>
                    <a:gd name="T100" fmla="*/ 642 w 1478"/>
                    <a:gd name="T101" fmla="*/ 492 h 1346"/>
                    <a:gd name="T102" fmla="*/ 560 w 1478"/>
                    <a:gd name="T103" fmla="*/ 632 h 1346"/>
                    <a:gd name="T104" fmla="*/ 516 w 1478"/>
                    <a:gd name="T105" fmla="*/ 700 h 1346"/>
                    <a:gd name="T106" fmla="*/ 408 w 1478"/>
                    <a:gd name="T107" fmla="*/ 980 h 1346"/>
                    <a:gd name="T108" fmla="*/ 402 w 1478"/>
                    <a:gd name="T109" fmla="*/ 1066 h 1346"/>
                    <a:gd name="T110" fmla="*/ 376 w 1478"/>
                    <a:gd name="T111" fmla="*/ 1194 h 1346"/>
                    <a:gd name="T112" fmla="*/ 362 w 1478"/>
                    <a:gd name="T113" fmla="*/ 1270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8" h="1346">
                      <a:moveTo>
                        <a:pt x="362" y="1270"/>
                      </a:moveTo>
                      <a:lnTo>
                        <a:pt x="366" y="1238"/>
                      </a:lnTo>
                      <a:lnTo>
                        <a:pt x="288" y="1284"/>
                      </a:lnTo>
                      <a:lnTo>
                        <a:pt x="268" y="1278"/>
                      </a:lnTo>
                      <a:lnTo>
                        <a:pt x="230" y="1308"/>
                      </a:lnTo>
                      <a:lnTo>
                        <a:pt x="162" y="1346"/>
                      </a:lnTo>
                      <a:lnTo>
                        <a:pt x="114" y="1346"/>
                      </a:lnTo>
                      <a:lnTo>
                        <a:pt x="122" y="1326"/>
                      </a:lnTo>
                      <a:lnTo>
                        <a:pt x="96" y="1338"/>
                      </a:lnTo>
                      <a:lnTo>
                        <a:pt x="48" y="1296"/>
                      </a:lnTo>
                      <a:lnTo>
                        <a:pt x="82" y="1262"/>
                      </a:lnTo>
                      <a:lnTo>
                        <a:pt x="80" y="1212"/>
                      </a:lnTo>
                      <a:lnTo>
                        <a:pt x="36" y="1230"/>
                      </a:lnTo>
                      <a:lnTo>
                        <a:pt x="20" y="1210"/>
                      </a:lnTo>
                      <a:lnTo>
                        <a:pt x="70" y="1182"/>
                      </a:lnTo>
                      <a:lnTo>
                        <a:pt x="100" y="1128"/>
                      </a:lnTo>
                      <a:lnTo>
                        <a:pt x="126" y="1108"/>
                      </a:lnTo>
                      <a:lnTo>
                        <a:pt x="76" y="1122"/>
                      </a:lnTo>
                      <a:lnTo>
                        <a:pt x="60" y="1152"/>
                      </a:lnTo>
                      <a:lnTo>
                        <a:pt x="54" y="1134"/>
                      </a:lnTo>
                      <a:lnTo>
                        <a:pt x="24" y="1134"/>
                      </a:lnTo>
                      <a:lnTo>
                        <a:pt x="50" y="1114"/>
                      </a:lnTo>
                      <a:lnTo>
                        <a:pt x="6" y="1104"/>
                      </a:lnTo>
                      <a:lnTo>
                        <a:pt x="32" y="1086"/>
                      </a:lnTo>
                      <a:lnTo>
                        <a:pt x="28" y="1072"/>
                      </a:lnTo>
                      <a:lnTo>
                        <a:pt x="0" y="1056"/>
                      </a:lnTo>
                      <a:lnTo>
                        <a:pt x="42" y="1052"/>
                      </a:lnTo>
                      <a:lnTo>
                        <a:pt x="108" y="1066"/>
                      </a:lnTo>
                      <a:lnTo>
                        <a:pt x="128" y="1034"/>
                      </a:lnTo>
                      <a:lnTo>
                        <a:pt x="80" y="1032"/>
                      </a:lnTo>
                      <a:lnTo>
                        <a:pt x="74" y="1050"/>
                      </a:lnTo>
                      <a:lnTo>
                        <a:pt x="42" y="1032"/>
                      </a:lnTo>
                      <a:lnTo>
                        <a:pt x="12" y="1044"/>
                      </a:lnTo>
                      <a:lnTo>
                        <a:pt x="12" y="994"/>
                      </a:lnTo>
                      <a:lnTo>
                        <a:pt x="94" y="996"/>
                      </a:lnTo>
                      <a:lnTo>
                        <a:pt x="28" y="974"/>
                      </a:lnTo>
                      <a:lnTo>
                        <a:pt x="32" y="954"/>
                      </a:lnTo>
                      <a:lnTo>
                        <a:pt x="74" y="968"/>
                      </a:lnTo>
                      <a:lnTo>
                        <a:pt x="92" y="950"/>
                      </a:lnTo>
                      <a:lnTo>
                        <a:pt x="124" y="940"/>
                      </a:lnTo>
                      <a:lnTo>
                        <a:pt x="96" y="928"/>
                      </a:lnTo>
                      <a:lnTo>
                        <a:pt x="138" y="912"/>
                      </a:lnTo>
                      <a:lnTo>
                        <a:pt x="156" y="888"/>
                      </a:lnTo>
                      <a:lnTo>
                        <a:pt x="136" y="864"/>
                      </a:lnTo>
                      <a:lnTo>
                        <a:pt x="212" y="854"/>
                      </a:lnTo>
                      <a:lnTo>
                        <a:pt x="236" y="800"/>
                      </a:lnTo>
                      <a:lnTo>
                        <a:pt x="268" y="812"/>
                      </a:lnTo>
                      <a:lnTo>
                        <a:pt x="280" y="788"/>
                      </a:lnTo>
                      <a:lnTo>
                        <a:pt x="294" y="820"/>
                      </a:lnTo>
                      <a:lnTo>
                        <a:pt x="336" y="826"/>
                      </a:lnTo>
                      <a:lnTo>
                        <a:pt x="382" y="760"/>
                      </a:lnTo>
                      <a:lnTo>
                        <a:pt x="312" y="804"/>
                      </a:lnTo>
                      <a:lnTo>
                        <a:pt x="302" y="780"/>
                      </a:lnTo>
                      <a:lnTo>
                        <a:pt x="370" y="710"/>
                      </a:lnTo>
                      <a:lnTo>
                        <a:pt x="408" y="674"/>
                      </a:lnTo>
                      <a:lnTo>
                        <a:pt x="448" y="690"/>
                      </a:lnTo>
                      <a:lnTo>
                        <a:pt x="438" y="638"/>
                      </a:lnTo>
                      <a:lnTo>
                        <a:pt x="470" y="624"/>
                      </a:lnTo>
                      <a:lnTo>
                        <a:pt x="528" y="588"/>
                      </a:lnTo>
                      <a:lnTo>
                        <a:pt x="526" y="536"/>
                      </a:lnTo>
                      <a:lnTo>
                        <a:pt x="564" y="520"/>
                      </a:lnTo>
                      <a:lnTo>
                        <a:pt x="624" y="468"/>
                      </a:lnTo>
                      <a:lnTo>
                        <a:pt x="628" y="444"/>
                      </a:lnTo>
                      <a:lnTo>
                        <a:pt x="658" y="440"/>
                      </a:lnTo>
                      <a:lnTo>
                        <a:pt x="630" y="362"/>
                      </a:lnTo>
                      <a:lnTo>
                        <a:pt x="688" y="400"/>
                      </a:lnTo>
                      <a:lnTo>
                        <a:pt x="690" y="366"/>
                      </a:lnTo>
                      <a:lnTo>
                        <a:pt x="724" y="356"/>
                      </a:lnTo>
                      <a:lnTo>
                        <a:pt x="722" y="340"/>
                      </a:lnTo>
                      <a:lnTo>
                        <a:pt x="686" y="354"/>
                      </a:lnTo>
                      <a:lnTo>
                        <a:pt x="660" y="352"/>
                      </a:lnTo>
                      <a:lnTo>
                        <a:pt x="678" y="324"/>
                      </a:lnTo>
                      <a:lnTo>
                        <a:pt x="724" y="306"/>
                      </a:lnTo>
                      <a:lnTo>
                        <a:pt x="742" y="252"/>
                      </a:lnTo>
                      <a:lnTo>
                        <a:pt x="760" y="252"/>
                      </a:lnTo>
                      <a:lnTo>
                        <a:pt x="762" y="204"/>
                      </a:lnTo>
                      <a:lnTo>
                        <a:pt x="784" y="228"/>
                      </a:lnTo>
                      <a:lnTo>
                        <a:pt x="782" y="200"/>
                      </a:lnTo>
                      <a:lnTo>
                        <a:pt x="818" y="222"/>
                      </a:lnTo>
                      <a:lnTo>
                        <a:pt x="796" y="180"/>
                      </a:lnTo>
                      <a:lnTo>
                        <a:pt x="824" y="156"/>
                      </a:lnTo>
                      <a:lnTo>
                        <a:pt x="828" y="180"/>
                      </a:lnTo>
                      <a:lnTo>
                        <a:pt x="864" y="148"/>
                      </a:lnTo>
                      <a:lnTo>
                        <a:pt x="882" y="174"/>
                      </a:lnTo>
                      <a:lnTo>
                        <a:pt x="900" y="140"/>
                      </a:lnTo>
                      <a:lnTo>
                        <a:pt x="904" y="166"/>
                      </a:lnTo>
                      <a:lnTo>
                        <a:pt x="936" y="152"/>
                      </a:lnTo>
                      <a:lnTo>
                        <a:pt x="918" y="126"/>
                      </a:lnTo>
                      <a:lnTo>
                        <a:pt x="958" y="148"/>
                      </a:lnTo>
                      <a:lnTo>
                        <a:pt x="952" y="116"/>
                      </a:lnTo>
                      <a:lnTo>
                        <a:pt x="920" y="108"/>
                      </a:lnTo>
                      <a:lnTo>
                        <a:pt x="960" y="88"/>
                      </a:lnTo>
                      <a:lnTo>
                        <a:pt x="1020" y="132"/>
                      </a:lnTo>
                      <a:lnTo>
                        <a:pt x="1092" y="66"/>
                      </a:lnTo>
                      <a:lnTo>
                        <a:pt x="1106" y="90"/>
                      </a:lnTo>
                      <a:lnTo>
                        <a:pt x="1130" y="50"/>
                      </a:lnTo>
                      <a:lnTo>
                        <a:pt x="1190" y="66"/>
                      </a:lnTo>
                      <a:lnTo>
                        <a:pt x="1162" y="108"/>
                      </a:lnTo>
                      <a:lnTo>
                        <a:pt x="1156" y="166"/>
                      </a:lnTo>
                      <a:lnTo>
                        <a:pt x="1188" y="116"/>
                      </a:lnTo>
                      <a:lnTo>
                        <a:pt x="1246" y="40"/>
                      </a:lnTo>
                      <a:lnTo>
                        <a:pt x="1242" y="102"/>
                      </a:lnTo>
                      <a:lnTo>
                        <a:pt x="1290" y="48"/>
                      </a:lnTo>
                      <a:lnTo>
                        <a:pt x="1276" y="26"/>
                      </a:lnTo>
                      <a:lnTo>
                        <a:pt x="1316" y="0"/>
                      </a:lnTo>
                      <a:lnTo>
                        <a:pt x="1358" y="18"/>
                      </a:lnTo>
                      <a:lnTo>
                        <a:pt x="1332" y="54"/>
                      </a:lnTo>
                      <a:lnTo>
                        <a:pt x="1344" y="66"/>
                      </a:lnTo>
                      <a:lnTo>
                        <a:pt x="1360" y="52"/>
                      </a:lnTo>
                      <a:lnTo>
                        <a:pt x="1342" y="90"/>
                      </a:lnTo>
                      <a:lnTo>
                        <a:pt x="1368" y="94"/>
                      </a:lnTo>
                      <a:lnTo>
                        <a:pt x="1370" y="66"/>
                      </a:lnTo>
                      <a:lnTo>
                        <a:pt x="1386" y="30"/>
                      </a:lnTo>
                      <a:lnTo>
                        <a:pt x="1406" y="54"/>
                      </a:lnTo>
                      <a:lnTo>
                        <a:pt x="1412" y="78"/>
                      </a:lnTo>
                      <a:lnTo>
                        <a:pt x="1430" y="56"/>
                      </a:lnTo>
                      <a:lnTo>
                        <a:pt x="1438" y="78"/>
                      </a:lnTo>
                      <a:lnTo>
                        <a:pt x="1466" y="80"/>
                      </a:lnTo>
                      <a:lnTo>
                        <a:pt x="1478" y="112"/>
                      </a:lnTo>
                      <a:lnTo>
                        <a:pt x="1426" y="120"/>
                      </a:lnTo>
                      <a:lnTo>
                        <a:pt x="1408" y="144"/>
                      </a:lnTo>
                      <a:lnTo>
                        <a:pt x="1386" y="144"/>
                      </a:lnTo>
                      <a:lnTo>
                        <a:pt x="1402" y="166"/>
                      </a:lnTo>
                      <a:lnTo>
                        <a:pt x="1428" y="156"/>
                      </a:lnTo>
                      <a:lnTo>
                        <a:pt x="1448" y="174"/>
                      </a:lnTo>
                      <a:lnTo>
                        <a:pt x="1420" y="186"/>
                      </a:lnTo>
                      <a:lnTo>
                        <a:pt x="1434" y="210"/>
                      </a:lnTo>
                      <a:lnTo>
                        <a:pt x="1416" y="264"/>
                      </a:lnTo>
                      <a:lnTo>
                        <a:pt x="1408" y="234"/>
                      </a:lnTo>
                      <a:lnTo>
                        <a:pt x="1374" y="224"/>
                      </a:lnTo>
                      <a:lnTo>
                        <a:pt x="1342" y="198"/>
                      </a:lnTo>
                      <a:lnTo>
                        <a:pt x="1314" y="156"/>
                      </a:lnTo>
                      <a:lnTo>
                        <a:pt x="1272" y="180"/>
                      </a:lnTo>
                      <a:lnTo>
                        <a:pt x="1232" y="166"/>
                      </a:lnTo>
                      <a:lnTo>
                        <a:pt x="1196" y="210"/>
                      </a:lnTo>
                      <a:lnTo>
                        <a:pt x="1188" y="266"/>
                      </a:lnTo>
                      <a:lnTo>
                        <a:pt x="1144" y="322"/>
                      </a:lnTo>
                      <a:lnTo>
                        <a:pt x="1106" y="300"/>
                      </a:lnTo>
                      <a:lnTo>
                        <a:pt x="1020" y="300"/>
                      </a:lnTo>
                      <a:lnTo>
                        <a:pt x="948" y="234"/>
                      </a:lnTo>
                      <a:lnTo>
                        <a:pt x="922" y="242"/>
                      </a:lnTo>
                      <a:lnTo>
                        <a:pt x="926" y="264"/>
                      </a:lnTo>
                      <a:lnTo>
                        <a:pt x="862" y="270"/>
                      </a:lnTo>
                      <a:lnTo>
                        <a:pt x="878" y="296"/>
                      </a:lnTo>
                      <a:lnTo>
                        <a:pt x="852" y="348"/>
                      </a:lnTo>
                      <a:lnTo>
                        <a:pt x="792" y="348"/>
                      </a:lnTo>
                      <a:lnTo>
                        <a:pt x="786" y="396"/>
                      </a:lnTo>
                      <a:lnTo>
                        <a:pt x="754" y="364"/>
                      </a:lnTo>
                      <a:lnTo>
                        <a:pt x="720" y="390"/>
                      </a:lnTo>
                      <a:lnTo>
                        <a:pt x="708" y="444"/>
                      </a:lnTo>
                      <a:lnTo>
                        <a:pt x="670" y="474"/>
                      </a:lnTo>
                      <a:lnTo>
                        <a:pt x="660" y="492"/>
                      </a:lnTo>
                      <a:lnTo>
                        <a:pt x="642" y="492"/>
                      </a:lnTo>
                      <a:lnTo>
                        <a:pt x="622" y="562"/>
                      </a:lnTo>
                      <a:lnTo>
                        <a:pt x="592" y="612"/>
                      </a:lnTo>
                      <a:lnTo>
                        <a:pt x="560" y="632"/>
                      </a:lnTo>
                      <a:lnTo>
                        <a:pt x="568" y="688"/>
                      </a:lnTo>
                      <a:lnTo>
                        <a:pt x="550" y="732"/>
                      </a:lnTo>
                      <a:lnTo>
                        <a:pt x="516" y="700"/>
                      </a:lnTo>
                      <a:lnTo>
                        <a:pt x="468" y="732"/>
                      </a:lnTo>
                      <a:lnTo>
                        <a:pt x="408" y="822"/>
                      </a:lnTo>
                      <a:lnTo>
                        <a:pt x="408" y="980"/>
                      </a:lnTo>
                      <a:lnTo>
                        <a:pt x="428" y="1012"/>
                      </a:lnTo>
                      <a:lnTo>
                        <a:pt x="428" y="1044"/>
                      </a:lnTo>
                      <a:lnTo>
                        <a:pt x="402" y="1066"/>
                      </a:lnTo>
                      <a:lnTo>
                        <a:pt x="396" y="1126"/>
                      </a:lnTo>
                      <a:lnTo>
                        <a:pt x="406" y="1150"/>
                      </a:lnTo>
                      <a:lnTo>
                        <a:pt x="376" y="1194"/>
                      </a:lnTo>
                      <a:lnTo>
                        <a:pt x="396" y="1240"/>
                      </a:lnTo>
                      <a:lnTo>
                        <a:pt x="390" y="1268"/>
                      </a:lnTo>
                      <a:lnTo>
                        <a:pt x="362" y="127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17" name="Freeform 212"/>
                <p:cNvSpPr>
                  <a:spLocks/>
                </p:cNvSpPr>
                <p:nvPr/>
              </p:nvSpPr>
              <p:spPr bwMode="auto">
                <a:xfrm>
                  <a:off x="2748" y="694"/>
                  <a:ext cx="52" cy="72"/>
                </a:xfrm>
                <a:custGeom>
                  <a:avLst/>
                  <a:gdLst>
                    <a:gd name="T0" fmla="*/ 52 w 52"/>
                    <a:gd name="T1" fmla="*/ 0 h 72"/>
                    <a:gd name="T2" fmla="*/ 50 w 52"/>
                    <a:gd name="T3" fmla="*/ 52 h 72"/>
                    <a:gd name="T4" fmla="*/ 0 w 52"/>
                    <a:gd name="T5" fmla="*/ 72 h 72"/>
                    <a:gd name="T6" fmla="*/ 8 w 52"/>
                    <a:gd name="T7" fmla="*/ 24 h 72"/>
                    <a:gd name="T8" fmla="*/ 52 w 52"/>
                    <a:gd name="T9" fmla="*/ 0 h 72"/>
                  </a:gdLst>
                  <a:ahLst/>
                  <a:cxnLst>
                    <a:cxn ang="0">
                      <a:pos x="T0" y="T1"/>
                    </a:cxn>
                    <a:cxn ang="0">
                      <a:pos x="T2" y="T3"/>
                    </a:cxn>
                    <a:cxn ang="0">
                      <a:pos x="T4" y="T5"/>
                    </a:cxn>
                    <a:cxn ang="0">
                      <a:pos x="T6" y="T7"/>
                    </a:cxn>
                    <a:cxn ang="0">
                      <a:pos x="T8" y="T9"/>
                    </a:cxn>
                  </a:cxnLst>
                  <a:rect l="0" t="0" r="r" b="b"/>
                  <a:pathLst>
                    <a:path w="52" h="72">
                      <a:moveTo>
                        <a:pt x="52" y="0"/>
                      </a:moveTo>
                      <a:lnTo>
                        <a:pt x="50" y="52"/>
                      </a:lnTo>
                      <a:lnTo>
                        <a:pt x="0" y="72"/>
                      </a:lnTo>
                      <a:lnTo>
                        <a:pt x="8" y="24"/>
                      </a:lnTo>
                      <a:lnTo>
                        <a:pt x="52"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18" name="Freeform 213"/>
                <p:cNvSpPr>
                  <a:spLocks/>
                </p:cNvSpPr>
                <p:nvPr/>
              </p:nvSpPr>
              <p:spPr bwMode="auto">
                <a:xfrm>
                  <a:off x="2810" y="648"/>
                  <a:ext cx="40" cy="32"/>
                </a:xfrm>
                <a:custGeom>
                  <a:avLst/>
                  <a:gdLst>
                    <a:gd name="T0" fmla="*/ 40 w 40"/>
                    <a:gd name="T1" fmla="*/ 0 h 32"/>
                    <a:gd name="T2" fmla="*/ 26 w 40"/>
                    <a:gd name="T3" fmla="*/ 32 h 32"/>
                    <a:gd name="T4" fmla="*/ 0 w 40"/>
                    <a:gd name="T5" fmla="*/ 26 h 32"/>
                    <a:gd name="T6" fmla="*/ 8 w 40"/>
                    <a:gd name="T7" fmla="*/ 0 h 32"/>
                    <a:gd name="T8" fmla="*/ 40 w 40"/>
                    <a:gd name="T9" fmla="*/ 0 h 32"/>
                  </a:gdLst>
                  <a:ahLst/>
                  <a:cxnLst>
                    <a:cxn ang="0">
                      <a:pos x="T0" y="T1"/>
                    </a:cxn>
                    <a:cxn ang="0">
                      <a:pos x="T2" y="T3"/>
                    </a:cxn>
                    <a:cxn ang="0">
                      <a:pos x="T4" y="T5"/>
                    </a:cxn>
                    <a:cxn ang="0">
                      <a:pos x="T6" y="T7"/>
                    </a:cxn>
                    <a:cxn ang="0">
                      <a:pos x="T8" y="T9"/>
                    </a:cxn>
                  </a:cxnLst>
                  <a:rect l="0" t="0" r="r" b="b"/>
                  <a:pathLst>
                    <a:path w="40" h="32">
                      <a:moveTo>
                        <a:pt x="40" y="0"/>
                      </a:moveTo>
                      <a:lnTo>
                        <a:pt x="26" y="32"/>
                      </a:lnTo>
                      <a:lnTo>
                        <a:pt x="0" y="26"/>
                      </a:lnTo>
                      <a:lnTo>
                        <a:pt x="8" y="0"/>
                      </a:lnTo>
                      <a:lnTo>
                        <a:pt x="4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19" name="Freeform 214"/>
                <p:cNvSpPr>
                  <a:spLocks/>
                </p:cNvSpPr>
                <p:nvPr/>
              </p:nvSpPr>
              <p:spPr bwMode="auto">
                <a:xfrm>
                  <a:off x="3006" y="526"/>
                  <a:ext cx="70" cy="42"/>
                </a:xfrm>
                <a:custGeom>
                  <a:avLst/>
                  <a:gdLst>
                    <a:gd name="T0" fmla="*/ 70 w 70"/>
                    <a:gd name="T1" fmla="*/ 0 h 42"/>
                    <a:gd name="T2" fmla="*/ 58 w 70"/>
                    <a:gd name="T3" fmla="*/ 32 h 42"/>
                    <a:gd name="T4" fmla="*/ 0 w 70"/>
                    <a:gd name="T5" fmla="*/ 42 h 42"/>
                    <a:gd name="T6" fmla="*/ 4 w 70"/>
                    <a:gd name="T7" fmla="*/ 18 h 42"/>
                    <a:gd name="T8" fmla="*/ 52 w 70"/>
                    <a:gd name="T9" fmla="*/ 24 h 42"/>
                    <a:gd name="T10" fmla="*/ 52 w 70"/>
                    <a:gd name="T11" fmla="*/ 0 h 42"/>
                    <a:gd name="T12" fmla="*/ 70 w 70"/>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70" h="42">
                      <a:moveTo>
                        <a:pt x="70" y="0"/>
                      </a:moveTo>
                      <a:lnTo>
                        <a:pt x="58" y="32"/>
                      </a:lnTo>
                      <a:lnTo>
                        <a:pt x="0" y="42"/>
                      </a:lnTo>
                      <a:lnTo>
                        <a:pt x="4" y="18"/>
                      </a:lnTo>
                      <a:lnTo>
                        <a:pt x="52" y="24"/>
                      </a:lnTo>
                      <a:lnTo>
                        <a:pt x="52" y="0"/>
                      </a:lnTo>
                      <a:lnTo>
                        <a:pt x="7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0" name="Freeform 215"/>
                <p:cNvSpPr>
                  <a:spLocks/>
                </p:cNvSpPr>
                <p:nvPr/>
              </p:nvSpPr>
              <p:spPr bwMode="auto">
                <a:xfrm>
                  <a:off x="3080" y="562"/>
                  <a:ext cx="40" cy="42"/>
                </a:xfrm>
                <a:custGeom>
                  <a:avLst/>
                  <a:gdLst>
                    <a:gd name="T0" fmla="*/ 40 w 40"/>
                    <a:gd name="T1" fmla="*/ 0 h 42"/>
                    <a:gd name="T2" fmla="*/ 14 w 40"/>
                    <a:gd name="T3" fmla="*/ 42 h 42"/>
                    <a:gd name="T4" fmla="*/ 0 w 40"/>
                    <a:gd name="T5" fmla="*/ 18 h 42"/>
                    <a:gd name="T6" fmla="*/ 40 w 40"/>
                    <a:gd name="T7" fmla="*/ 0 h 42"/>
                  </a:gdLst>
                  <a:ahLst/>
                  <a:cxnLst>
                    <a:cxn ang="0">
                      <a:pos x="T0" y="T1"/>
                    </a:cxn>
                    <a:cxn ang="0">
                      <a:pos x="T2" y="T3"/>
                    </a:cxn>
                    <a:cxn ang="0">
                      <a:pos x="T4" y="T5"/>
                    </a:cxn>
                    <a:cxn ang="0">
                      <a:pos x="T6" y="T7"/>
                    </a:cxn>
                  </a:cxnLst>
                  <a:rect l="0" t="0" r="r" b="b"/>
                  <a:pathLst>
                    <a:path w="40" h="42">
                      <a:moveTo>
                        <a:pt x="40" y="0"/>
                      </a:moveTo>
                      <a:lnTo>
                        <a:pt x="14" y="42"/>
                      </a:lnTo>
                      <a:lnTo>
                        <a:pt x="0" y="18"/>
                      </a:lnTo>
                      <a:lnTo>
                        <a:pt x="4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1" name="Freeform 216"/>
                <p:cNvSpPr>
                  <a:spLocks/>
                </p:cNvSpPr>
                <p:nvPr/>
              </p:nvSpPr>
              <p:spPr bwMode="auto">
                <a:xfrm>
                  <a:off x="2848" y="602"/>
                  <a:ext cx="30" cy="38"/>
                </a:xfrm>
                <a:custGeom>
                  <a:avLst/>
                  <a:gdLst>
                    <a:gd name="T0" fmla="*/ 20 w 30"/>
                    <a:gd name="T1" fmla="*/ 0 h 38"/>
                    <a:gd name="T2" fmla="*/ 0 w 30"/>
                    <a:gd name="T3" fmla="*/ 32 h 38"/>
                    <a:gd name="T4" fmla="*/ 30 w 30"/>
                    <a:gd name="T5" fmla="*/ 38 h 38"/>
                    <a:gd name="T6" fmla="*/ 20 w 30"/>
                    <a:gd name="T7" fmla="*/ 0 h 38"/>
                  </a:gdLst>
                  <a:ahLst/>
                  <a:cxnLst>
                    <a:cxn ang="0">
                      <a:pos x="T0" y="T1"/>
                    </a:cxn>
                    <a:cxn ang="0">
                      <a:pos x="T2" y="T3"/>
                    </a:cxn>
                    <a:cxn ang="0">
                      <a:pos x="T4" y="T5"/>
                    </a:cxn>
                    <a:cxn ang="0">
                      <a:pos x="T6" y="T7"/>
                    </a:cxn>
                  </a:cxnLst>
                  <a:rect l="0" t="0" r="r" b="b"/>
                  <a:pathLst>
                    <a:path w="30" h="38">
                      <a:moveTo>
                        <a:pt x="20" y="0"/>
                      </a:moveTo>
                      <a:lnTo>
                        <a:pt x="0" y="32"/>
                      </a:lnTo>
                      <a:lnTo>
                        <a:pt x="30" y="38"/>
                      </a:lnTo>
                      <a:lnTo>
                        <a:pt x="2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22" name="Freeform 217"/>
                <p:cNvSpPr>
                  <a:spLocks/>
                </p:cNvSpPr>
                <p:nvPr/>
              </p:nvSpPr>
              <p:spPr bwMode="auto">
                <a:xfrm>
                  <a:off x="3230" y="508"/>
                  <a:ext cx="24" cy="32"/>
                </a:xfrm>
                <a:custGeom>
                  <a:avLst/>
                  <a:gdLst>
                    <a:gd name="T0" fmla="*/ 22 w 24"/>
                    <a:gd name="T1" fmla="*/ 0 h 32"/>
                    <a:gd name="T2" fmla="*/ 0 w 24"/>
                    <a:gd name="T3" fmla="*/ 24 h 32"/>
                    <a:gd name="T4" fmla="*/ 24 w 24"/>
                    <a:gd name="T5" fmla="*/ 32 h 32"/>
                    <a:gd name="T6" fmla="*/ 22 w 24"/>
                    <a:gd name="T7" fmla="*/ 0 h 32"/>
                  </a:gdLst>
                  <a:ahLst/>
                  <a:cxnLst>
                    <a:cxn ang="0">
                      <a:pos x="T0" y="T1"/>
                    </a:cxn>
                    <a:cxn ang="0">
                      <a:pos x="T2" y="T3"/>
                    </a:cxn>
                    <a:cxn ang="0">
                      <a:pos x="T4" y="T5"/>
                    </a:cxn>
                    <a:cxn ang="0">
                      <a:pos x="T6" y="T7"/>
                    </a:cxn>
                  </a:cxnLst>
                  <a:rect l="0" t="0" r="r" b="b"/>
                  <a:pathLst>
                    <a:path w="24" h="32">
                      <a:moveTo>
                        <a:pt x="22" y="0"/>
                      </a:moveTo>
                      <a:lnTo>
                        <a:pt x="0" y="24"/>
                      </a:lnTo>
                      <a:lnTo>
                        <a:pt x="24" y="32"/>
                      </a:lnTo>
                      <a:lnTo>
                        <a:pt x="22"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grpSp>
            <p:nvGrpSpPr>
              <p:cNvPr id="141" name="Group 218"/>
              <p:cNvGrpSpPr>
                <a:grpSpLocks/>
              </p:cNvGrpSpPr>
              <p:nvPr/>
            </p:nvGrpSpPr>
            <p:grpSpPr bwMode="auto">
              <a:xfrm>
                <a:off x="2416" y="772"/>
                <a:ext cx="710" cy="1354"/>
                <a:chOff x="2416" y="772"/>
                <a:chExt cx="710" cy="1354"/>
              </a:xfrm>
              <a:grpFill/>
            </p:grpSpPr>
            <p:sp>
              <p:nvSpPr>
                <p:cNvPr id="213" name="Freeform 219"/>
                <p:cNvSpPr>
                  <a:spLocks/>
                </p:cNvSpPr>
                <p:nvPr/>
              </p:nvSpPr>
              <p:spPr bwMode="auto">
                <a:xfrm>
                  <a:off x="2609" y="2097"/>
                  <a:ext cx="43" cy="29"/>
                </a:xfrm>
                <a:custGeom>
                  <a:avLst/>
                  <a:gdLst>
                    <a:gd name="T0" fmla="*/ 0 w 43"/>
                    <a:gd name="T1" fmla="*/ 0 h 29"/>
                    <a:gd name="T2" fmla="*/ 18 w 43"/>
                    <a:gd name="T3" fmla="*/ 29 h 29"/>
                    <a:gd name="T4" fmla="*/ 43 w 43"/>
                    <a:gd name="T5" fmla="*/ 15 h 29"/>
                    <a:gd name="T6" fmla="*/ 0 w 43"/>
                    <a:gd name="T7" fmla="*/ 0 h 29"/>
                  </a:gdLst>
                  <a:ahLst/>
                  <a:cxnLst>
                    <a:cxn ang="0">
                      <a:pos x="T0" y="T1"/>
                    </a:cxn>
                    <a:cxn ang="0">
                      <a:pos x="T2" y="T3"/>
                    </a:cxn>
                    <a:cxn ang="0">
                      <a:pos x="T4" y="T5"/>
                    </a:cxn>
                    <a:cxn ang="0">
                      <a:pos x="T6" y="T7"/>
                    </a:cxn>
                  </a:cxnLst>
                  <a:rect l="0" t="0" r="r" b="b"/>
                  <a:pathLst>
                    <a:path w="43" h="29">
                      <a:moveTo>
                        <a:pt x="0" y="0"/>
                      </a:moveTo>
                      <a:lnTo>
                        <a:pt x="18" y="29"/>
                      </a:lnTo>
                      <a:lnTo>
                        <a:pt x="43" y="15"/>
                      </a:lnTo>
                      <a:lnTo>
                        <a:pt x="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14" name="Freeform 220"/>
                <p:cNvSpPr>
                  <a:spLocks/>
                </p:cNvSpPr>
                <p:nvPr/>
              </p:nvSpPr>
              <p:spPr bwMode="auto">
                <a:xfrm>
                  <a:off x="2807" y="1866"/>
                  <a:ext cx="58" cy="98"/>
                </a:xfrm>
                <a:custGeom>
                  <a:avLst/>
                  <a:gdLst>
                    <a:gd name="T0" fmla="*/ 58 w 58"/>
                    <a:gd name="T1" fmla="*/ 0 h 98"/>
                    <a:gd name="T2" fmla="*/ 19 w 58"/>
                    <a:gd name="T3" fmla="*/ 15 h 98"/>
                    <a:gd name="T4" fmla="*/ 0 w 58"/>
                    <a:gd name="T5" fmla="*/ 48 h 98"/>
                    <a:gd name="T6" fmla="*/ 12 w 58"/>
                    <a:gd name="T7" fmla="*/ 98 h 98"/>
                    <a:gd name="T8" fmla="*/ 46 w 58"/>
                    <a:gd name="T9" fmla="*/ 57 h 98"/>
                    <a:gd name="T10" fmla="*/ 37 w 58"/>
                    <a:gd name="T11" fmla="*/ 47 h 98"/>
                    <a:gd name="T12" fmla="*/ 58 w 58"/>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58" h="98">
                      <a:moveTo>
                        <a:pt x="58" y="0"/>
                      </a:moveTo>
                      <a:lnTo>
                        <a:pt x="19" y="15"/>
                      </a:lnTo>
                      <a:lnTo>
                        <a:pt x="0" y="48"/>
                      </a:lnTo>
                      <a:lnTo>
                        <a:pt x="12" y="98"/>
                      </a:lnTo>
                      <a:lnTo>
                        <a:pt x="46" y="57"/>
                      </a:lnTo>
                      <a:lnTo>
                        <a:pt x="37" y="47"/>
                      </a:lnTo>
                      <a:lnTo>
                        <a:pt x="58"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15" name="Freeform 221"/>
                <p:cNvSpPr>
                  <a:spLocks/>
                </p:cNvSpPr>
                <p:nvPr/>
              </p:nvSpPr>
              <p:spPr bwMode="auto">
                <a:xfrm>
                  <a:off x="2416" y="772"/>
                  <a:ext cx="710" cy="1308"/>
                </a:xfrm>
                <a:custGeom>
                  <a:avLst/>
                  <a:gdLst>
                    <a:gd name="T0" fmla="*/ 604 w 710"/>
                    <a:gd name="T1" fmla="*/ 60 h 1308"/>
                    <a:gd name="T2" fmla="*/ 688 w 710"/>
                    <a:gd name="T3" fmla="*/ 114 h 1308"/>
                    <a:gd name="T4" fmla="*/ 698 w 710"/>
                    <a:gd name="T5" fmla="*/ 184 h 1308"/>
                    <a:gd name="T6" fmla="*/ 696 w 710"/>
                    <a:gd name="T7" fmla="*/ 274 h 1308"/>
                    <a:gd name="T8" fmla="*/ 678 w 710"/>
                    <a:gd name="T9" fmla="*/ 300 h 1308"/>
                    <a:gd name="T10" fmla="*/ 658 w 710"/>
                    <a:gd name="T11" fmla="*/ 292 h 1308"/>
                    <a:gd name="T12" fmla="*/ 636 w 710"/>
                    <a:gd name="T13" fmla="*/ 318 h 1308"/>
                    <a:gd name="T14" fmla="*/ 572 w 710"/>
                    <a:gd name="T15" fmla="*/ 348 h 1308"/>
                    <a:gd name="T16" fmla="*/ 556 w 710"/>
                    <a:gd name="T17" fmla="*/ 408 h 1308"/>
                    <a:gd name="T18" fmla="*/ 518 w 710"/>
                    <a:gd name="T19" fmla="*/ 516 h 1308"/>
                    <a:gd name="T20" fmla="*/ 430 w 710"/>
                    <a:gd name="T21" fmla="*/ 572 h 1308"/>
                    <a:gd name="T22" fmla="*/ 362 w 710"/>
                    <a:gd name="T23" fmla="*/ 694 h 1308"/>
                    <a:gd name="T24" fmla="*/ 354 w 710"/>
                    <a:gd name="T25" fmla="*/ 820 h 1308"/>
                    <a:gd name="T26" fmla="*/ 446 w 710"/>
                    <a:gd name="T27" fmla="*/ 894 h 1308"/>
                    <a:gd name="T28" fmla="*/ 414 w 710"/>
                    <a:gd name="T29" fmla="*/ 946 h 1308"/>
                    <a:gd name="T30" fmla="*/ 384 w 710"/>
                    <a:gd name="T31" fmla="*/ 1002 h 1308"/>
                    <a:gd name="T32" fmla="*/ 330 w 710"/>
                    <a:gd name="T33" fmla="*/ 1024 h 1308"/>
                    <a:gd name="T34" fmla="*/ 294 w 710"/>
                    <a:gd name="T35" fmla="*/ 1200 h 1308"/>
                    <a:gd name="T36" fmla="*/ 298 w 710"/>
                    <a:gd name="T37" fmla="*/ 1230 h 1308"/>
                    <a:gd name="T38" fmla="*/ 264 w 710"/>
                    <a:gd name="T39" fmla="*/ 1228 h 1308"/>
                    <a:gd name="T40" fmla="*/ 168 w 710"/>
                    <a:gd name="T41" fmla="*/ 1304 h 1308"/>
                    <a:gd name="T42" fmla="*/ 90 w 710"/>
                    <a:gd name="T43" fmla="*/ 1220 h 1308"/>
                    <a:gd name="T44" fmla="*/ 92 w 710"/>
                    <a:gd name="T45" fmla="*/ 1188 h 1308"/>
                    <a:gd name="T46" fmla="*/ 32 w 710"/>
                    <a:gd name="T47" fmla="*/ 1118 h 1308"/>
                    <a:gd name="T48" fmla="*/ 36 w 710"/>
                    <a:gd name="T49" fmla="*/ 1066 h 1308"/>
                    <a:gd name="T50" fmla="*/ 0 w 710"/>
                    <a:gd name="T51" fmla="*/ 1026 h 1308"/>
                    <a:gd name="T52" fmla="*/ 30 w 710"/>
                    <a:gd name="T53" fmla="*/ 1004 h 1308"/>
                    <a:gd name="T54" fmla="*/ 20 w 710"/>
                    <a:gd name="T55" fmla="*/ 924 h 1308"/>
                    <a:gd name="T56" fmla="*/ 36 w 710"/>
                    <a:gd name="T57" fmla="*/ 860 h 1308"/>
                    <a:gd name="T58" fmla="*/ 70 w 710"/>
                    <a:gd name="T59" fmla="*/ 780 h 1308"/>
                    <a:gd name="T60" fmla="*/ 50 w 710"/>
                    <a:gd name="T61" fmla="*/ 710 h 1308"/>
                    <a:gd name="T62" fmla="*/ 114 w 710"/>
                    <a:gd name="T63" fmla="*/ 466 h 1308"/>
                    <a:gd name="T64" fmla="*/ 196 w 710"/>
                    <a:gd name="T65" fmla="*/ 464 h 1308"/>
                    <a:gd name="T66" fmla="*/ 206 w 710"/>
                    <a:gd name="T67" fmla="*/ 364 h 1308"/>
                    <a:gd name="T68" fmla="*/ 270 w 710"/>
                    <a:gd name="T69" fmla="*/ 286 h 1308"/>
                    <a:gd name="T70" fmla="*/ 308 w 710"/>
                    <a:gd name="T71" fmla="*/ 226 h 1308"/>
                    <a:gd name="T72" fmla="*/ 350 w 710"/>
                    <a:gd name="T73" fmla="*/ 174 h 1308"/>
                    <a:gd name="T74" fmla="*/ 398 w 710"/>
                    <a:gd name="T75" fmla="*/ 100 h 1308"/>
                    <a:gd name="T76" fmla="*/ 438 w 710"/>
                    <a:gd name="T77" fmla="*/ 82 h 1308"/>
                    <a:gd name="T78" fmla="*/ 518 w 710"/>
                    <a:gd name="T79" fmla="*/ 32 h 1308"/>
                    <a:gd name="T80" fmla="*/ 544 w 710"/>
                    <a:gd name="T81" fmla="*/ 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0" h="1308">
                      <a:moveTo>
                        <a:pt x="544" y="0"/>
                      </a:moveTo>
                      <a:lnTo>
                        <a:pt x="604" y="60"/>
                      </a:lnTo>
                      <a:lnTo>
                        <a:pt x="644" y="60"/>
                      </a:lnTo>
                      <a:lnTo>
                        <a:pt x="688" y="114"/>
                      </a:lnTo>
                      <a:lnTo>
                        <a:pt x="688" y="152"/>
                      </a:lnTo>
                      <a:lnTo>
                        <a:pt x="698" y="184"/>
                      </a:lnTo>
                      <a:lnTo>
                        <a:pt x="692" y="224"/>
                      </a:lnTo>
                      <a:lnTo>
                        <a:pt x="696" y="274"/>
                      </a:lnTo>
                      <a:lnTo>
                        <a:pt x="710" y="302"/>
                      </a:lnTo>
                      <a:lnTo>
                        <a:pt x="678" y="300"/>
                      </a:lnTo>
                      <a:lnTo>
                        <a:pt x="666" y="312"/>
                      </a:lnTo>
                      <a:lnTo>
                        <a:pt x="658" y="292"/>
                      </a:lnTo>
                      <a:lnTo>
                        <a:pt x="626" y="294"/>
                      </a:lnTo>
                      <a:lnTo>
                        <a:pt x="636" y="318"/>
                      </a:lnTo>
                      <a:lnTo>
                        <a:pt x="594" y="344"/>
                      </a:lnTo>
                      <a:lnTo>
                        <a:pt x="572" y="348"/>
                      </a:lnTo>
                      <a:lnTo>
                        <a:pt x="576" y="382"/>
                      </a:lnTo>
                      <a:lnTo>
                        <a:pt x="556" y="408"/>
                      </a:lnTo>
                      <a:lnTo>
                        <a:pt x="572" y="458"/>
                      </a:lnTo>
                      <a:lnTo>
                        <a:pt x="518" y="516"/>
                      </a:lnTo>
                      <a:lnTo>
                        <a:pt x="432" y="546"/>
                      </a:lnTo>
                      <a:lnTo>
                        <a:pt x="430" y="572"/>
                      </a:lnTo>
                      <a:lnTo>
                        <a:pt x="358" y="636"/>
                      </a:lnTo>
                      <a:lnTo>
                        <a:pt x="362" y="694"/>
                      </a:lnTo>
                      <a:lnTo>
                        <a:pt x="342" y="760"/>
                      </a:lnTo>
                      <a:lnTo>
                        <a:pt x="354" y="820"/>
                      </a:lnTo>
                      <a:lnTo>
                        <a:pt x="390" y="834"/>
                      </a:lnTo>
                      <a:lnTo>
                        <a:pt x="446" y="894"/>
                      </a:lnTo>
                      <a:lnTo>
                        <a:pt x="446" y="918"/>
                      </a:lnTo>
                      <a:lnTo>
                        <a:pt x="414" y="946"/>
                      </a:lnTo>
                      <a:lnTo>
                        <a:pt x="444" y="954"/>
                      </a:lnTo>
                      <a:lnTo>
                        <a:pt x="384" y="1002"/>
                      </a:lnTo>
                      <a:lnTo>
                        <a:pt x="302" y="1008"/>
                      </a:lnTo>
                      <a:lnTo>
                        <a:pt x="330" y="1024"/>
                      </a:lnTo>
                      <a:lnTo>
                        <a:pt x="312" y="1112"/>
                      </a:lnTo>
                      <a:lnTo>
                        <a:pt x="294" y="1200"/>
                      </a:lnTo>
                      <a:lnTo>
                        <a:pt x="316" y="1176"/>
                      </a:lnTo>
                      <a:lnTo>
                        <a:pt x="298" y="1230"/>
                      </a:lnTo>
                      <a:lnTo>
                        <a:pt x="282" y="1224"/>
                      </a:lnTo>
                      <a:lnTo>
                        <a:pt x="264" y="1228"/>
                      </a:lnTo>
                      <a:lnTo>
                        <a:pt x="202" y="1234"/>
                      </a:lnTo>
                      <a:lnTo>
                        <a:pt x="168" y="1304"/>
                      </a:lnTo>
                      <a:lnTo>
                        <a:pt x="92" y="1308"/>
                      </a:lnTo>
                      <a:lnTo>
                        <a:pt x="90" y="1220"/>
                      </a:lnTo>
                      <a:lnTo>
                        <a:pt x="110" y="1194"/>
                      </a:lnTo>
                      <a:lnTo>
                        <a:pt x="92" y="1188"/>
                      </a:lnTo>
                      <a:lnTo>
                        <a:pt x="46" y="1120"/>
                      </a:lnTo>
                      <a:lnTo>
                        <a:pt x="32" y="1118"/>
                      </a:lnTo>
                      <a:lnTo>
                        <a:pt x="22" y="1086"/>
                      </a:lnTo>
                      <a:lnTo>
                        <a:pt x="36" y="1066"/>
                      </a:lnTo>
                      <a:lnTo>
                        <a:pt x="12" y="1032"/>
                      </a:lnTo>
                      <a:lnTo>
                        <a:pt x="0" y="1026"/>
                      </a:lnTo>
                      <a:lnTo>
                        <a:pt x="8" y="1002"/>
                      </a:lnTo>
                      <a:lnTo>
                        <a:pt x="30" y="1004"/>
                      </a:lnTo>
                      <a:lnTo>
                        <a:pt x="36" y="976"/>
                      </a:lnTo>
                      <a:lnTo>
                        <a:pt x="20" y="924"/>
                      </a:lnTo>
                      <a:lnTo>
                        <a:pt x="48" y="886"/>
                      </a:lnTo>
                      <a:lnTo>
                        <a:pt x="36" y="860"/>
                      </a:lnTo>
                      <a:lnTo>
                        <a:pt x="44" y="796"/>
                      </a:lnTo>
                      <a:lnTo>
                        <a:pt x="70" y="780"/>
                      </a:lnTo>
                      <a:lnTo>
                        <a:pt x="70" y="744"/>
                      </a:lnTo>
                      <a:lnTo>
                        <a:pt x="50" y="710"/>
                      </a:lnTo>
                      <a:lnTo>
                        <a:pt x="54" y="554"/>
                      </a:lnTo>
                      <a:lnTo>
                        <a:pt x="114" y="466"/>
                      </a:lnTo>
                      <a:lnTo>
                        <a:pt x="158" y="434"/>
                      </a:lnTo>
                      <a:lnTo>
                        <a:pt x="196" y="464"/>
                      </a:lnTo>
                      <a:lnTo>
                        <a:pt x="210" y="426"/>
                      </a:lnTo>
                      <a:lnTo>
                        <a:pt x="206" y="364"/>
                      </a:lnTo>
                      <a:lnTo>
                        <a:pt x="240" y="344"/>
                      </a:lnTo>
                      <a:lnTo>
                        <a:pt x="270" y="286"/>
                      </a:lnTo>
                      <a:lnTo>
                        <a:pt x="284" y="226"/>
                      </a:lnTo>
                      <a:lnTo>
                        <a:pt x="308" y="226"/>
                      </a:lnTo>
                      <a:lnTo>
                        <a:pt x="312" y="206"/>
                      </a:lnTo>
                      <a:lnTo>
                        <a:pt x="350" y="174"/>
                      </a:lnTo>
                      <a:lnTo>
                        <a:pt x="366" y="118"/>
                      </a:lnTo>
                      <a:lnTo>
                        <a:pt x="398" y="100"/>
                      </a:lnTo>
                      <a:lnTo>
                        <a:pt x="432" y="134"/>
                      </a:lnTo>
                      <a:lnTo>
                        <a:pt x="438" y="82"/>
                      </a:lnTo>
                      <a:lnTo>
                        <a:pt x="492" y="84"/>
                      </a:lnTo>
                      <a:lnTo>
                        <a:pt x="518" y="32"/>
                      </a:lnTo>
                      <a:lnTo>
                        <a:pt x="506" y="6"/>
                      </a:lnTo>
                      <a:lnTo>
                        <a:pt x="544"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200" name="Freeform 222"/>
              <p:cNvSpPr>
                <a:spLocks/>
              </p:cNvSpPr>
              <p:nvPr/>
            </p:nvSpPr>
            <p:spPr bwMode="auto">
              <a:xfrm>
                <a:off x="3008" y="1792"/>
                <a:ext cx="82" cy="48"/>
              </a:xfrm>
              <a:custGeom>
                <a:avLst/>
                <a:gdLst>
                  <a:gd name="T0" fmla="*/ 82 w 82"/>
                  <a:gd name="T1" fmla="*/ 0 h 48"/>
                  <a:gd name="T2" fmla="*/ 64 w 82"/>
                  <a:gd name="T3" fmla="*/ 36 h 48"/>
                  <a:gd name="T4" fmla="*/ 24 w 82"/>
                  <a:gd name="T5" fmla="*/ 48 h 48"/>
                  <a:gd name="T6" fmla="*/ 0 w 82"/>
                  <a:gd name="T7" fmla="*/ 6 h 48"/>
                  <a:gd name="T8" fmla="*/ 28 w 82"/>
                  <a:gd name="T9" fmla="*/ 0 h 48"/>
                  <a:gd name="T10" fmla="*/ 82 w 82"/>
                  <a:gd name="T11" fmla="*/ 0 h 48"/>
                </a:gdLst>
                <a:ahLst/>
                <a:cxnLst>
                  <a:cxn ang="0">
                    <a:pos x="T0" y="T1"/>
                  </a:cxn>
                  <a:cxn ang="0">
                    <a:pos x="T2" y="T3"/>
                  </a:cxn>
                  <a:cxn ang="0">
                    <a:pos x="T4" y="T5"/>
                  </a:cxn>
                  <a:cxn ang="0">
                    <a:pos x="T6" y="T7"/>
                  </a:cxn>
                  <a:cxn ang="0">
                    <a:pos x="T8" y="T9"/>
                  </a:cxn>
                  <a:cxn ang="0">
                    <a:pos x="T10" y="T11"/>
                  </a:cxn>
                </a:cxnLst>
                <a:rect l="0" t="0" r="r" b="b"/>
                <a:pathLst>
                  <a:path w="82" h="48">
                    <a:moveTo>
                      <a:pt x="82" y="0"/>
                    </a:moveTo>
                    <a:lnTo>
                      <a:pt x="64" y="36"/>
                    </a:lnTo>
                    <a:lnTo>
                      <a:pt x="24" y="48"/>
                    </a:lnTo>
                    <a:lnTo>
                      <a:pt x="0" y="6"/>
                    </a:lnTo>
                    <a:lnTo>
                      <a:pt x="28" y="0"/>
                    </a:lnTo>
                    <a:lnTo>
                      <a:pt x="82"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01" name="Freeform 223"/>
              <p:cNvSpPr>
                <a:spLocks/>
              </p:cNvSpPr>
              <p:nvPr/>
            </p:nvSpPr>
            <p:spPr bwMode="auto">
              <a:xfrm>
                <a:off x="2880" y="1612"/>
                <a:ext cx="40" cy="50"/>
              </a:xfrm>
              <a:custGeom>
                <a:avLst/>
                <a:gdLst>
                  <a:gd name="T0" fmla="*/ 14 w 40"/>
                  <a:gd name="T1" fmla="*/ 0 h 50"/>
                  <a:gd name="T2" fmla="*/ 40 w 40"/>
                  <a:gd name="T3" fmla="*/ 18 h 50"/>
                  <a:gd name="T4" fmla="*/ 34 w 40"/>
                  <a:gd name="T5" fmla="*/ 50 h 50"/>
                  <a:gd name="T6" fmla="*/ 0 w 40"/>
                  <a:gd name="T7" fmla="*/ 24 h 50"/>
                  <a:gd name="T8" fmla="*/ 14 w 40"/>
                  <a:gd name="T9" fmla="*/ 0 h 50"/>
                </a:gdLst>
                <a:ahLst/>
                <a:cxnLst>
                  <a:cxn ang="0">
                    <a:pos x="T0" y="T1"/>
                  </a:cxn>
                  <a:cxn ang="0">
                    <a:pos x="T2" y="T3"/>
                  </a:cxn>
                  <a:cxn ang="0">
                    <a:pos x="T4" y="T5"/>
                  </a:cxn>
                  <a:cxn ang="0">
                    <a:pos x="T6" y="T7"/>
                  </a:cxn>
                  <a:cxn ang="0">
                    <a:pos x="T8" y="T9"/>
                  </a:cxn>
                </a:cxnLst>
                <a:rect l="0" t="0" r="r" b="b"/>
                <a:pathLst>
                  <a:path w="40" h="50">
                    <a:moveTo>
                      <a:pt x="14" y="0"/>
                    </a:moveTo>
                    <a:lnTo>
                      <a:pt x="40" y="18"/>
                    </a:lnTo>
                    <a:lnTo>
                      <a:pt x="34" y="50"/>
                    </a:lnTo>
                    <a:lnTo>
                      <a:pt x="0" y="24"/>
                    </a:lnTo>
                    <a:lnTo>
                      <a:pt x="14"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02" name="Freeform 224"/>
              <p:cNvSpPr>
                <a:spLocks/>
              </p:cNvSpPr>
              <p:nvPr/>
            </p:nvSpPr>
            <p:spPr bwMode="auto">
              <a:xfrm>
                <a:off x="3122" y="1678"/>
                <a:ext cx="258" cy="218"/>
              </a:xfrm>
              <a:custGeom>
                <a:avLst/>
                <a:gdLst>
                  <a:gd name="T0" fmla="*/ 22 w 258"/>
                  <a:gd name="T1" fmla="*/ 176 h 218"/>
                  <a:gd name="T2" fmla="*/ 22 w 258"/>
                  <a:gd name="T3" fmla="*/ 138 h 218"/>
                  <a:gd name="T4" fmla="*/ 4 w 258"/>
                  <a:gd name="T5" fmla="*/ 126 h 218"/>
                  <a:gd name="T6" fmla="*/ 0 w 258"/>
                  <a:gd name="T7" fmla="*/ 50 h 218"/>
                  <a:gd name="T8" fmla="*/ 44 w 258"/>
                  <a:gd name="T9" fmla="*/ 46 h 218"/>
                  <a:gd name="T10" fmla="*/ 108 w 258"/>
                  <a:gd name="T11" fmla="*/ 24 h 218"/>
                  <a:gd name="T12" fmla="*/ 196 w 258"/>
                  <a:gd name="T13" fmla="*/ 24 h 218"/>
                  <a:gd name="T14" fmla="*/ 194 w 258"/>
                  <a:gd name="T15" fmla="*/ 0 h 218"/>
                  <a:gd name="T16" fmla="*/ 228 w 258"/>
                  <a:gd name="T17" fmla="*/ 24 h 218"/>
                  <a:gd name="T18" fmla="*/ 250 w 258"/>
                  <a:gd name="T19" fmla="*/ 24 h 218"/>
                  <a:gd name="T20" fmla="*/ 258 w 258"/>
                  <a:gd name="T21" fmla="*/ 64 h 218"/>
                  <a:gd name="T22" fmla="*/ 226 w 258"/>
                  <a:gd name="T23" fmla="*/ 96 h 218"/>
                  <a:gd name="T24" fmla="*/ 224 w 258"/>
                  <a:gd name="T25" fmla="*/ 158 h 218"/>
                  <a:gd name="T26" fmla="*/ 192 w 258"/>
                  <a:gd name="T27" fmla="*/ 190 h 218"/>
                  <a:gd name="T28" fmla="*/ 184 w 258"/>
                  <a:gd name="T29" fmla="*/ 212 h 218"/>
                  <a:gd name="T30" fmla="*/ 158 w 258"/>
                  <a:gd name="T31" fmla="*/ 218 h 218"/>
                  <a:gd name="T32" fmla="*/ 142 w 258"/>
                  <a:gd name="T33" fmla="*/ 192 h 218"/>
                  <a:gd name="T34" fmla="*/ 130 w 258"/>
                  <a:gd name="T35" fmla="*/ 192 h 218"/>
                  <a:gd name="T36" fmla="*/ 106 w 258"/>
                  <a:gd name="T37" fmla="*/ 168 h 218"/>
                  <a:gd name="T38" fmla="*/ 66 w 258"/>
                  <a:gd name="T39" fmla="*/ 162 h 218"/>
                  <a:gd name="T40" fmla="*/ 54 w 258"/>
                  <a:gd name="T41" fmla="*/ 174 h 218"/>
                  <a:gd name="T42" fmla="*/ 22 w 258"/>
                  <a:gd name="T43" fmla="*/ 17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18">
                    <a:moveTo>
                      <a:pt x="22" y="176"/>
                    </a:moveTo>
                    <a:lnTo>
                      <a:pt x="22" y="138"/>
                    </a:lnTo>
                    <a:lnTo>
                      <a:pt x="4" y="126"/>
                    </a:lnTo>
                    <a:lnTo>
                      <a:pt x="0" y="50"/>
                    </a:lnTo>
                    <a:lnTo>
                      <a:pt x="44" y="46"/>
                    </a:lnTo>
                    <a:lnTo>
                      <a:pt x="108" y="24"/>
                    </a:lnTo>
                    <a:lnTo>
                      <a:pt x="196" y="24"/>
                    </a:lnTo>
                    <a:lnTo>
                      <a:pt x="194" y="0"/>
                    </a:lnTo>
                    <a:lnTo>
                      <a:pt x="228" y="24"/>
                    </a:lnTo>
                    <a:lnTo>
                      <a:pt x="250" y="24"/>
                    </a:lnTo>
                    <a:lnTo>
                      <a:pt x="258" y="64"/>
                    </a:lnTo>
                    <a:lnTo>
                      <a:pt x="226" y="96"/>
                    </a:lnTo>
                    <a:lnTo>
                      <a:pt x="224" y="158"/>
                    </a:lnTo>
                    <a:lnTo>
                      <a:pt x="192" y="190"/>
                    </a:lnTo>
                    <a:lnTo>
                      <a:pt x="184" y="212"/>
                    </a:lnTo>
                    <a:lnTo>
                      <a:pt x="158" y="218"/>
                    </a:lnTo>
                    <a:lnTo>
                      <a:pt x="142" y="192"/>
                    </a:lnTo>
                    <a:lnTo>
                      <a:pt x="130" y="192"/>
                    </a:lnTo>
                    <a:lnTo>
                      <a:pt x="106" y="168"/>
                    </a:lnTo>
                    <a:lnTo>
                      <a:pt x="66" y="162"/>
                    </a:lnTo>
                    <a:lnTo>
                      <a:pt x="54" y="174"/>
                    </a:lnTo>
                    <a:lnTo>
                      <a:pt x="22" y="17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03" name="Freeform 225"/>
              <p:cNvSpPr>
                <a:spLocks/>
              </p:cNvSpPr>
              <p:nvPr/>
            </p:nvSpPr>
            <p:spPr bwMode="auto">
              <a:xfrm>
                <a:off x="2964" y="664"/>
                <a:ext cx="608" cy="990"/>
              </a:xfrm>
              <a:custGeom>
                <a:avLst/>
                <a:gdLst>
                  <a:gd name="T0" fmla="*/ 348 w 608"/>
                  <a:gd name="T1" fmla="*/ 906 h 990"/>
                  <a:gd name="T2" fmla="*/ 298 w 608"/>
                  <a:gd name="T3" fmla="*/ 918 h 990"/>
                  <a:gd name="T4" fmla="*/ 192 w 608"/>
                  <a:gd name="T5" fmla="*/ 988 h 990"/>
                  <a:gd name="T6" fmla="*/ 142 w 608"/>
                  <a:gd name="T7" fmla="*/ 952 h 990"/>
                  <a:gd name="T8" fmla="*/ 98 w 608"/>
                  <a:gd name="T9" fmla="*/ 946 h 990"/>
                  <a:gd name="T10" fmla="*/ 142 w 608"/>
                  <a:gd name="T11" fmla="*/ 914 h 990"/>
                  <a:gd name="T12" fmla="*/ 54 w 608"/>
                  <a:gd name="T13" fmla="*/ 876 h 990"/>
                  <a:gd name="T14" fmla="*/ 70 w 608"/>
                  <a:gd name="T15" fmla="*/ 780 h 990"/>
                  <a:gd name="T16" fmla="*/ 56 w 608"/>
                  <a:gd name="T17" fmla="*/ 738 h 990"/>
                  <a:gd name="T18" fmla="*/ 80 w 608"/>
                  <a:gd name="T19" fmla="*/ 670 h 990"/>
                  <a:gd name="T20" fmla="*/ 142 w 608"/>
                  <a:gd name="T21" fmla="*/ 618 h 990"/>
                  <a:gd name="T22" fmla="*/ 188 w 608"/>
                  <a:gd name="T23" fmla="*/ 552 h 990"/>
                  <a:gd name="T24" fmla="*/ 242 w 608"/>
                  <a:gd name="T25" fmla="*/ 510 h 990"/>
                  <a:gd name="T26" fmla="*/ 228 w 608"/>
                  <a:gd name="T27" fmla="*/ 454 h 990"/>
                  <a:gd name="T28" fmla="*/ 228 w 608"/>
                  <a:gd name="T29" fmla="*/ 414 h 990"/>
                  <a:gd name="T30" fmla="*/ 192 w 608"/>
                  <a:gd name="T31" fmla="*/ 400 h 990"/>
                  <a:gd name="T32" fmla="*/ 162 w 608"/>
                  <a:gd name="T33" fmla="*/ 408 h 990"/>
                  <a:gd name="T34" fmla="*/ 142 w 608"/>
                  <a:gd name="T35" fmla="*/ 334 h 990"/>
                  <a:gd name="T36" fmla="*/ 138 w 608"/>
                  <a:gd name="T37" fmla="*/ 256 h 990"/>
                  <a:gd name="T38" fmla="*/ 96 w 608"/>
                  <a:gd name="T39" fmla="*/ 172 h 990"/>
                  <a:gd name="T40" fmla="*/ 0 w 608"/>
                  <a:gd name="T41" fmla="*/ 108 h 990"/>
                  <a:gd name="T42" fmla="*/ 18 w 608"/>
                  <a:gd name="T43" fmla="*/ 86 h 990"/>
                  <a:gd name="T44" fmla="*/ 114 w 608"/>
                  <a:gd name="T45" fmla="*/ 144 h 990"/>
                  <a:gd name="T46" fmla="*/ 240 w 608"/>
                  <a:gd name="T47" fmla="*/ 166 h 990"/>
                  <a:gd name="T48" fmla="*/ 288 w 608"/>
                  <a:gd name="T49" fmla="*/ 58 h 990"/>
                  <a:gd name="T50" fmla="*/ 366 w 608"/>
                  <a:gd name="T51" fmla="*/ 24 h 990"/>
                  <a:gd name="T52" fmla="*/ 438 w 608"/>
                  <a:gd name="T53" fmla="*/ 48 h 990"/>
                  <a:gd name="T54" fmla="*/ 502 w 608"/>
                  <a:gd name="T55" fmla="*/ 78 h 990"/>
                  <a:gd name="T56" fmla="*/ 482 w 608"/>
                  <a:gd name="T57" fmla="*/ 108 h 990"/>
                  <a:gd name="T58" fmla="*/ 510 w 608"/>
                  <a:gd name="T59" fmla="*/ 180 h 990"/>
                  <a:gd name="T60" fmla="*/ 482 w 608"/>
                  <a:gd name="T61" fmla="*/ 278 h 990"/>
                  <a:gd name="T62" fmla="*/ 522 w 608"/>
                  <a:gd name="T63" fmla="*/ 470 h 990"/>
                  <a:gd name="T64" fmla="*/ 558 w 608"/>
                  <a:gd name="T65" fmla="*/ 572 h 990"/>
                  <a:gd name="T66" fmla="*/ 550 w 608"/>
                  <a:gd name="T67" fmla="*/ 656 h 990"/>
                  <a:gd name="T68" fmla="*/ 596 w 608"/>
                  <a:gd name="T69" fmla="*/ 710 h 990"/>
                  <a:gd name="T70" fmla="*/ 602 w 608"/>
                  <a:gd name="T71" fmla="*/ 764 h 990"/>
                  <a:gd name="T72" fmla="*/ 384 w 608"/>
                  <a:gd name="T73" fmla="*/ 916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8" h="990">
                    <a:moveTo>
                      <a:pt x="384" y="916"/>
                    </a:moveTo>
                    <a:lnTo>
                      <a:pt x="348" y="906"/>
                    </a:lnTo>
                    <a:lnTo>
                      <a:pt x="332" y="932"/>
                    </a:lnTo>
                    <a:lnTo>
                      <a:pt x="298" y="918"/>
                    </a:lnTo>
                    <a:lnTo>
                      <a:pt x="260" y="942"/>
                    </a:lnTo>
                    <a:lnTo>
                      <a:pt x="192" y="988"/>
                    </a:lnTo>
                    <a:lnTo>
                      <a:pt x="168" y="990"/>
                    </a:lnTo>
                    <a:lnTo>
                      <a:pt x="142" y="952"/>
                    </a:lnTo>
                    <a:lnTo>
                      <a:pt x="114" y="978"/>
                    </a:lnTo>
                    <a:lnTo>
                      <a:pt x="98" y="946"/>
                    </a:lnTo>
                    <a:lnTo>
                      <a:pt x="146" y="940"/>
                    </a:lnTo>
                    <a:lnTo>
                      <a:pt x="142" y="914"/>
                    </a:lnTo>
                    <a:lnTo>
                      <a:pt x="120" y="918"/>
                    </a:lnTo>
                    <a:lnTo>
                      <a:pt x="54" y="876"/>
                    </a:lnTo>
                    <a:lnTo>
                      <a:pt x="66" y="810"/>
                    </a:lnTo>
                    <a:lnTo>
                      <a:pt x="70" y="780"/>
                    </a:lnTo>
                    <a:lnTo>
                      <a:pt x="52" y="750"/>
                    </a:lnTo>
                    <a:lnTo>
                      <a:pt x="56" y="738"/>
                    </a:lnTo>
                    <a:lnTo>
                      <a:pt x="42" y="720"/>
                    </a:lnTo>
                    <a:lnTo>
                      <a:pt x="80" y="670"/>
                    </a:lnTo>
                    <a:lnTo>
                      <a:pt x="102" y="660"/>
                    </a:lnTo>
                    <a:lnTo>
                      <a:pt x="142" y="618"/>
                    </a:lnTo>
                    <a:lnTo>
                      <a:pt x="172" y="602"/>
                    </a:lnTo>
                    <a:lnTo>
                      <a:pt x="188" y="552"/>
                    </a:lnTo>
                    <a:lnTo>
                      <a:pt x="216" y="510"/>
                    </a:lnTo>
                    <a:lnTo>
                      <a:pt x="242" y="510"/>
                    </a:lnTo>
                    <a:lnTo>
                      <a:pt x="236" y="478"/>
                    </a:lnTo>
                    <a:lnTo>
                      <a:pt x="228" y="454"/>
                    </a:lnTo>
                    <a:lnTo>
                      <a:pt x="244" y="432"/>
                    </a:lnTo>
                    <a:lnTo>
                      <a:pt x="228" y="414"/>
                    </a:lnTo>
                    <a:lnTo>
                      <a:pt x="216" y="426"/>
                    </a:lnTo>
                    <a:lnTo>
                      <a:pt x="192" y="400"/>
                    </a:lnTo>
                    <a:lnTo>
                      <a:pt x="178" y="414"/>
                    </a:lnTo>
                    <a:lnTo>
                      <a:pt x="162" y="408"/>
                    </a:lnTo>
                    <a:lnTo>
                      <a:pt x="148" y="380"/>
                    </a:lnTo>
                    <a:lnTo>
                      <a:pt x="142" y="334"/>
                    </a:lnTo>
                    <a:lnTo>
                      <a:pt x="150" y="290"/>
                    </a:lnTo>
                    <a:lnTo>
                      <a:pt x="138" y="256"/>
                    </a:lnTo>
                    <a:lnTo>
                      <a:pt x="140" y="224"/>
                    </a:lnTo>
                    <a:lnTo>
                      <a:pt x="96" y="172"/>
                    </a:lnTo>
                    <a:lnTo>
                      <a:pt x="50" y="168"/>
                    </a:lnTo>
                    <a:lnTo>
                      <a:pt x="0" y="108"/>
                    </a:lnTo>
                    <a:lnTo>
                      <a:pt x="18" y="108"/>
                    </a:lnTo>
                    <a:lnTo>
                      <a:pt x="18" y="86"/>
                    </a:lnTo>
                    <a:lnTo>
                      <a:pt x="42" y="76"/>
                    </a:lnTo>
                    <a:lnTo>
                      <a:pt x="114" y="144"/>
                    </a:lnTo>
                    <a:lnTo>
                      <a:pt x="204" y="144"/>
                    </a:lnTo>
                    <a:lnTo>
                      <a:pt x="240" y="166"/>
                    </a:lnTo>
                    <a:lnTo>
                      <a:pt x="284" y="110"/>
                    </a:lnTo>
                    <a:lnTo>
                      <a:pt x="288" y="58"/>
                    </a:lnTo>
                    <a:lnTo>
                      <a:pt x="328" y="10"/>
                    </a:lnTo>
                    <a:lnTo>
                      <a:pt x="366" y="24"/>
                    </a:lnTo>
                    <a:lnTo>
                      <a:pt x="412" y="0"/>
                    </a:lnTo>
                    <a:lnTo>
                      <a:pt x="438" y="48"/>
                    </a:lnTo>
                    <a:lnTo>
                      <a:pt x="478" y="72"/>
                    </a:lnTo>
                    <a:lnTo>
                      <a:pt x="502" y="78"/>
                    </a:lnTo>
                    <a:lnTo>
                      <a:pt x="496" y="90"/>
                    </a:lnTo>
                    <a:lnTo>
                      <a:pt x="482" y="108"/>
                    </a:lnTo>
                    <a:lnTo>
                      <a:pt x="486" y="180"/>
                    </a:lnTo>
                    <a:lnTo>
                      <a:pt x="510" y="180"/>
                    </a:lnTo>
                    <a:lnTo>
                      <a:pt x="516" y="212"/>
                    </a:lnTo>
                    <a:lnTo>
                      <a:pt x="482" y="278"/>
                    </a:lnTo>
                    <a:lnTo>
                      <a:pt x="518" y="408"/>
                    </a:lnTo>
                    <a:lnTo>
                      <a:pt x="522" y="470"/>
                    </a:lnTo>
                    <a:lnTo>
                      <a:pt x="522" y="510"/>
                    </a:lnTo>
                    <a:lnTo>
                      <a:pt x="558" y="572"/>
                    </a:lnTo>
                    <a:lnTo>
                      <a:pt x="568" y="620"/>
                    </a:lnTo>
                    <a:lnTo>
                      <a:pt x="550" y="656"/>
                    </a:lnTo>
                    <a:lnTo>
                      <a:pt x="558" y="698"/>
                    </a:lnTo>
                    <a:lnTo>
                      <a:pt x="596" y="710"/>
                    </a:lnTo>
                    <a:lnTo>
                      <a:pt x="608" y="742"/>
                    </a:lnTo>
                    <a:lnTo>
                      <a:pt x="602" y="764"/>
                    </a:lnTo>
                    <a:lnTo>
                      <a:pt x="572" y="786"/>
                    </a:lnTo>
                    <a:lnTo>
                      <a:pt x="384" y="91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04" name="Freeform 226"/>
              <p:cNvSpPr>
                <a:spLocks/>
              </p:cNvSpPr>
              <p:nvPr/>
            </p:nvSpPr>
            <p:spPr bwMode="auto">
              <a:xfrm>
                <a:off x="3162" y="2014"/>
                <a:ext cx="426" cy="390"/>
              </a:xfrm>
              <a:custGeom>
                <a:avLst/>
                <a:gdLst>
                  <a:gd name="T0" fmla="*/ 234 w 426"/>
                  <a:gd name="T1" fmla="*/ 2 h 390"/>
                  <a:gd name="T2" fmla="*/ 246 w 426"/>
                  <a:gd name="T3" fmla="*/ 26 h 390"/>
                  <a:gd name="T4" fmla="*/ 276 w 426"/>
                  <a:gd name="T5" fmla="*/ 12 h 390"/>
                  <a:gd name="T6" fmla="*/ 324 w 426"/>
                  <a:gd name="T7" fmla="*/ 28 h 390"/>
                  <a:gd name="T8" fmla="*/ 346 w 426"/>
                  <a:gd name="T9" fmla="*/ 58 h 390"/>
                  <a:gd name="T10" fmla="*/ 372 w 426"/>
                  <a:gd name="T11" fmla="*/ 116 h 390"/>
                  <a:gd name="T12" fmla="*/ 374 w 426"/>
                  <a:gd name="T13" fmla="*/ 164 h 390"/>
                  <a:gd name="T14" fmla="*/ 426 w 426"/>
                  <a:gd name="T15" fmla="*/ 202 h 390"/>
                  <a:gd name="T16" fmla="*/ 424 w 426"/>
                  <a:gd name="T17" fmla="*/ 232 h 390"/>
                  <a:gd name="T18" fmla="*/ 370 w 426"/>
                  <a:gd name="T19" fmla="*/ 242 h 390"/>
                  <a:gd name="T20" fmla="*/ 394 w 426"/>
                  <a:gd name="T21" fmla="*/ 272 h 390"/>
                  <a:gd name="T22" fmla="*/ 398 w 426"/>
                  <a:gd name="T23" fmla="*/ 324 h 390"/>
                  <a:gd name="T24" fmla="*/ 398 w 426"/>
                  <a:gd name="T25" fmla="*/ 344 h 390"/>
                  <a:gd name="T26" fmla="*/ 358 w 426"/>
                  <a:gd name="T27" fmla="*/ 350 h 390"/>
                  <a:gd name="T28" fmla="*/ 352 w 426"/>
                  <a:gd name="T29" fmla="*/ 390 h 390"/>
                  <a:gd name="T30" fmla="*/ 246 w 426"/>
                  <a:gd name="T31" fmla="*/ 380 h 390"/>
                  <a:gd name="T32" fmla="*/ 234 w 426"/>
                  <a:gd name="T33" fmla="*/ 390 h 390"/>
                  <a:gd name="T34" fmla="*/ 222 w 426"/>
                  <a:gd name="T35" fmla="*/ 378 h 390"/>
                  <a:gd name="T36" fmla="*/ 68 w 426"/>
                  <a:gd name="T37" fmla="*/ 368 h 390"/>
                  <a:gd name="T38" fmla="*/ 48 w 426"/>
                  <a:gd name="T39" fmla="*/ 390 h 390"/>
                  <a:gd name="T40" fmla="*/ 26 w 426"/>
                  <a:gd name="T41" fmla="*/ 372 h 390"/>
                  <a:gd name="T42" fmla="*/ 6 w 426"/>
                  <a:gd name="T43" fmla="*/ 372 h 390"/>
                  <a:gd name="T44" fmla="*/ 6 w 426"/>
                  <a:gd name="T45" fmla="*/ 324 h 390"/>
                  <a:gd name="T46" fmla="*/ 20 w 426"/>
                  <a:gd name="T47" fmla="*/ 294 h 390"/>
                  <a:gd name="T48" fmla="*/ 0 w 426"/>
                  <a:gd name="T49" fmla="*/ 252 h 390"/>
                  <a:gd name="T50" fmla="*/ 2 w 426"/>
                  <a:gd name="T51" fmla="*/ 228 h 390"/>
                  <a:gd name="T52" fmla="*/ 24 w 426"/>
                  <a:gd name="T53" fmla="*/ 220 h 390"/>
                  <a:gd name="T54" fmla="*/ 56 w 426"/>
                  <a:gd name="T55" fmla="*/ 220 h 390"/>
                  <a:gd name="T56" fmla="*/ 68 w 426"/>
                  <a:gd name="T57" fmla="*/ 206 h 390"/>
                  <a:gd name="T58" fmla="*/ 90 w 426"/>
                  <a:gd name="T59" fmla="*/ 198 h 390"/>
                  <a:gd name="T60" fmla="*/ 90 w 426"/>
                  <a:gd name="T61" fmla="*/ 138 h 390"/>
                  <a:gd name="T62" fmla="*/ 122 w 426"/>
                  <a:gd name="T63" fmla="*/ 98 h 390"/>
                  <a:gd name="T64" fmla="*/ 120 w 426"/>
                  <a:gd name="T65" fmla="*/ 78 h 390"/>
                  <a:gd name="T66" fmla="*/ 146 w 426"/>
                  <a:gd name="T67" fmla="*/ 58 h 390"/>
                  <a:gd name="T68" fmla="*/ 176 w 426"/>
                  <a:gd name="T69" fmla="*/ 60 h 390"/>
                  <a:gd name="T70" fmla="*/ 188 w 426"/>
                  <a:gd name="T71" fmla="*/ 0 h 390"/>
                  <a:gd name="T72" fmla="*/ 234 w 426"/>
                  <a:gd name="T73" fmla="*/ 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6" h="390">
                    <a:moveTo>
                      <a:pt x="234" y="2"/>
                    </a:moveTo>
                    <a:lnTo>
                      <a:pt x="246" y="26"/>
                    </a:lnTo>
                    <a:lnTo>
                      <a:pt x="276" y="12"/>
                    </a:lnTo>
                    <a:lnTo>
                      <a:pt x="324" y="28"/>
                    </a:lnTo>
                    <a:lnTo>
                      <a:pt x="346" y="58"/>
                    </a:lnTo>
                    <a:lnTo>
                      <a:pt x="372" y="116"/>
                    </a:lnTo>
                    <a:lnTo>
                      <a:pt x="374" y="164"/>
                    </a:lnTo>
                    <a:lnTo>
                      <a:pt x="426" y="202"/>
                    </a:lnTo>
                    <a:lnTo>
                      <a:pt x="424" y="232"/>
                    </a:lnTo>
                    <a:lnTo>
                      <a:pt x="370" y="242"/>
                    </a:lnTo>
                    <a:lnTo>
                      <a:pt x="394" y="272"/>
                    </a:lnTo>
                    <a:lnTo>
                      <a:pt x="398" y="324"/>
                    </a:lnTo>
                    <a:lnTo>
                      <a:pt x="398" y="344"/>
                    </a:lnTo>
                    <a:lnTo>
                      <a:pt x="358" y="350"/>
                    </a:lnTo>
                    <a:lnTo>
                      <a:pt x="352" y="390"/>
                    </a:lnTo>
                    <a:lnTo>
                      <a:pt x="246" y="380"/>
                    </a:lnTo>
                    <a:lnTo>
                      <a:pt x="234" y="390"/>
                    </a:lnTo>
                    <a:lnTo>
                      <a:pt x="222" y="378"/>
                    </a:lnTo>
                    <a:lnTo>
                      <a:pt x="68" y="368"/>
                    </a:lnTo>
                    <a:lnTo>
                      <a:pt x="48" y="390"/>
                    </a:lnTo>
                    <a:lnTo>
                      <a:pt x="26" y="372"/>
                    </a:lnTo>
                    <a:lnTo>
                      <a:pt x="6" y="372"/>
                    </a:lnTo>
                    <a:lnTo>
                      <a:pt x="6" y="324"/>
                    </a:lnTo>
                    <a:lnTo>
                      <a:pt x="20" y="294"/>
                    </a:lnTo>
                    <a:lnTo>
                      <a:pt x="0" y="252"/>
                    </a:lnTo>
                    <a:lnTo>
                      <a:pt x="2" y="228"/>
                    </a:lnTo>
                    <a:lnTo>
                      <a:pt x="24" y="220"/>
                    </a:lnTo>
                    <a:lnTo>
                      <a:pt x="56" y="220"/>
                    </a:lnTo>
                    <a:lnTo>
                      <a:pt x="68" y="206"/>
                    </a:lnTo>
                    <a:lnTo>
                      <a:pt x="90" y="198"/>
                    </a:lnTo>
                    <a:lnTo>
                      <a:pt x="90" y="138"/>
                    </a:lnTo>
                    <a:lnTo>
                      <a:pt x="122" y="98"/>
                    </a:lnTo>
                    <a:lnTo>
                      <a:pt x="120" y="78"/>
                    </a:lnTo>
                    <a:lnTo>
                      <a:pt x="146" y="58"/>
                    </a:lnTo>
                    <a:lnTo>
                      <a:pt x="176" y="60"/>
                    </a:lnTo>
                    <a:lnTo>
                      <a:pt x="188" y="0"/>
                    </a:lnTo>
                    <a:lnTo>
                      <a:pt x="234" y="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05" name="Freeform 227"/>
              <p:cNvSpPr>
                <a:spLocks/>
              </p:cNvSpPr>
              <p:nvPr/>
            </p:nvSpPr>
            <p:spPr bwMode="auto">
              <a:xfrm>
                <a:off x="3098" y="2356"/>
                <a:ext cx="964" cy="684"/>
              </a:xfrm>
              <a:custGeom>
                <a:avLst/>
                <a:gdLst>
                  <a:gd name="T0" fmla="*/ 484 w 964"/>
                  <a:gd name="T1" fmla="*/ 26 h 684"/>
                  <a:gd name="T2" fmla="*/ 544 w 964"/>
                  <a:gd name="T3" fmla="*/ 8 h 684"/>
                  <a:gd name="T4" fmla="*/ 578 w 964"/>
                  <a:gd name="T5" fmla="*/ 94 h 684"/>
                  <a:gd name="T6" fmla="*/ 628 w 964"/>
                  <a:gd name="T7" fmla="*/ 110 h 684"/>
                  <a:gd name="T8" fmla="*/ 680 w 964"/>
                  <a:gd name="T9" fmla="*/ 124 h 684"/>
                  <a:gd name="T10" fmla="*/ 726 w 964"/>
                  <a:gd name="T11" fmla="*/ 178 h 684"/>
                  <a:gd name="T12" fmla="*/ 808 w 964"/>
                  <a:gd name="T13" fmla="*/ 178 h 684"/>
                  <a:gd name="T14" fmla="*/ 838 w 964"/>
                  <a:gd name="T15" fmla="*/ 186 h 684"/>
                  <a:gd name="T16" fmla="*/ 934 w 964"/>
                  <a:gd name="T17" fmla="*/ 244 h 684"/>
                  <a:gd name="T18" fmla="*/ 952 w 964"/>
                  <a:gd name="T19" fmla="*/ 258 h 684"/>
                  <a:gd name="T20" fmla="*/ 954 w 964"/>
                  <a:gd name="T21" fmla="*/ 300 h 684"/>
                  <a:gd name="T22" fmla="*/ 964 w 964"/>
                  <a:gd name="T23" fmla="*/ 350 h 684"/>
                  <a:gd name="T24" fmla="*/ 892 w 964"/>
                  <a:gd name="T25" fmla="*/ 418 h 684"/>
                  <a:gd name="T26" fmla="*/ 852 w 964"/>
                  <a:gd name="T27" fmla="*/ 450 h 684"/>
                  <a:gd name="T28" fmla="*/ 708 w 964"/>
                  <a:gd name="T29" fmla="*/ 494 h 684"/>
                  <a:gd name="T30" fmla="*/ 604 w 964"/>
                  <a:gd name="T31" fmla="*/ 530 h 684"/>
                  <a:gd name="T32" fmla="*/ 658 w 964"/>
                  <a:gd name="T33" fmla="*/ 578 h 684"/>
                  <a:gd name="T34" fmla="*/ 682 w 964"/>
                  <a:gd name="T35" fmla="*/ 606 h 684"/>
                  <a:gd name="T36" fmla="*/ 744 w 964"/>
                  <a:gd name="T37" fmla="*/ 620 h 684"/>
                  <a:gd name="T38" fmla="*/ 574 w 964"/>
                  <a:gd name="T39" fmla="*/ 684 h 684"/>
                  <a:gd name="T40" fmla="*/ 576 w 964"/>
                  <a:gd name="T41" fmla="*/ 624 h 684"/>
                  <a:gd name="T42" fmla="*/ 562 w 964"/>
                  <a:gd name="T43" fmla="*/ 582 h 684"/>
                  <a:gd name="T44" fmla="*/ 592 w 964"/>
                  <a:gd name="T45" fmla="*/ 542 h 684"/>
                  <a:gd name="T46" fmla="*/ 532 w 964"/>
                  <a:gd name="T47" fmla="*/ 558 h 684"/>
                  <a:gd name="T48" fmla="*/ 512 w 964"/>
                  <a:gd name="T49" fmla="*/ 510 h 684"/>
                  <a:gd name="T50" fmla="*/ 452 w 964"/>
                  <a:gd name="T51" fmla="*/ 512 h 684"/>
                  <a:gd name="T52" fmla="*/ 408 w 964"/>
                  <a:gd name="T53" fmla="*/ 534 h 684"/>
                  <a:gd name="T54" fmla="*/ 296 w 964"/>
                  <a:gd name="T55" fmla="*/ 582 h 684"/>
                  <a:gd name="T56" fmla="*/ 280 w 964"/>
                  <a:gd name="T57" fmla="*/ 456 h 684"/>
                  <a:gd name="T58" fmla="*/ 228 w 964"/>
                  <a:gd name="T59" fmla="*/ 366 h 684"/>
                  <a:gd name="T60" fmla="*/ 166 w 964"/>
                  <a:gd name="T61" fmla="*/ 358 h 684"/>
                  <a:gd name="T62" fmla="*/ 108 w 964"/>
                  <a:gd name="T63" fmla="*/ 394 h 684"/>
                  <a:gd name="T64" fmla="*/ 22 w 964"/>
                  <a:gd name="T65" fmla="*/ 362 h 684"/>
                  <a:gd name="T66" fmla="*/ 0 w 964"/>
                  <a:gd name="T67" fmla="*/ 320 h 684"/>
                  <a:gd name="T68" fmla="*/ 44 w 964"/>
                  <a:gd name="T69" fmla="*/ 252 h 684"/>
                  <a:gd name="T70" fmla="*/ 54 w 964"/>
                  <a:gd name="T71" fmla="*/ 138 h 684"/>
                  <a:gd name="T72" fmla="*/ 74 w 964"/>
                  <a:gd name="T73" fmla="*/ 78 h 684"/>
                  <a:gd name="T74" fmla="*/ 68 w 964"/>
                  <a:gd name="T75" fmla="*/ 30 h 684"/>
                  <a:gd name="T76" fmla="*/ 108 w 964"/>
                  <a:gd name="T77" fmla="*/ 48 h 684"/>
                  <a:gd name="T78" fmla="*/ 288 w 964"/>
                  <a:gd name="T79" fmla="*/ 36 h 684"/>
                  <a:gd name="T80" fmla="*/ 310 w 964"/>
                  <a:gd name="T81" fmla="*/ 36 h 684"/>
                  <a:gd name="T82" fmla="*/ 420 w 964"/>
                  <a:gd name="T83" fmla="*/ 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4" h="684">
                    <a:moveTo>
                      <a:pt x="460" y="2"/>
                    </a:moveTo>
                    <a:lnTo>
                      <a:pt x="484" y="26"/>
                    </a:lnTo>
                    <a:lnTo>
                      <a:pt x="502" y="0"/>
                    </a:lnTo>
                    <a:lnTo>
                      <a:pt x="544" y="8"/>
                    </a:lnTo>
                    <a:lnTo>
                      <a:pt x="562" y="72"/>
                    </a:lnTo>
                    <a:lnTo>
                      <a:pt x="578" y="94"/>
                    </a:lnTo>
                    <a:lnTo>
                      <a:pt x="612" y="92"/>
                    </a:lnTo>
                    <a:lnTo>
                      <a:pt x="628" y="110"/>
                    </a:lnTo>
                    <a:lnTo>
                      <a:pt x="670" y="100"/>
                    </a:lnTo>
                    <a:lnTo>
                      <a:pt x="680" y="124"/>
                    </a:lnTo>
                    <a:lnTo>
                      <a:pt x="714" y="144"/>
                    </a:lnTo>
                    <a:lnTo>
                      <a:pt x="726" y="178"/>
                    </a:lnTo>
                    <a:lnTo>
                      <a:pt x="788" y="150"/>
                    </a:lnTo>
                    <a:lnTo>
                      <a:pt x="808" y="178"/>
                    </a:lnTo>
                    <a:lnTo>
                      <a:pt x="826" y="172"/>
                    </a:lnTo>
                    <a:lnTo>
                      <a:pt x="838" y="186"/>
                    </a:lnTo>
                    <a:lnTo>
                      <a:pt x="928" y="224"/>
                    </a:lnTo>
                    <a:lnTo>
                      <a:pt x="934" y="244"/>
                    </a:lnTo>
                    <a:lnTo>
                      <a:pt x="914" y="252"/>
                    </a:lnTo>
                    <a:lnTo>
                      <a:pt x="952" y="258"/>
                    </a:lnTo>
                    <a:lnTo>
                      <a:pt x="938" y="294"/>
                    </a:lnTo>
                    <a:lnTo>
                      <a:pt x="954" y="300"/>
                    </a:lnTo>
                    <a:lnTo>
                      <a:pt x="946" y="326"/>
                    </a:lnTo>
                    <a:lnTo>
                      <a:pt x="964" y="350"/>
                    </a:lnTo>
                    <a:lnTo>
                      <a:pt x="946" y="412"/>
                    </a:lnTo>
                    <a:lnTo>
                      <a:pt x="892" y="418"/>
                    </a:lnTo>
                    <a:lnTo>
                      <a:pt x="880" y="460"/>
                    </a:lnTo>
                    <a:lnTo>
                      <a:pt x="852" y="450"/>
                    </a:lnTo>
                    <a:lnTo>
                      <a:pt x="730" y="516"/>
                    </a:lnTo>
                    <a:lnTo>
                      <a:pt x="708" y="494"/>
                    </a:lnTo>
                    <a:lnTo>
                      <a:pt x="690" y="530"/>
                    </a:lnTo>
                    <a:lnTo>
                      <a:pt x="604" y="530"/>
                    </a:lnTo>
                    <a:lnTo>
                      <a:pt x="632" y="566"/>
                    </a:lnTo>
                    <a:lnTo>
                      <a:pt x="658" y="578"/>
                    </a:lnTo>
                    <a:lnTo>
                      <a:pt x="656" y="598"/>
                    </a:lnTo>
                    <a:lnTo>
                      <a:pt x="682" y="606"/>
                    </a:lnTo>
                    <a:lnTo>
                      <a:pt x="748" y="600"/>
                    </a:lnTo>
                    <a:lnTo>
                      <a:pt x="744" y="620"/>
                    </a:lnTo>
                    <a:lnTo>
                      <a:pt x="682" y="644"/>
                    </a:lnTo>
                    <a:lnTo>
                      <a:pt x="574" y="684"/>
                    </a:lnTo>
                    <a:lnTo>
                      <a:pt x="586" y="658"/>
                    </a:lnTo>
                    <a:lnTo>
                      <a:pt x="576" y="624"/>
                    </a:lnTo>
                    <a:lnTo>
                      <a:pt x="514" y="606"/>
                    </a:lnTo>
                    <a:lnTo>
                      <a:pt x="562" y="582"/>
                    </a:lnTo>
                    <a:lnTo>
                      <a:pt x="598" y="574"/>
                    </a:lnTo>
                    <a:lnTo>
                      <a:pt x="592" y="542"/>
                    </a:lnTo>
                    <a:lnTo>
                      <a:pt x="536" y="534"/>
                    </a:lnTo>
                    <a:lnTo>
                      <a:pt x="532" y="558"/>
                    </a:lnTo>
                    <a:lnTo>
                      <a:pt x="476" y="522"/>
                    </a:lnTo>
                    <a:lnTo>
                      <a:pt x="512" y="510"/>
                    </a:lnTo>
                    <a:lnTo>
                      <a:pt x="484" y="484"/>
                    </a:lnTo>
                    <a:lnTo>
                      <a:pt x="452" y="512"/>
                    </a:lnTo>
                    <a:lnTo>
                      <a:pt x="424" y="510"/>
                    </a:lnTo>
                    <a:lnTo>
                      <a:pt x="408" y="534"/>
                    </a:lnTo>
                    <a:lnTo>
                      <a:pt x="354" y="594"/>
                    </a:lnTo>
                    <a:lnTo>
                      <a:pt x="296" y="582"/>
                    </a:lnTo>
                    <a:lnTo>
                      <a:pt x="280" y="572"/>
                    </a:lnTo>
                    <a:lnTo>
                      <a:pt x="280" y="456"/>
                    </a:lnTo>
                    <a:lnTo>
                      <a:pt x="234" y="390"/>
                    </a:lnTo>
                    <a:lnTo>
                      <a:pt x="228" y="366"/>
                    </a:lnTo>
                    <a:lnTo>
                      <a:pt x="188" y="336"/>
                    </a:lnTo>
                    <a:lnTo>
                      <a:pt x="166" y="358"/>
                    </a:lnTo>
                    <a:lnTo>
                      <a:pt x="132" y="366"/>
                    </a:lnTo>
                    <a:lnTo>
                      <a:pt x="108" y="394"/>
                    </a:lnTo>
                    <a:lnTo>
                      <a:pt x="72" y="368"/>
                    </a:lnTo>
                    <a:lnTo>
                      <a:pt x="22" y="362"/>
                    </a:lnTo>
                    <a:lnTo>
                      <a:pt x="0" y="340"/>
                    </a:lnTo>
                    <a:lnTo>
                      <a:pt x="0" y="320"/>
                    </a:lnTo>
                    <a:lnTo>
                      <a:pt x="52" y="288"/>
                    </a:lnTo>
                    <a:lnTo>
                      <a:pt x="44" y="252"/>
                    </a:lnTo>
                    <a:lnTo>
                      <a:pt x="80" y="174"/>
                    </a:lnTo>
                    <a:lnTo>
                      <a:pt x="54" y="138"/>
                    </a:lnTo>
                    <a:lnTo>
                      <a:pt x="64" y="118"/>
                    </a:lnTo>
                    <a:lnTo>
                      <a:pt x="74" y="78"/>
                    </a:lnTo>
                    <a:lnTo>
                      <a:pt x="64" y="54"/>
                    </a:lnTo>
                    <a:lnTo>
                      <a:pt x="68" y="30"/>
                    </a:lnTo>
                    <a:lnTo>
                      <a:pt x="90" y="26"/>
                    </a:lnTo>
                    <a:lnTo>
                      <a:pt x="108" y="48"/>
                    </a:lnTo>
                    <a:lnTo>
                      <a:pt x="128" y="24"/>
                    </a:lnTo>
                    <a:lnTo>
                      <a:pt x="288" y="36"/>
                    </a:lnTo>
                    <a:lnTo>
                      <a:pt x="294" y="52"/>
                    </a:lnTo>
                    <a:lnTo>
                      <a:pt x="310" y="36"/>
                    </a:lnTo>
                    <a:lnTo>
                      <a:pt x="414" y="44"/>
                    </a:lnTo>
                    <a:lnTo>
                      <a:pt x="420" y="8"/>
                    </a:lnTo>
                    <a:lnTo>
                      <a:pt x="460" y="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142" name="Group 228"/>
              <p:cNvGrpSpPr>
                <a:grpSpLocks/>
              </p:cNvGrpSpPr>
              <p:nvPr/>
            </p:nvGrpSpPr>
            <p:grpSpPr bwMode="auto">
              <a:xfrm>
                <a:off x="2921" y="3243"/>
                <a:ext cx="400" cy="543"/>
                <a:chOff x="2921" y="3243"/>
                <a:chExt cx="400" cy="543"/>
              </a:xfrm>
              <a:grpFill/>
            </p:grpSpPr>
            <p:sp>
              <p:nvSpPr>
                <p:cNvPr id="211" name="Freeform 229"/>
                <p:cNvSpPr>
                  <a:spLocks/>
                </p:cNvSpPr>
                <p:nvPr/>
              </p:nvSpPr>
              <p:spPr bwMode="auto">
                <a:xfrm>
                  <a:off x="2921" y="3243"/>
                  <a:ext cx="400" cy="378"/>
                </a:xfrm>
                <a:custGeom>
                  <a:avLst/>
                  <a:gdLst>
                    <a:gd name="T0" fmla="*/ 12 w 400"/>
                    <a:gd name="T1" fmla="*/ 183 h 378"/>
                    <a:gd name="T2" fmla="*/ 39 w 400"/>
                    <a:gd name="T3" fmla="*/ 225 h 378"/>
                    <a:gd name="T4" fmla="*/ 49 w 400"/>
                    <a:gd name="T5" fmla="*/ 239 h 378"/>
                    <a:gd name="T6" fmla="*/ 96 w 400"/>
                    <a:gd name="T7" fmla="*/ 270 h 378"/>
                    <a:gd name="T8" fmla="*/ 127 w 400"/>
                    <a:gd name="T9" fmla="*/ 282 h 378"/>
                    <a:gd name="T10" fmla="*/ 133 w 400"/>
                    <a:gd name="T11" fmla="*/ 306 h 378"/>
                    <a:gd name="T12" fmla="*/ 76 w 400"/>
                    <a:gd name="T13" fmla="*/ 288 h 378"/>
                    <a:gd name="T14" fmla="*/ 73 w 400"/>
                    <a:gd name="T15" fmla="*/ 327 h 378"/>
                    <a:gd name="T16" fmla="*/ 90 w 400"/>
                    <a:gd name="T17" fmla="*/ 378 h 378"/>
                    <a:gd name="T18" fmla="*/ 126 w 400"/>
                    <a:gd name="T19" fmla="*/ 377 h 378"/>
                    <a:gd name="T20" fmla="*/ 139 w 400"/>
                    <a:gd name="T21" fmla="*/ 342 h 378"/>
                    <a:gd name="T22" fmla="*/ 192 w 400"/>
                    <a:gd name="T23" fmla="*/ 345 h 378"/>
                    <a:gd name="T24" fmla="*/ 162 w 400"/>
                    <a:gd name="T25" fmla="*/ 312 h 378"/>
                    <a:gd name="T26" fmla="*/ 202 w 400"/>
                    <a:gd name="T27" fmla="*/ 324 h 378"/>
                    <a:gd name="T28" fmla="*/ 219 w 400"/>
                    <a:gd name="T29" fmla="*/ 290 h 378"/>
                    <a:gd name="T30" fmla="*/ 171 w 400"/>
                    <a:gd name="T31" fmla="*/ 255 h 378"/>
                    <a:gd name="T32" fmla="*/ 190 w 400"/>
                    <a:gd name="T33" fmla="*/ 261 h 378"/>
                    <a:gd name="T34" fmla="*/ 231 w 400"/>
                    <a:gd name="T35" fmla="*/ 279 h 378"/>
                    <a:gd name="T36" fmla="*/ 238 w 400"/>
                    <a:gd name="T37" fmla="*/ 266 h 378"/>
                    <a:gd name="T38" fmla="*/ 177 w 400"/>
                    <a:gd name="T39" fmla="*/ 218 h 378"/>
                    <a:gd name="T40" fmla="*/ 160 w 400"/>
                    <a:gd name="T41" fmla="*/ 242 h 378"/>
                    <a:gd name="T42" fmla="*/ 157 w 400"/>
                    <a:gd name="T43" fmla="*/ 221 h 378"/>
                    <a:gd name="T44" fmla="*/ 180 w 400"/>
                    <a:gd name="T45" fmla="*/ 203 h 378"/>
                    <a:gd name="T46" fmla="*/ 151 w 400"/>
                    <a:gd name="T47" fmla="*/ 156 h 378"/>
                    <a:gd name="T48" fmla="*/ 135 w 400"/>
                    <a:gd name="T49" fmla="*/ 126 h 378"/>
                    <a:gd name="T50" fmla="*/ 171 w 400"/>
                    <a:gd name="T51" fmla="*/ 119 h 378"/>
                    <a:gd name="T52" fmla="*/ 205 w 400"/>
                    <a:gd name="T53" fmla="*/ 146 h 378"/>
                    <a:gd name="T54" fmla="*/ 198 w 400"/>
                    <a:gd name="T55" fmla="*/ 116 h 378"/>
                    <a:gd name="T56" fmla="*/ 216 w 400"/>
                    <a:gd name="T57" fmla="*/ 107 h 378"/>
                    <a:gd name="T58" fmla="*/ 229 w 400"/>
                    <a:gd name="T59" fmla="*/ 92 h 378"/>
                    <a:gd name="T60" fmla="*/ 205 w 400"/>
                    <a:gd name="T61" fmla="*/ 59 h 378"/>
                    <a:gd name="T62" fmla="*/ 264 w 400"/>
                    <a:gd name="T63" fmla="*/ 69 h 378"/>
                    <a:gd name="T64" fmla="*/ 324 w 400"/>
                    <a:gd name="T65" fmla="*/ 57 h 378"/>
                    <a:gd name="T66" fmla="*/ 360 w 400"/>
                    <a:gd name="T67" fmla="*/ 71 h 378"/>
                    <a:gd name="T68" fmla="*/ 387 w 400"/>
                    <a:gd name="T69" fmla="*/ 45 h 378"/>
                    <a:gd name="T70" fmla="*/ 373 w 400"/>
                    <a:gd name="T71" fmla="*/ 8 h 378"/>
                    <a:gd name="T72" fmla="*/ 355 w 400"/>
                    <a:gd name="T73" fmla="*/ 32 h 378"/>
                    <a:gd name="T74" fmla="*/ 301 w 400"/>
                    <a:gd name="T75" fmla="*/ 12 h 378"/>
                    <a:gd name="T76" fmla="*/ 270 w 400"/>
                    <a:gd name="T77" fmla="*/ 0 h 378"/>
                    <a:gd name="T78" fmla="*/ 214 w 400"/>
                    <a:gd name="T79" fmla="*/ 36 h 378"/>
                    <a:gd name="T80" fmla="*/ 177 w 400"/>
                    <a:gd name="T81" fmla="*/ 50 h 378"/>
                    <a:gd name="T82" fmla="*/ 139 w 400"/>
                    <a:gd name="T83" fmla="*/ 63 h 378"/>
                    <a:gd name="T84" fmla="*/ 93 w 400"/>
                    <a:gd name="T85" fmla="*/ 95 h 378"/>
                    <a:gd name="T86" fmla="*/ 42 w 400"/>
                    <a:gd name="T87" fmla="*/ 89 h 378"/>
                    <a:gd name="T88" fmla="*/ 31 w 400"/>
                    <a:gd name="T89" fmla="*/ 146 h 378"/>
                    <a:gd name="T90" fmla="*/ 18 w 400"/>
                    <a:gd name="T91" fmla="*/ 15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0" h="378">
                      <a:moveTo>
                        <a:pt x="0" y="159"/>
                      </a:moveTo>
                      <a:lnTo>
                        <a:pt x="12" y="183"/>
                      </a:lnTo>
                      <a:lnTo>
                        <a:pt x="36" y="213"/>
                      </a:lnTo>
                      <a:lnTo>
                        <a:pt x="39" y="225"/>
                      </a:lnTo>
                      <a:lnTo>
                        <a:pt x="63" y="221"/>
                      </a:lnTo>
                      <a:lnTo>
                        <a:pt x="49" y="239"/>
                      </a:lnTo>
                      <a:lnTo>
                        <a:pt x="58" y="276"/>
                      </a:lnTo>
                      <a:lnTo>
                        <a:pt x="96" y="270"/>
                      </a:lnTo>
                      <a:lnTo>
                        <a:pt x="108" y="281"/>
                      </a:lnTo>
                      <a:lnTo>
                        <a:pt x="127" y="282"/>
                      </a:lnTo>
                      <a:lnTo>
                        <a:pt x="148" y="299"/>
                      </a:lnTo>
                      <a:lnTo>
                        <a:pt x="133" y="306"/>
                      </a:lnTo>
                      <a:lnTo>
                        <a:pt x="97" y="288"/>
                      </a:lnTo>
                      <a:lnTo>
                        <a:pt x="76" y="288"/>
                      </a:lnTo>
                      <a:lnTo>
                        <a:pt x="60" y="303"/>
                      </a:lnTo>
                      <a:lnTo>
                        <a:pt x="73" y="327"/>
                      </a:lnTo>
                      <a:lnTo>
                        <a:pt x="73" y="359"/>
                      </a:lnTo>
                      <a:lnTo>
                        <a:pt x="90" y="378"/>
                      </a:lnTo>
                      <a:lnTo>
                        <a:pt x="99" y="369"/>
                      </a:lnTo>
                      <a:lnTo>
                        <a:pt x="126" y="377"/>
                      </a:lnTo>
                      <a:lnTo>
                        <a:pt x="148" y="377"/>
                      </a:lnTo>
                      <a:lnTo>
                        <a:pt x="139" y="342"/>
                      </a:lnTo>
                      <a:lnTo>
                        <a:pt x="181" y="357"/>
                      </a:lnTo>
                      <a:lnTo>
                        <a:pt x="192" y="345"/>
                      </a:lnTo>
                      <a:lnTo>
                        <a:pt x="178" y="329"/>
                      </a:lnTo>
                      <a:lnTo>
                        <a:pt x="162" y="312"/>
                      </a:lnTo>
                      <a:lnTo>
                        <a:pt x="175" y="311"/>
                      </a:lnTo>
                      <a:lnTo>
                        <a:pt x="202" y="324"/>
                      </a:lnTo>
                      <a:lnTo>
                        <a:pt x="217" y="335"/>
                      </a:lnTo>
                      <a:lnTo>
                        <a:pt x="219" y="290"/>
                      </a:lnTo>
                      <a:lnTo>
                        <a:pt x="192" y="279"/>
                      </a:lnTo>
                      <a:lnTo>
                        <a:pt x="171" y="255"/>
                      </a:lnTo>
                      <a:lnTo>
                        <a:pt x="169" y="240"/>
                      </a:lnTo>
                      <a:lnTo>
                        <a:pt x="190" y="261"/>
                      </a:lnTo>
                      <a:lnTo>
                        <a:pt x="208" y="278"/>
                      </a:lnTo>
                      <a:lnTo>
                        <a:pt x="231" y="279"/>
                      </a:lnTo>
                      <a:lnTo>
                        <a:pt x="259" y="302"/>
                      </a:lnTo>
                      <a:lnTo>
                        <a:pt x="238" y="266"/>
                      </a:lnTo>
                      <a:lnTo>
                        <a:pt x="211" y="254"/>
                      </a:lnTo>
                      <a:lnTo>
                        <a:pt x="177" y="218"/>
                      </a:lnTo>
                      <a:lnTo>
                        <a:pt x="162" y="231"/>
                      </a:lnTo>
                      <a:lnTo>
                        <a:pt x="160" y="242"/>
                      </a:lnTo>
                      <a:lnTo>
                        <a:pt x="141" y="231"/>
                      </a:lnTo>
                      <a:lnTo>
                        <a:pt x="157" y="221"/>
                      </a:lnTo>
                      <a:lnTo>
                        <a:pt x="150" y="188"/>
                      </a:lnTo>
                      <a:lnTo>
                        <a:pt x="180" y="203"/>
                      </a:lnTo>
                      <a:lnTo>
                        <a:pt x="169" y="179"/>
                      </a:lnTo>
                      <a:lnTo>
                        <a:pt x="151" y="156"/>
                      </a:lnTo>
                      <a:lnTo>
                        <a:pt x="154" y="141"/>
                      </a:lnTo>
                      <a:lnTo>
                        <a:pt x="135" y="126"/>
                      </a:lnTo>
                      <a:lnTo>
                        <a:pt x="153" y="83"/>
                      </a:lnTo>
                      <a:lnTo>
                        <a:pt x="171" y="119"/>
                      </a:lnTo>
                      <a:lnTo>
                        <a:pt x="184" y="140"/>
                      </a:lnTo>
                      <a:lnTo>
                        <a:pt x="205" y="146"/>
                      </a:lnTo>
                      <a:lnTo>
                        <a:pt x="189" y="126"/>
                      </a:lnTo>
                      <a:lnTo>
                        <a:pt x="198" y="116"/>
                      </a:lnTo>
                      <a:lnTo>
                        <a:pt x="213" y="126"/>
                      </a:lnTo>
                      <a:lnTo>
                        <a:pt x="216" y="107"/>
                      </a:lnTo>
                      <a:lnTo>
                        <a:pt x="229" y="108"/>
                      </a:lnTo>
                      <a:lnTo>
                        <a:pt x="229" y="92"/>
                      </a:lnTo>
                      <a:lnTo>
                        <a:pt x="204" y="80"/>
                      </a:lnTo>
                      <a:lnTo>
                        <a:pt x="205" y="59"/>
                      </a:lnTo>
                      <a:lnTo>
                        <a:pt x="241" y="63"/>
                      </a:lnTo>
                      <a:lnTo>
                        <a:pt x="264" y="69"/>
                      </a:lnTo>
                      <a:lnTo>
                        <a:pt x="310" y="63"/>
                      </a:lnTo>
                      <a:lnTo>
                        <a:pt x="324" y="57"/>
                      </a:lnTo>
                      <a:lnTo>
                        <a:pt x="336" y="72"/>
                      </a:lnTo>
                      <a:lnTo>
                        <a:pt x="360" y="71"/>
                      </a:lnTo>
                      <a:lnTo>
                        <a:pt x="366" y="47"/>
                      </a:lnTo>
                      <a:lnTo>
                        <a:pt x="387" y="45"/>
                      </a:lnTo>
                      <a:lnTo>
                        <a:pt x="400" y="26"/>
                      </a:lnTo>
                      <a:lnTo>
                        <a:pt x="373" y="8"/>
                      </a:lnTo>
                      <a:lnTo>
                        <a:pt x="355" y="8"/>
                      </a:lnTo>
                      <a:lnTo>
                        <a:pt x="355" y="32"/>
                      </a:lnTo>
                      <a:lnTo>
                        <a:pt x="306" y="32"/>
                      </a:lnTo>
                      <a:lnTo>
                        <a:pt x="301" y="12"/>
                      </a:lnTo>
                      <a:lnTo>
                        <a:pt x="276" y="9"/>
                      </a:lnTo>
                      <a:lnTo>
                        <a:pt x="270" y="0"/>
                      </a:lnTo>
                      <a:lnTo>
                        <a:pt x="243" y="36"/>
                      </a:lnTo>
                      <a:lnTo>
                        <a:pt x="214" y="36"/>
                      </a:lnTo>
                      <a:lnTo>
                        <a:pt x="184" y="26"/>
                      </a:lnTo>
                      <a:lnTo>
                        <a:pt x="177" y="50"/>
                      </a:lnTo>
                      <a:lnTo>
                        <a:pt x="157" y="57"/>
                      </a:lnTo>
                      <a:lnTo>
                        <a:pt x="139" y="63"/>
                      </a:lnTo>
                      <a:lnTo>
                        <a:pt x="105" y="86"/>
                      </a:lnTo>
                      <a:lnTo>
                        <a:pt x="93" y="95"/>
                      </a:lnTo>
                      <a:lnTo>
                        <a:pt x="70" y="87"/>
                      </a:lnTo>
                      <a:lnTo>
                        <a:pt x="42" y="89"/>
                      </a:lnTo>
                      <a:lnTo>
                        <a:pt x="49" y="120"/>
                      </a:lnTo>
                      <a:lnTo>
                        <a:pt x="31" y="146"/>
                      </a:lnTo>
                      <a:lnTo>
                        <a:pt x="21" y="146"/>
                      </a:lnTo>
                      <a:lnTo>
                        <a:pt x="18" y="158"/>
                      </a:lnTo>
                      <a:lnTo>
                        <a:pt x="0" y="15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12" name="Freeform 230"/>
                <p:cNvSpPr>
                  <a:spLocks/>
                </p:cNvSpPr>
                <p:nvPr/>
              </p:nvSpPr>
              <p:spPr bwMode="auto">
                <a:xfrm>
                  <a:off x="3102" y="3732"/>
                  <a:ext cx="168" cy="54"/>
                </a:xfrm>
                <a:custGeom>
                  <a:avLst/>
                  <a:gdLst>
                    <a:gd name="T0" fmla="*/ 138 w 168"/>
                    <a:gd name="T1" fmla="*/ 14 h 54"/>
                    <a:gd name="T2" fmla="*/ 146 w 168"/>
                    <a:gd name="T3" fmla="*/ 36 h 54"/>
                    <a:gd name="T4" fmla="*/ 168 w 168"/>
                    <a:gd name="T5" fmla="*/ 44 h 54"/>
                    <a:gd name="T6" fmla="*/ 136 w 168"/>
                    <a:gd name="T7" fmla="*/ 44 h 54"/>
                    <a:gd name="T8" fmla="*/ 96 w 168"/>
                    <a:gd name="T9" fmla="*/ 54 h 54"/>
                    <a:gd name="T10" fmla="*/ 66 w 168"/>
                    <a:gd name="T11" fmla="*/ 40 h 54"/>
                    <a:gd name="T12" fmla="*/ 0 w 168"/>
                    <a:gd name="T13" fmla="*/ 14 h 54"/>
                    <a:gd name="T14" fmla="*/ 20 w 168"/>
                    <a:gd name="T15" fmla="*/ 0 h 54"/>
                    <a:gd name="T16" fmla="*/ 54 w 168"/>
                    <a:gd name="T17" fmla="*/ 26 h 54"/>
                    <a:gd name="T18" fmla="*/ 82 w 168"/>
                    <a:gd name="T19" fmla="*/ 14 h 54"/>
                    <a:gd name="T20" fmla="*/ 100 w 168"/>
                    <a:gd name="T21" fmla="*/ 22 h 54"/>
                    <a:gd name="T22" fmla="*/ 138 w 168"/>
                    <a:gd name="T23"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54">
                      <a:moveTo>
                        <a:pt x="138" y="14"/>
                      </a:moveTo>
                      <a:lnTo>
                        <a:pt x="146" y="36"/>
                      </a:lnTo>
                      <a:lnTo>
                        <a:pt x="168" y="44"/>
                      </a:lnTo>
                      <a:lnTo>
                        <a:pt x="136" y="44"/>
                      </a:lnTo>
                      <a:lnTo>
                        <a:pt x="96" y="54"/>
                      </a:lnTo>
                      <a:lnTo>
                        <a:pt x="66" y="40"/>
                      </a:lnTo>
                      <a:lnTo>
                        <a:pt x="0" y="14"/>
                      </a:lnTo>
                      <a:lnTo>
                        <a:pt x="20" y="0"/>
                      </a:lnTo>
                      <a:lnTo>
                        <a:pt x="54" y="26"/>
                      </a:lnTo>
                      <a:lnTo>
                        <a:pt x="82" y="14"/>
                      </a:lnTo>
                      <a:lnTo>
                        <a:pt x="100" y="22"/>
                      </a:lnTo>
                      <a:lnTo>
                        <a:pt x="138" y="1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grpSp>
            <p:nvGrpSpPr>
              <p:cNvPr id="170" name="Group 231"/>
              <p:cNvGrpSpPr>
                <a:grpSpLocks/>
              </p:cNvGrpSpPr>
              <p:nvPr/>
            </p:nvGrpSpPr>
            <p:grpSpPr bwMode="auto">
              <a:xfrm>
                <a:off x="3264" y="3214"/>
                <a:ext cx="1064" cy="504"/>
                <a:chOff x="3264" y="3214"/>
                <a:chExt cx="1064" cy="504"/>
              </a:xfrm>
              <a:grpFill/>
            </p:grpSpPr>
            <p:sp>
              <p:nvSpPr>
                <p:cNvPr id="209" name="Freeform 232"/>
                <p:cNvSpPr>
                  <a:spLocks/>
                </p:cNvSpPr>
                <p:nvPr/>
              </p:nvSpPr>
              <p:spPr bwMode="auto">
                <a:xfrm>
                  <a:off x="3268" y="3214"/>
                  <a:ext cx="1060" cy="504"/>
                </a:xfrm>
                <a:custGeom>
                  <a:avLst/>
                  <a:gdLst>
                    <a:gd name="T0" fmla="*/ 806 w 1060"/>
                    <a:gd name="T1" fmla="*/ 68 h 504"/>
                    <a:gd name="T2" fmla="*/ 740 w 1060"/>
                    <a:gd name="T3" fmla="*/ 68 h 504"/>
                    <a:gd name="T4" fmla="*/ 660 w 1060"/>
                    <a:gd name="T5" fmla="*/ 86 h 504"/>
                    <a:gd name="T6" fmla="*/ 620 w 1060"/>
                    <a:gd name="T7" fmla="*/ 64 h 504"/>
                    <a:gd name="T8" fmla="*/ 574 w 1060"/>
                    <a:gd name="T9" fmla="*/ 58 h 504"/>
                    <a:gd name="T10" fmla="*/ 500 w 1060"/>
                    <a:gd name="T11" fmla="*/ 26 h 504"/>
                    <a:gd name="T12" fmla="*/ 458 w 1060"/>
                    <a:gd name="T13" fmla="*/ 16 h 504"/>
                    <a:gd name="T14" fmla="*/ 376 w 1060"/>
                    <a:gd name="T15" fmla="*/ 10 h 504"/>
                    <a:gd name="T16" fmla="*/ 268 w 1060"/>
                    <a:gd name="T17" fmla="*/ 70 h 504"/>
                    <a:gd name="T18" fmla="*/ 158 w 1060"/>
                    <a:gd name="T19" fmla="*/ 70 h 504"/>
                    <a:gd name="T20" fmla="*/ 200 w 1060"/>
                    <a:gd name="T21" fmla="*/ 94 h 504"/>
                    <a:gd name="T22" fmla="*/ 162 w 1060"/>
                    <a:gd name="T23" fmla="*/ 100 h 504"/>
                    <a:gd name="T24" fmla="*/ 118 w 1060"/>
                    <a:gd name="T25" fmla="*/ 124 h 504"/>
                    <a:gd name="T26" fmla="*/ 82 w 1060"/>
                    <a:gd name="T27" fmla="*/ 126 h 504"/>
                    <a:gd name="T28" fmla="*/ 32 w 1060"/>
                    <a:gd name="T29" fmla="*/ 140 h 504"/>
                    <a:gd name="T30" fmla="*/ 0 w 1060"/>
                    <a:gd name="T31" fmla="*/ 176 h 504"/>
                    <a:gd name="T32" fmla="*/ 36 w 1060"/>
                    <a:gd name="T33" fmla="*/ 212 h 504"/>
                    <a:gd name="T34" fmla="*/ 30 w 1060"/>
                    <a:gd name="T35" fmla="*/ 268 h 504"/>
                    <a:gd name="T36" fmla="*/ 20 w 1060"/>
                    <a:gd name="T37" fmla="*/ 306 h 504"/>
                    <a:gd name="T38" fmla="*/ 14 w 1060"/>
                    <a:gd name="T39" fmla="*/ 322 h 504"/>
                    <a:gd name="T40" fmla="*/ 64 w 1060"/>
                    <a:gd name="T41" fmla="*/ 366 h 504"/>
                    <a:gd name="T42" fmla="*/ 98 w 1060"/>
                    <a:gd name="T43" fmla="*/ 400 h 504"/>
                    <a:gd name="T44" fmla="*/ 128 w 1060"/>
                    <a:gd name="T45" fmla="*/ 414 h 504"/>
                    <a:gd name="T46" fmla="*/ 158 w 1060"/>
                    <a:gd name="T47" fmla="*/ 442 h 504"/>
                    <a:gd name="T48" fmla="*/ 240 w 1060"/>
                    <a:gd name="T49" fmla="*/ 458 h 504"/>
                    <a:gd name="T50" fmla="*/ 302 w 1060"/>
                    <a:gd name="T51" fmla="*/ 436 h 504"/>
                    <a:gd name="T52" fmla="*/ 422 w 1060"/>
                    <a:gd name="T53" fmla="*/ 472 h 504"/>
                    <a:gd name="T54" fmla="*/ 482 w 1060"/>
                    <a:gd name="T55" fmla="*/ 432 h 504"/>
                    <a:gd name="T56" fmla="*/ 534 w 1060"/>
                    <a:gd name="T57" fmla="*/ 400 h 504"/>
                    <a:gd name="T58" fmla="*/ 528 w 1060"/>
                    <a:gd name="T59" fmla="*/ 452 h 504"/>
                    <a:gd name="T60" fmla="*/ 530 w 1060"/>
                    <a:gd name="T61" fmla="*/ 504 h 504"/>
                    <a:gd name="T62" fmla="*/ 572 w 1060"/>
                    <a:gd name="T63" fmla="*/ 476 h 504"/>
                    <a:gd name="T64" fmla="*/ 584 w 1060"/>
                    <a:gd name="T65" fmla="*/ 438 h 504"/>
                    <a:gd name="T66" fmla="*/ 612 w 1060"/>
                    <a:gd name="T67" fmla="*/ 436 h 504"/>
                    <a:gd name="T68" fmla="*/ 674 w 1060"/>
                    <a:gd name="T69" fmla="*/ 424 h 504"/>
                    <a:gd name="T70" fmla="*/ 778 w 1060"/>
                    <a:gd name="T71" fmla="*/ 394 h 504"/>
                    <a:gd name="T72" fmla="*/ 874 w 1060"/>
                    <a:gd name="T73" fmla="*/ 364 h 504"/>
                    <a:gd name="T74" fmla="*/ 914 w 1060"/>
                    <a:gd name="T75" fmla="*/ 384 h 504"/>
                    <a:gd name="T76" fmla="*/ 970 w 1060"/>
                    <a:gd name="T77" fmla="*/ 374 h 504"/>
                    <a:gd name="T78" fmla="*/ 1024 w 1060"/>
                    <a:gd name="T79" fmla="*/ 382 h 504"/>
                    <a:gd name="T80" fmla="*/ 1004 w 1060"/>
                    <a:gd name="T81" fmla="*/ 310 h 504"/>
                    <a:gd name="T82" fmla="*/ 1016 w 1060"/>
                    <a:gd name="T83" fmla="*/ 256 h 504"/>
                    <a:gd name="T84" fmla="*/ 1024 w 1060"/>
                    <a:gd name="T85" fmla="*/ 202 h 504"/>
                    <a:gd name="T86" fmla="*/ 1060 w 1060"/>
                    <a:gd name="T87" fmla="*/ 178 h 504"/>
                    <a:gd name="T88" fmla="*/ 972 w 1060"/>
                    <a:gd name="T89" fmla="*/ 140 h 504"/>
                    <a:gd name="T90" fmla="*/ 992 w 1060"/>
                    <a:gd name="T91" fmla="*/ 64 h 504"/>
                    <a:gd name="T92" fmla="*/ 936 w 1060"/>
                    <a:gd name="T93" fmla="*/ 44 h 504"/>
                    <a:gd name="T94" fmla="*/ 854 w 1060"/>
                    <a:gd name="T95" fmla="*/ 3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0" h="504">
                      <a:moveTo>
                        <a:pt x="854" y="36"/>
                      </a:moveTo>
                      <a:lnTo>
                        <a:pt x="806" y="68"/>
                      </a:lnTo>
                      <a:lnTo>
                        <a:pt x="772" y="82"/>
                      </a:lnTo>
                      <a:lnTo>
                        <a:pt x="740" y="68"/>
                      </a:lnTo>
                      <a:lnTo>
                        <a:pt x="700" y="84"/>
                      </a:lnTo>
                      <a:lnTo>
                        <a:pt x="660" y="86"/>
                      </a:lnTo>
                      <a:lnTo>
                        <a:pt x="644" y="72"/>
                      </a:lnTo>
                      <a:lnTo>
                        <a:pt x="620" y="64"/>
                      </a:lnTo>
                      <a:lnTo>
                        <a:pt x="602" y="52"/>
                      </a:lnTo>
                      <a:lnTo>
                        <a:pt x="574" y="58"/>
                      </a:lnTo>
                      <a:lnTo>
                        <a:pt x="540" y="28"/>
                      </a:lnTo>
                      <a:lnTo>
                        <a:pt x="500" y="26"/>
                      </a:lnTo>
                      <a:lnTo>
                        <a:pt x="492" y="4"/>
                      </a:lnTo>
                      <a:lnTo>
                        <a:pt x="458" y="16"/>
                      </a:lnTo>
                      <a:lnTo>
                        <a:pt x="428" y="0"/>
                      </a:lnTo>
                      <a:lnTo>
                        <a:pt x="376" y="10"/>
                      </a:lnTo>
                      <a:lnTo>
                        <a:pt x="328" y="38"/>
                      </a:lnTo>
                      <a:lnTo>
                        <a:pt x="268" y="70"/>
                      </a:lnTo>
                      <a:lnTo>
                        <a:pt x="232" y="68"/>
                      </a:lnTo>
                      <a:lnTo>
                        <a:pt x="158" y="70"/>
                      </a:lnTo>
                      <a:lnTo>
                        <a:pt x="166" y="88"/>
                      </a:lnTo>
                      <a:lnTo>
                        <a:pt x="200" y="94"/>
                      </a:lnTo>
                      <a:lnTo>
                        <a:pt x="174" y="104"/>
                      </a:lnTo>
                      <a:lnTo>
                        <a:pt x="162" y="100"/>
                      </a:lnTo>
                      <a:lnTo>
                        <a:pt x="154" y="118"/>
                      </a:lnTo>
                      <a:lnTo>
                        <a:pt x="118" y="124"/>
                      </a:lnTo>
                      <a:lnTo>
                        <a:pt x="100" y="112"/>
                      </a:lnTo>
                      <a:lnTo>
                        <a:pt x="82" y="126"/>
                      </a:lnTo>
                      <a:lnTo>
                        <a:pt x="64" y="136"/>
                      </a:lnTo>
                      <a:lnTo>
                        <a:pt x="32" y="140"/>
                      </a:lnTo>
                      <a:lnTo>
                        <a:pt x="16" y="164"/>
                      </a:lnTo>
                      <a:lnTo>
                        <a:pt x="0" y="176"/>
                      </a:lnTo>
                      <a:lnTo>
                        <a:pt x="2" y="202"/>
                      </a:lnTo>
                      <a:lnTo>
                        <a:pt x="36" y="212"/>
                      </a:lnTo>
                      <a:lnTo>
                        <a:pt x="38" y="242"/>
                      </a:lnTo>
                      <a:lnTo>
                        <a:pt x="30" y="268"/>
                      </a:lnTo>
                      <a:lnTo>
                        <a:pt x="44" y="282"/>
                      </a:lnTo>
                      <a:lnTo>
                        <a:pt x="20" y="306"/>
                      </a:lnTo>
                      <a:lnTo>
                        <a:pt x="4" y="288"/>
                      </a:lnTo>
                      <a:lnTo>
                        <a:pt x="14" y="322"/>
                      </a:lnTo>
                      <a:lnTo>
                        <a:pt x="38" y="320"/>
                      </a:lnTo>
                      <a:lnTo>
                        <a:pt x="64" y="366"/>
                      </a:lnTo>
                      <a:lnTo>
                        <a:pt x="50" y="394"/>
                      </a:lnTo>
                      <a:lnTo>
                        <a:pt x="98" y="400"/>
                      </a:lnTo>
                      <a:lnTo>
                        <a:pt x="100" y="418"/>
                      </a:lnTo>
                      <a:lnTo>
                        <a:pt x="128" y="414"/>
                      </a:lnTo>
                      <a:lnTo>
                        <a:pt x="134" y="446"/>
                      </a:lnTo>
                      <a:lnTo>
                        <a:pt x="158" y="442"/>
                      </a:lnTo>
                      <a:lnTo>
                        <a:pt x="204" y="488"/>
                      </a:lnTo>
                      <a:lnTo>
                        <a:pt x="240" y="458"/>
                      </a:lnTo>
                      <a:lnTo>
                        <a:pt x="248" y="424"/>
                      </a:lnTo>
                      <a:lnTo>
                        <a:pt x="302" y="436"/>
                      </a:lnTo>
                      <a:lnTo>
                        <a:pt x="360" y="474"/>
                      </a:lnTo>
                      <a:lnTo>
                        <a:pt x="422" y="472"/>
                      </a:lnTo>
                      <a:lnTo>
                        <a:pt x="458" y="442"/>
                      </a:lnTo>
                      <a:lnTo>
                        <a:pt x="482" y="432"/>
                      </a:lnTo>
                      <a:lnTo>
                        <a:pt x="508" y="442"/>
                      </a:lnTo>
                      <a:lnTo>
                        <a:pt x="534" y="400"/>
                      </a:lnTo>
                      <a:lnTo>
                        <a:pt x="542" y="424"/>
                      </a:lnTo>
                      <a:lnTo>
                        <a:pt x="528" y="452"/>
                      </a:lnTo>
                      <a:lnTo>
                        <a:pt x="534" y="486"/>
                      </a:lnTo>
                      <a:lnTo>
                        <a:pt x="530" y="504"/>
                      </a:lnTo>
                      <a:lnTo>
                        <a:pt x="562" y="498"/>
                      </a:lnTo>
                      <a:lnTo>
                        <a:pt x="572" y="476"/>
                      </a:lnTo>
                      <a:lnTo>
                        <a:pt x="590" y="472"/>
                      </a:lnTo>
                      <a:lnTo>
                        <a:pt x="584" y="438"/>
                      </a:lnTo>
                      <a:lnTo>
                        <a:pt x="594" y="430"/>
                      </a:lnTo>
                      <a:lnTo>
                        <a:pt x="612" y="436"/>
                      </a:lnTo>
                      <a:lnTo>
                        <a:pt x="628" y="424"/>
                      </a:lnTo>
                      <a:lnTo>
                        <a:pt x="674" y="424"/>
                      </a:lnTo>
                      <a:lnTo>
                        <a:pt x="722" y="412"/>
                      </a:lnTo>
                      <a:lnTo>
                        <a:pt x="778" y="394"/>
                      </a:lnTo>
                      <a:lnTo>
                        <a:pt x="830" y="388"/>
                      </a:lnTo>
                      <a:lnTo>
                        <a:pt x="874" y="364"/>
                      </a:lnTo>
                      <a:lnTo>
                        <a:pt x="888" y="384"/>
                      </a:lnTo>
                      <a:lnTo>
                        <a:pt x="914" y="384"/>
                      </a:lnTo>
                      <a:lnTo>
                        <a:pt x="940" y="394"/>
                      </a:lnTo>
                      <a:lnTo>
                        <a:pt x="970" y="374"/>
                      </a:lnTo>
                      <a:lnTo>
                        <a:pt x="982" y="392"/>
                      </a:lnTo>
                      <a:lnTo>
                        <a:pt x="1024" y="382"/>
                      </a:lnTo>
                      <a:lnTo>
                        <a:pt x="1018" y="344"/>
                      </a:lnTo>
                      <a:lnTo>
                        <a:pt x="1004" y="310"/>
                      </a:lnTo>
                      <a:lnTo>
                        <a:pt x="1008" y="276"/>
                      </a:lnTo>
                      <a:lnTo>
                        <a:pt x="1016" y="256"/>
                      </a:lnTo>
                      <a:lnTo>
                        <a:pt x="1002" y="228"/>
                      </a:lnTo>
                      <a:lnTo>
                        <a:pt x="1024" y="202"/>
                      </a:lnTo>
                      <a:lnTo>
                        <a:pt x="1048" y="218"/>
                      </a:lnTo>
                      <a:lnTo>
                        <a:pt x="1060" y="178"/>
                      </a:lnTo>
                      <a:lnTo>
                        <a:pt x="1026" y="156"/>
                      </a:lnTo>
                      <a:lnTo>
                        <a:pt x="972" y="140"/>
                      </a:lnTo>
                      <a:lnTo>
                        <a:pt x="992" y="96"/>
                      </a:lnTo>
                      <a:lnTo>
                        <a:pt x="992" y="64"/>
                      </a:lnTo>
                      <a:lnTo>
                        <a:pt x="974" y="44"/>
                      </a:lnTo>
                      <a:lnTo>
                        <a:pt x="936" y="44"/>
                      </a:lnTo>
                      <a:lnTo>
                        <a:pt x="886" y="38"/>
                      </a:lnTo>
                      <a:lnTo>
                        <a:pt x="854" y="3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10" name="Freeform 233"/>
                <p:cNvSpPr>
                  <a:spLocks/>
                </p:cNvSpPr>
                <p:nvPr/>
              </p:nvSpPr>
              <p:spPr bwMode="auto">
                <a:xfrm>
                  <a:off x="3264" y="3226"/>
                  <a:ext cx="156" cy="136"/>
                </a:xfrm>
                <a:custGeom>
                  <a:avLst/>
                  <a:gdLst>
                    <a:gd name="T0" fmla="*/ 96 w 156"/>
                    <a:gd name="T1" fmla="*/ 12 h 136"/>
                    <a:gd name="T2" fmla="*/ 116 w 156"/>
                    <a:gd name="T3" fmla="*/ 40 h 136"/>
                    <a:gd name="T4" fmla="*/ 156 w 156"/>
                    <a:gd name="T5" fmla="*/ 58 h 136"/>
                    <a:gd name="T6" fmla="*/ 126 w 156"/>
                    <a:gd name="T7" fmla="*/ 80 h 136"/>
                    <a:gd name="T8" fmla="*/ 80 w 156"/>
                    <a:gd name="T9" fmla="*/ 78 h 136"/>
                    <a:gd name="T10" fmla="*/ 76 w 156"/>
                    <a:gd name="T11" fmla="*/ 100 h 136"/>
                    <a:gd name="T12" fmla="*/ 24 w 156"/>
                    <a:gd name="T13" fmla="*/ 112 h 136"/>
                    <a:gd name="T14" fmla="*/ 0 w 156"/>
                    <a:gd name="T15" fmla="*/ 136 h 136"/>
                    <a:gd name="T16" fmla="*/ 0 w 156"/>
                    <a:gd name="T17" fmla="*/ 116 h 136"/>
                    <a:gd name="T18" fmla="*/ 22 w 156"/>
                    <a:gd name="T19" fmla="*/ 106 h 136"/>
                    <a:gd name="T20" fmla="*/ 0 w 156"/>
                    <a:gd name="T21" fmla="*/ 88 h 136"/>
                    <a:gd name="T22" fmla="*/ 22 w 156"/>
                    <a:gd name="T23" fmla="*/ 82 h 136"/>
                    <a:gd name="T24" fmla="*/ 22 w 156"/>
                    <a:gd name="T25" fmla="*/ 62 h 136"/>
                    <a:gd name="T26" fmla="*/ 42 w 156"/>
                    <a:gd name="T27" fmla="*/ 62 h 136"/>
                    <a:gd name="T28" fmla="*/ 54 w 156"/>
                    <a:gd name="T29" fmla="*/ 38 h 136"/>
                    <a:gd name="T30" fmla="*/ 28 w 156"/>
                    <a:gd name="T31" fmla="*/ 22 h 136"/>
                    <a:gd name="T32" fmla="*/ 42 w 156"/>
                    <a:gd name="T33" fmla="*/ 0 h 136"/>
                    <a:gd name="T34" fmla="*/ 64 w 156"/>
                    <a:gd name="T35" fmla="*/ 16 h 136"/>
                    <a:gd name="T36" fmla="*/ 96 w 156"/>
                    <a:gd name="T37" fmla="*/ 1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 h="136">
                      <a:moveTo>
                        <a:pt x="96" y="12"/>
                      </a:moveTo>
                      <a:lnTo>
                        <a:pt x="116" y="40"/>
                      </a:lnTo>
                      <a:lnTo>
                        <a:pt x="156" y="58"/>
                      </a:lnTo>
                      <a:lnTo>
                        <a:pt x="126" y="80"/>
                      </a:lnTo>
                      <a:lnTo>
                        <a:pt x="80" y="78"/>
                      </a:lnTo>
                      <a:lnTo>
                        <a:pt x="76" y="100"/>
                      </a:lnTo>
                      <a:lnTo>
                        <a:pt x="24" y="112"/>
                      </a:lnTo>
                      <a:lnTo>
                        <a:pt x="0" y="136"/>
                      </a:lnTo>
                      <a:lnTo>
                        <a:pt x="0" y="116"/>
                      </a:lnTo>
                      <a:lnTo>
                        <a:pt x="22" y="106"/>
                      </a:lnTo>
                      <a:lnTo>
                        <a:pt x="0" y="88"/>
                      </a:lnTo>
                      <a:lnTo>
                        <a:pt x="22" y="82"/>
                      </a:lnTo>
                      <a:lnTo>
                        <a:pt x="22" y="62"/>
                      </a:lnTo>
                      <a:lnTo>
                        <a:pt x="42" y="62"/>
                      </a:lnTo>
                      <a:lnTo>
                        <a:pt x="54" y="38"/>
                      </a:lnTo>
                      <a:lnTo>
                        <a:pt x="28" y="22"/>
                      </a:lnTo>
                      <a:lnTo>
                        <a:pt x="42" y="0"/>
                      </a:lnTo>
                      <a:lnTo>
                        <a:pt x="64" y="16"/>
                      </a:lnTo>
                      <a:lnTo>
                        <a:pt x="96" y="1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208" name="Freeform 234"/>
              <p:cNvSpPr>
                <a:spLocks/>
              </p:cNvSpPr>
              <p:nvPr/>
            </p:nvSpPr>
            <p:spPr bwMode="auto">
              <a:xfrm>
                <a:off x="2097" y="2553"/>
                <a:ext cx="41" cy="68"/>
              </a:xfrm>
              <a:custGeom>
                <a:avLst/>
                <a:gdLst>
                  <a:gd name="T0" fmla="*/ 18 w 41"/>
                  <a:gd name="T1" fmla="*/ 0 h 68"/>
                  <a:gd name="T2" fmla="*/ 5 w 41"/>
                  <a:gd name="T3" fmla="*/ 17 h 68"/>
                  <a:gd name="T4" fmla="*/ 0 w 41"/>
                  <a:gd name="T5" fmla="*/ 35 h 68"/>
                  <a:gd name="T6" fmla="*/ 12 w 41"/>
                  <a:gd name="T7" fmla="*/ 68 h 68"/>
                  <a:gd name="T8" fmla="*/ 36 w 41"/>
                  <a:gd name="T9" fmla="*/ 66 h 68"/>
                  <a:gd name="T10" fmla="*/ 30 w 41"/>
                  <a:gd name="T11" fmla="*/ 48 h 68"/>
                  <a:gd name="T12" fmla="*/ 41 w 41"/>
                  <a:gd name="T13" fmla="*/ 18 h 68"/>
                  <a:gd name="T14" fmla="*/ 18 w 4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68">
                    <a:moveTo>
                      <a:pt x="18" y="0"/>
                    </a:moveTo>
                    <a:lnTo>
                      <a:pt x="5" y="17"/>
                    </a:lnTo>
                    <a:lnTo>
                      <a:pt x="0" y="35"/>
                    </a:lnTo>
                    <a:lnTo>
                      <a:pt x="12" y="68"/>
                    </a:lnTo>
                    <a:lnTo>
                      <a:pt x="36" y="66"/>
                    </a:lnTo>
                    <a:lnTo>
                      <a:pt x="30" y="48"/>
                    </a:lnTo>
                    <a:lnTo>
                      <a:pt x="41" y="18"/>
                    </a:lnTo>
                    <a:lnTo>
                      <a:pt x="18"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105" name="Freeform 237"/>
            <p:cNvSpPr>
              <a:spLocks/>
            </p:cNvSpPr>
            <p:nvPr/>
          </p:nvSpPr>
          <p:spPr bwMode="auto">
            <a:xfrm>
              <a:off x="3152" y="585"/>
              <a:ext cx="2486" cy="1013"/>
            </a:xfrm>
            <a:custGeom>
              <a:avLst/>
              <a:gdLst>
                <a:gd name="T0" fmla="*/ 114 w 2216"/>
                <a:gd name="T1" fmla="*/ 252 h 904"/>
                <a:gd name="T2" fmla="*/ 102 w 2216"/>
                <a:gd name="T3" fmla="*/ 318 h 904"/>
                <a:gd name="T4" fmla="*/ 138 w 2216"/>
                <a:gd name="T5" fmla="*/ 396 h 904"/>
                <a:gd name="T6" fmla="*/ 184 w 2216"/>
                <a:gd name="T7" fmla="*/ 366 h 904"/>
                <a:gd name="T8" fmla="*/ 220 w 2216"/>
                <a:gd name="T9" fmla="*/ 286 h 904"/>
                <a:gd name="T10" fmla="*/ 276 w 2216"/>
                <a:gd name="T11" fmla="*/ 320 h 904"/>
                <a:gd name="T12" fmla="*/ 382 w 2216"/>
                <a:gd name="T13" fmla="*/ 264 h 904"/>
                <a:gd name="T14" fmla="*/ 458 w 2216"/>
                <a:gd name="T15" fmla="*/ 264 h 904"/>
                <a:gd name="T16" fmla="*/ 560 w 2216"/>
                <a:gd name="T17" fmla="*/ 278 h 904"/>
                <a:gd name="T18" fmla="*/ 612 w 2216"/>
                <a:gd name="T19" fmla="*/ 138 h 904"/>
                <a:gd name="T20" fmla="*/ 632 w 2216"/>
                <a:gd name="T21" fmla="*/ 276 h 904"/>
                <a:gd name="T22" fmla="*/ 652 w 2216"/>
                <a:gd name="T23" fmla="*/ 268 h 904"/>
                <a:gd name="T24" fmla="*/ 636 w 2216"/>
                <a:gd name="T25" fmla="*/ 164 h 904"/>
                <a:gd name="T26" fmla="*/ 714 w 2216"/>
                <a:gd name="T27" fmla="*/ 156 h 904"/>
                <a:gd name="T28" fmla="*/ 774 w 2216"/>
                <a:gd name="T29" fmla="*/ 112 h 904"/>
                <a:gd name="T30" fmla="*/ 866 w 2216"/>
                <a:gd name="T31" fmla="*/ 60 h 904"/>
                <a:gd name="T32" fmla="*/ 1038 w 2216"/>
                <a:gd name="T33" fmla="*/ 0 h 904"/>
                <a:gd name="T34" fmla="*/ 1188 w 2216"/>
                <a:gd name="T35" fmla="*/ 76 h 904"/>
                <a:gd name="T36" fmla="*/ 1174 w 2216"/>
                <a:gd name="T37" fmla="*/ 124 h 904"/>
                <a:gd name="T38" fmla="*/ 1404 w 2216"/>
                <a:gd name="T39" fmla="*/ 190 h 904"/>
                <a:gd name="T40" fmla="*/ 1540 w 2216"/>
                <a:gd name="T41" fmla="*/ 186 h 904"/>
                <a:gd name="T42" fmla="*/ 1638 w 2216"/>
                <a:gd name="T43" fmla="*/ 156 h 904"/>
                <a:gd name="T44" fmla="*/ 1820 w 2216"/>
                <a:gd name="T45" fmla="*/ 234 h 904"/>
                <a:gd name="T46" fmla="*/ 1952 w 2216"/>
                <a:gd name="T47" fmla="*/ 216 h 904"/>
                <a:gd name="T48" fmla="*/ 2216 w 2216"/>
                <a:gd name="T49" fmla="*/ 342 h 904"/>
                <a:gd name="T50" fmla="*/ 2100 w 2216"/>
                <a:gd name="T51" fmla="*/ 348 h 904"/>
                <a:gd name="T52" fmla="*/ 2066 w 2216"/>
                <a:gd name="T53" fmla="*/ 390 h 904"/>
                <a:gd name="T54" fmla="*/ 1932 w 2216"/>
                <a:gd name="T55" fmla="*/ 460 h 904"/>
                <a:gd name="T56" fmla="*/ 1850 w 2216"/>
                <a:gd name="T57" fmla="*/ 574 h 904"/>
                <a:gd name="T58" fmla="*/ 1810 w 2216"/>
                <a:gd name="T59" fmla="*/ 650 h 904"/>
                <a:gd name="T60" fmla="*/ 1752 w 2216"/>
                <a:gd name="T61" fmla="*/ 582 h 904"/>
                <a:gd name="T62" fmla="*/ 1824 w 2216"/>
                <a:gd name="T63" fmla="*/ 448 h 904"/>
                <a:gd name="T64" fmla="*/ 1692 w 2216"/>
                <a:gd name="T65" fmla="*/ 500 h 904"/>
                <a:gd name="T66" fmla="*/ 1536 w 2216"/>
                <a:gd name="T67" fmla="*/ 542 h 904"/>
                <a:gd name="T68" fmla="*/ 1522 w 2216"/>
                <a:gd name="T69" fmla="*/ 632 h 904"/>
                <a:gd name="T70" fmla="*/ 1606 w 2216"/>
                <a:gd name="T71" fmla="*/ 650 h 904"/>
                <a:gd name="T72" fmla="*/ 1580 w 2216"/>
                <a:gd name="T73" fmla="*/ 776 h 904"/>
                <a:gd name="T74" fmla="*/ 1572 w 2216"/>
                <a:gd name="T75" fmla="*/ 718 h 904"/>
                <a:gd name="T76" fmla="*/ 1494 w 2216"/>
                <a:gd name="T77" fmla="*/ 834 h 904"/>
                <a:gd name="T78" fmla="*/ 1470 w 2216"/>
                <a:gd name="T79" fmla="*/ 772 h 904"/>
                <a:gd name="T80" fmla="*/ 1404 w 2216"/>
                <a:gd name="T81" fmla="*/ 722 h 904"/>
                <a:gd name="T82" fmla="*/ 1274 w 2216"/>
                <a:gd name="T83" fmla="*/ 666 h 904"/>
                <a:gd name="T84" fmla="*/ 1166 w 2216"/>
                <a:gd name="T85" fmla="*/ 728 h 904"/>
                <a:gd name="T86" fmla="*/ 978 w 2216"/>
                <a:gd name="T87" fmla="*/ 672 h 904"/>
                <a:gd name="T88" fmla="*/ 878 w 2216"/>
                <a:gd name="T89" fmla="*/ 698 h 904"/>
                <a:gd name="T90" fmla="*/ 766 w 2216"/>
                <a:gd name="T91" fmla="*/ 726 h 904"/>
                <a:gd name="T92" fmla="*/ 672 w 2216"/>
                <a:gd name="T93" fmla="*/ 614 h 904"/>
                <a:gd name="T94" fmla="*/ 512 w 2216"/>
                <a:gd name="T95" fmla="*/ 618 h 904"/>
                <a:gd name="T96" fmla="*/ 414 w 2216"/>
                <a:gd name="T97" fmla="*/ 684 h 904"/>
                <a:gd name="T98" fmla="*/ 298 w 2216"/>
                <a:gd name="T99" fmla="*/ 712 h 904"/>
                <a:gd name="T100" fmla="*/ 270 w 2216"/>
                <a:gd name="T101" fmla="*/ 840 h 904"/>
                <a:gd name="T102" fmla="*/ 220 w 2216"/>
                <a:gd name="T103" fmla="*/ 868 h 904"/>
                <a:gd name="T104" fmla="*/ 138 w 2216"/>
                <a:gd name="T105" fmla="*/ 822 h 904"/>
                <a:gd name="T106" fmla="*/ 184 w 2216"/>
                <a:gd name="T107" fmla="*/ 748 h 904"/>
                <a:gd name="T108" fmla="*/ 90 w 2216"/>
                <a:gd name="T109" fmla="*/ 686 h 904"/>
                <a:gd name="T110" fmla="*/ 58 w 2216"/>
                <a:gd name="T111" fmla="*/ 620 h 904"/>
                <a:gd name="T112" fmla="*/ 0 w 2216"/>
                <a:gd name="T113" fmla="*/ 548 h 904"/>
                <a:gd name="T114" fmla="*/ 12 w 2216"/>
                <a:gd name="T115" fmla="*/ 468 h 904"/>
                <a:gd name="T116" fmla="*/ 44 w 2216"/>
                <a:gd name="T117" fmla="*/ 360 h 904"/>
                <a:gd name="T118" fmla="*/ 32 w 2216"/>
                <a:gd name="T119" fmla="*/ 2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16" h="904">
                  <a:moveTo>
                    <a:pt x="54" y="224"/>
                  </a:moveTo>
                  <a:lnTo>
                    <a:pt x="74" y="224"/>
                  </a:lnTo>
                  <a:lnTo>
                    <a:pt x="66" y="240"/>
                  </a:lnTo>
                  <a:lnTo>
                    <a:pt x="90" y="240"/>
                  </a:lnTo>
                  <a:lnTo>
                    <a:pt x="114" y="252"/>
                  </a:lnTo>
                  <a:lnTo>
                    <a:pt x="150" y="268"/>
                  </a:lnTo>
                  <a:lnTo>
                    <a:pt x="174" y="286"/>
                  </a:lnTo>
                  <a:lnTo>
                    <a:pt x="184" y="302"/>
                  </a:lnTo>
                  <a:lnTo>
                    <a:pt x="144" y="334"/>
                  </a:lnTo>
                  <a:lnTo>
                    <a:pt x="102" y="318"/>
                  </a:lnTo>
                  <a:lnTo>
                    <a:pt x="72" y="300"/>
                  </a:lnTo>
                  <a:lnTo>
                    <a:pt x="84" y="340"/>
                  </a:lnTo>
                  <a:lnTo>
                    <a:pt x="102" y="332"/>
                  </a:lnTo>
                  <a:lnTo>
                    <a:pt x="102" y="358"/>
                  </a:lnTo>
                  <a:lnTo>
                    <a:pt x="138" y="396"/>
                  </a:lnTo>
                  <a:lnTo>
                    <a:pt x="148" y="372"/>
                  </a:lnTo>
                  <a:lnTo>
                    <a:pt x="132" y="354"/>
                  </a:lnTo>
                  <a:lnTo>
                    <a:pt x="144" y="342"/>
                  </a:lnTo>
                  <a:lnTo>
                    <a:pt x="168" y="366"/>
                  </a:lnTo>
                  <a:lnTo>
                    <a:pt x="184" y="366"/>
                  </a:lnTo>
                  <a:lnTo>
                    <a:pt x="166" y="342"/>
                  </a:lnTo>
                  <a:lnTo>
                    <a:pt x="196" y="320"/>
                  </a:lnTo>
                  <a:lnTo>
                    <a:pt x="214" y="330"/>
                  </a:lnTo>
                  <a:lnTo>
                    <a:pt x="226" y="306"/>
                  </a:lnTo>
                  <a:lnTo>
                    <a:pt x="220" y="286"/>
                  </a:lnTo>
                  <a:lnTo>
                    <a:pt x="238" y="270"/>
                  </a:lnTo>
                  <a:lnTo>
                    <a:pt x="216" y="250"/>
                  </a:lnTo>
                  <a:lnTo>
                    <a:pt x="262" y="290"/>
                  </a:lnTo>
                  <a:lnTo>
                    <a:pt x="246" y="308"/>
                  </a:lnTo>
                  <a:lnTo>
                    <a:pt x="276" y="320"/>
                  </a:lnTo>
                  <a:lnTo>
                    <a:pt x="280" y="288"/>
                  </a:lnTo>
                  <a:lnTo>
                    <a:pt x="312" y="276"/>
                  </a:lnTo>
                  <a:lnTo>
                    <a:pt x="348" y="256"/>
                  </a:lnTo>
                  <a:lnTo>
                    <a:pt x="354" y="276"/>
                  </a:lnTo>
                  <a:lnTo>
                    <a:pt x="382" y="264"/>
                  </a:lnTo>
                  <a:lnTo>
                    <a:pt x="398" y="264"/>
                  </a:lnTo>
                  <a:lnTo>
                    <a:pt x="420" y="268"/>
                  </a:lnTo>
                  <a:lnTo>
                    <a:pt x="436" y="250"/>
                  </a:lnTo>
                  <a:lnTo>
                    <a:pt x="438" y="274"/>
                  </a:lnTo>
                  <a:lnTo>
                    <a:pt x="458" y="264"/>
                  </a:lnTo>
                  <a:lnTo>
                    <a:pt x="448" y="240"/>
                  </a:lnTo>
                  <a:lnTo>
                    <a:pt x="470" y="232"/>
                  </a:lnTo>
                  <a:lnTo>
                    <a:pt x="504" y="240"/>
                  </a:lnTo>
                  <a:lnTo>
                    <a:pt x="526" y="258"/>
                  </a:lnTo>
                  <a:lnTo>
                    <a:pt x="560" y="278"/>
                  </a:lnTo>
                  <a:lnTo>
                    <a:pt x="570" y="246"/>
                  </a:lnTo>
                  <a:lnTo>
                    <a:pt x="548" y="212"/>
                  </a:lnTo>
                  <a:lnTo>
                    <a:pt x="548" y="180"/>
                  </a:lnTo>
                  <a:lnTo>
                    <a:pt x="584" y="140"/>
                  </a:lnTo>
                  <a:lnTo>
                    <a:pt x="612" y="138"/>
                  </a:lnTo>
                  <a:lnTo>
                    <a:pt x="616" y="170"/>
                  </a:lnTo>
                  <a:lnTo>
                    <a:pt x="612" y="196"/>
                  </a:lnTo>
                  <a:lnTo>
                    <a:pt x="626" y="220"/>
                  </a:lnTo>
                  <a:lnTo>
                    <a:pt x="616" y="250"/>
                  </a:lnTo>
                  <a:lnTo>
                    <a:pt x="632" y="276"/>
                  </a:lnTo>
                  <a:lnTo>
                    <a:pt x="618" y="306"/>
                  </a:lnTo>
                  <a:lnTo>
                    <a:pt x="576" y="312"/>
                  </a:lnTo>
                  <a:lnTo>
                    <a:pt x="606" y="328"/>
                  </a:lnTo>
                  <a:lnTo>
                    <a:pt x="634" y="312"/>
                  </a:lnTo>
                  <a:lnTo>
                    <a:pt x="652" y="268"/>
                  </a:lnTo>
                  <a:lnTo>
                    <a:pt x="672" y="246"/>
                  </a:lnTo>
                  <a:lnTo>
                    <a:pt x="642" y="250"/>
                  </a:lnTo>
                  <a:lnTo>
                    <a:pt x="638" y="228"/>
                  </a:lnTo>
                  <a:lnTo>
                    <a:pt x="648" y="204"/>
                  </a:lnTo>
                  <a:lnTo>
                    <a:pt x="636" y="164"/>
                  </a:lnTo>
                  <a:lnTo>
                    <a:pt x="650" y="142"/>
                  </a:lnTo>
                  <a:lnTo>
                    <a:pt x="668" y="200"/>
                  </a:lnTo>
                  <a:lnTo>
                    <a:pt x="690" y="196"/>
                  </a:lnTo>
                  <a:lnTo>
                    <a:pt x="670" y="164"/>
                  </a:lnTo>
                  <a:lnTo>
                    <a:pt x="714" y="156"/>
                  </a:lnTo>
                  <a:lnTo>
                    <a:pt x="746" y="182"/>
                  </a:lnTo>
                  <a:lnTo>
                    <a:pt x="768" y="162"/>
                  </a:lnTo>
                  <a:lnTo>
                    <a:pt x="738" y="146"/>
                  </a:lnTo>
                  <a:lnTo>
                    <a:pt x="738" y="120"/>
                  </a:lnTo>
                  <a:lnTo>
                    <a:pt x="774" y="112"/>
                  </a:lnTo>
                  <a:lnTo>
                    <a:pt x="814" y="108"/>
                  </a:lnTo>
                  <a:lnTo>
                    <a:pt x="832" y="116"/>
                  </a:lnTo>
                  <a:lnTo>
                    <a:pt x="816" y="84"/>
                  </a:lnTo>
                  <a:lnTo>
                    <a:pt x="834" y="72"/>
                  </a:lnTo>
                  <a:lnTo>
                    <a:pt x="866" y="60"/>
                  </a:lnTo>
                  <a:lnTo>
                    <a:pt x="936" y="48"/>
                  </a:lnTo>
                  <a:lnTo>
                    <a:pt x="948" y="56"/>
                  </a:lnTo>
                  <a:lnTo>
                    <a:pt x="984" y="32"/>
                  </a:lnTo>
                  <a:lnTo>
                    <a:pt x="1012" y="26"/>
                  </a:lnTo>
                  <a:lnTo>
                    <a:pt x="1038" y="0"/>
                  </a:lnTo>
                  <a:lnTo>
                    <a:pt x="1066" y="12"/>
                  </a:lnTo>
                  <a:lnTo>
                    <a:pt x="1088" y="38"/>
                  </a:lnTo>
                  <a:lnTo>
                    <a:pt x="1134" y="18"/>
                  </a:lnTo>
                  <a:lnTo>
                    <a:pt x="1170" y="38"/>
                  </a:lnTo>
                  <a:lnTo>
                    <a:pt x="1188" y="76"/>
                  </a:lnTo>
                  <a:lnTo>
                    <a:pt x="1148" y="94"/>
                  </a:lnTo>
                  <a:lnTo>
                    <a:pt x="1106" y="114"/>
                  </a:lnTo>
                  <a:lnTo>
                    <a:pt x="1090" y="144"/>
                  </a:lnTo>
                  <a:lnTo>
                    <a:pt x="1128" y="108"/>
                  </a:lnTo>
                  <a:lnTo>
                    <a:pt x="1174" y="124"/>
                  </a:lnTo>
                  <a:lnTo>
                    <a:pt x="1214" y="108"/>
                  </a:lnTo>
                  <a:lnTo>
                    <a:pt x="1248" y="128"/>
                  </a:lnTo>
                  <a:lnTo>
                    <a:pt x="1302" y="150"/>
                  </a:lnTo>
                  <a:lnTo>
                    <a:pt x="1350" y="146"/>
                  </a:lnTo>
                  <a:lnTo>
                    <a:pt x="1404" y="190"/>
                  </a:lnTo>
                  <a:lnTo>
                    <a:pt x="1434" y="198"/>
                  </a:lnTo>
                  <a:lnTo>
                    <a:pt x="1440" y="174"/>
                  </a:lnTo>
                  <a:lnTo>
                    <a:pt x="1454" y="192"/>
                  </a:lnTo>
                  <a:lnTo>
                    <a:pt x="1482" y="178"/>
                  </a:lnTo>
                  <a:lnTo>
                    <a:pt x="1540" y="186"/>
                  </a:lnTo>
                  <a:lnTo>
                    <a:pt x="1534" y="150"/>
                  </a:lnTo>
                  <a:lnTo>
                    <a:pt x="1562" y="146"/>
                  </a:lnTo>
                  <a:lnTo>
                    <a:pt x="1606" y="164"/>
                  </a:lnTo>
                  <a:lnTo>
                    <a:pt x="1614" y="188"/>
                  </a:lnTo>
                  <a:lnTo>
                    <a:pt x="1638" y="156"/>
                  </a:lnTo>
                  <a:lnTo>
                    <a:pt x="1698" y="176"/>
                  </a:lnTo>
                  <a:lnTo>
                    <a:pt x="1664" y="206"/>
                  </a:lnTo>
                  <a:lnTo>
                    <a:pt x="1758" y="206"/>
                  </a:lnTo>
                  <a:lnTo>
                    <a:pt x="1818" y="206"/>
                  </a:lnTo>
                  <a:lnTo>
                    <a:pt x="1820" y="234"/>
                  </a:lnTo>
                  <a:lnTo>
                    <a:pt x="1874" y="236"/>
                  </a:lnTo>
                  <a:lnTo>
                    <a:pt x="1922" y="240"/>
                  </a:lnTo>
                  <a:lnTo>
                    <a:pt x="1952" y="264"/>
                  </a:lnTo>
                  <a:lnTo>
                    <a:pt x="1964" y="236"/>
                  </a:lnTo>
                  <a:lnTo>
                    <a:pt x="1952" y="216"/>
                  </a:lnTo>
                  <a:lnTo>
                    <a:pt x="2006" y="220"/>
                  </a:lnTo>
                  <a:lnTo>
                    <a:pt x="2084" y="250"/>
                  </a:lnTo>
                  <a:lnTo>
                    <a:pt x="2160" y="312"/>
                  </a:lnTo>
                  <a:lnTo>
                    <a:pt x="2178" y="312"/>
                  </a:lnTo>
                  <a:lnTo>
                    <a:pt x="2216" y="342"/>
                  </a:lnTo>
                  <a:lnTo>
                    <a:pt x="2188" y="348"/>
                  </a:lnTo>
                  <a:lnTo>
                    <a:pt x="2192" y="380"/>
                  </a:lnTo>
                  <a:lnTo>
                    <a:pt x="2142" y="364"/>
                  </a:lnTo>
                  <a:lnTo>
                    <a:pt x="2142" y="340"/>
                  </a:lnTo>
                  <a:lnTo>
                    <a:pt x="2100" y="348"/>
                  </a:lnTo>
                  <a:lnTo>
                    <a:pt x="2094" y="320"/>
                  </a:lnTo>
                  <a:lnTo>
                    <a:pt x="2088" y="362"/>
                  </a:lnTo>
                  <a:lnTo>
                    <a:pt x="2058" y="370"/>
                  </a:lnTo>
                  <a:lnTo>
                    <a:pt x="2018" y="366"/>
                  </a:lnTo>
                  <a:lnTo>
                    <a:pt x="2066" y="390"/>
                  </a:lnTo>
                  <a:lnTo>
                    <a:pt x="2080" y="420"/>
                  </a:lnTo>
                  <a:lnTo>
                    <a:pt x="2034" y="420"/>
                  </a:lnTo>
                  <a:lnTo>
                    <a:pt x="1958" y="444"/>
                  </a:lnTo>
                  <a:lnTo>
                    <a:pt x="1952" y="484"/>
                  </a:lnTo>
                  <a:lnTo>
                    <a:pt x="1932" y="460"/>
                  </a:lnTo>
                  <a:lnTo>
                    <a:pt x="1900" y="484"/>
                  </a:lnTo>
                  <a:lnTo>
                    <a:pt x="1870" y="484"/>
                  </a:lnTo>
                  <a:lnTo>
                    <a:pt x="1852" y="520"/>
                  </a:lnTo>
                  <a:lnTo>
                    <a:pt x="1858" y="558"/>
                  </a:lnTo>
                  <a:lnTo>
                    <a:pt x="1850" y="574"/>
                  </a:lnTo>
                  <a:lnTo>
                    <a:pt x="1846" y="598"/>
                  </a:lnTo>
                  <a:lnTo>
                    <a:pt x="1832" y="602"/>
                  </a:lnTo>
                  <a:lnTo>
                    <a:pt x="1834" y="618"/>
                  </a:lnTo>
                  <a:lnTo>
                    <a:pt x="1818" y="618"/>
                  </a:lnTo>
                  <a:lnTo>
                    <a:pt x="1810" y="650"/>
                  </a:lnTo>
                  <a:lnTo>
                    <a:pt x="1810" y="668"/>
                  </a:lnTo>
                  <a:lnTo>
                    <a:pt x="1788" y="676"/>
                  </a:lnTo>
                  <a:lnTo>
                    <a:pt x="1770" y="698"/>
                  </a:lnTo>
                  <a:lnTo>
                    <a:pt x="1758" y="636"/>
                  </a:lnTo>
                  <a:lnTo>
                    <a:pt x="1752" y="582"/>
                  </a:lnTo>
                  <a:lnTo>
                    <a:pt x="1782" y="528"/>
                  </a:lnTo>
                  <a:lnTo>
                    <a:pt x="1832" y="498"/>
                  </a:lnTo>
                  <a:lnTo>
                    <a:pt x="1854" y="462"/>
                  </a:lnTo>
                  <a:lnTo>
                    <a:pt x="1878" y="420"/>
                  </a:lnTo>
                  <a:lnTo>
                    <a:pt x="1824" y="448"/>
                  </a:lnTo>
                  <a:lnTo>
                    <a:pt x="1800" y="430"/>
                  </a:lnTo>
                  <a:lnTo>
                    <a:pt x="1752" y="464"/>
                  </a:lnTo>
                  <a:lnTo>
                    <a:pt x="1740" y="498"/>
                  </a:lnTo>
                  <a:lnTo>
                    <a:pt x="1710" y="514"/>
                  </a:lnTo>
                  <a:lnTo>
                    <a:pt x="1692" y="500"/>
                  </a:lnTo>
                  <a:lnTo>
                    <a:pt x="1702" y="486"/>
                  </a:lnTo>
                  <a:lnTo>
                    <a:pt x="1656" y="502"/>
                  </a:lnTo>
                  <a:lnTo>
                    <a:pt x="1620" y="492"/>
                  </a:lnTo>
                  <a:lnTo>
                    <a:pt x="1572" y="492"/>
                  </a:lnTo>
                  <a:lnTo>
                    <a:pt x="1536" y="542"/>
                  </a:lnTo>
                  <a:lnTo>
                    <a:pt x="1490" y="592"/>
                  </a:lnTo>
                  <a:lnTo>
                    <a:pt x="1454" y="608"/>
                  </a:lnTo>
                  <a:lnTo>
                    <a:pt x="1486" y="630"/>
                  </a:lnTo>
                  <a:lnTo>
                    <a:pt x="1504" y="650"/>
                  </a:lnTo>
                  <a:lnTo>
                    <a:pt x="1522" y="632"/>
                  </a:lnTo>
                  <a:lnTo>
                    <a:pt x="1560" y="658"/>
                  </a:lnTo>
                  <a:lnTo>
                    <a:pt x="1534" y="692"/>
                  </a:lnTo>
                  <a:lnTo>
                    <a:pt x="1572" y="682"/>
                  </a:lnTo>
                  <a:lnTo>
                    <a:pt x="1576" y="636"/>
                  </a:lnTo>
                  <a:lnTo>
                    <a:pt x="1606" y="650"/>
                  </a:lnTo>
                  <a:lnTo>
                    <a:pt x="1584" y="686"/>
                  </a:lnTo>
                  <a:lnTo>
                    <a:pt x="1590" y="718"/>
                  </a:lnTo>
                  <a:lnTo>
                    <a:pt x="1606" y="738"/>
                  </a:lnTo>
                  <a:lnTo>
                    <a:pt x="1580" y="730"/>
                  </a:lnTo>
                  <a:lnTo>
                    <a:pt x="1580" y="776"/>
                  </a:lnTo>
                  <a:lnTo>
                    <a:pt x="1588" y="804"/>
                  </a:lnTo>
                  <a:lnTo>
                    <a:pt x="1566" y="788"/>
                  </a:lnTo>
                  <a:lnTo>
                    <a:pt x="1548" y="806"/>
                  </a:lnTo>
                  <a:lnTo>
                    <a:pt x="1564" y="772"/>
                  </a:lnTo>
                  <a:lnTo>
                    <a:pt x="1572" y="718"/>
                  </a:lnTo>
                  <a:lnTo>
                    <a:pt x="1574" y="692"/>
                  </a:lnTo>
                  <a:lnTo>
                    <a:pt x="1544" y="720"/>
                  </a:lnTo>
                  <a:lnTo>
                    <a:pt x="1528" y="766"/>
                  </a:lnTo>
                  <a:lnTo>
                    <a:pt x="1506" y="788"/>
                  </a:lnTo>
                  <a:lnTo>
                    <a:pt x="1494" y="834"/>
                  </a:lnTo>
                  <a:lnTo>
                    <a:pt x="1474" y="864"/>
                  </a:lnTo>
                  <a:lnTo>
                    <a:pt x="1446" y="876"/>
                  </a:lnTo>
                  <a:lnTo>
                    <a:pt x="1428" y="838"/>
                  </a:lnTo>
                  <a:lnTo>
                    <a:pt x="1464" y="804"/>
                  </a:lnTo>
                  <a:lnTo>
                    <a:pt x="1470" y="772"/>
                  </a:lnTo>
                  <a:lnTo>
                    <a:pt x="1476" y="744"/>
                  </a:lnTo>
                  <a:lnTo>
                    <a:pt x="1440" y="758"/>
                  </a:lnTo>
                  <a:lnTo>
                    <a:pt x="1422" y="768"/>
                  </a:lnTo>
                  <a:lnTo>
                    <a:pt x="1420" y="740"/>
                  </a:lnTo>
                  <a:lnTo>
                    <a:pt x="1404" y="722"/>
                  </a:lnTo>
                  <a:lnTo>
                    <a:pt x="1376" y="700"/>
                  </a:lnTo>
                  <a:lnTo>
                    <a:pt x="1360" y="664"/>
                  </a:lnTo>
                  <a:lnTo>
                    <a:pt x="1326" y="640"/>
                  </a:lnTo>
                  <a:lnTo>
                    <a:pt x="1292" y="640"/>
                  </a:lnTo>
                  <a:lnTo>
                    <a:pt x="1274" y="666"/>
                  </a:lnTo>
                  <a:lnTo>
                    <a:pt x="1268" y="706"/>
                  </a:lnTo>
                  <a:lnTo>
                    <a:pt x="1252" y="732"/>
                  </a:lnTo>
                  <a:lnTo>
                    <a:pt x="1224" y="724"/>
                  </a:lnTo>
                  <a:lnTo>
                    <a:pt x="1194" y="714"/>
                  </a:lnTo>
                  <a:lnTo>
                    <a:pt x="1166" y="728"/>
                  </a:lnTo>
                  <a:lnTo>
                    <a:pt x="1122" y="734"/>
                  </a:lnTo>
                  <a:lnTo>
                    <a:pt x="1076" y="720"/>
                  </a:lnTo>
                  <a:lnTo>
                    <a:pt x="1040" y="708"/>
                  </a:lnTo>
                  <a:lnTo>
                    <a:pt x="1008" y="680"/>
                  </a:lnTo>
                  <a:lnTo>
                    <a:pt x="978" y="672"/>
                  </a:lnTo>
                  <a:lnTo>
                    <a:pt x="962" y="690"/>
                  </a:lnTo>
                  <a:lnTo>
                    <a:pt x="972" y="714"/>
                  </a:lnTo>
                  <a:lnTo>
                    <a:pt x="936" y="716"/>
                  </a:lnTo>
                  <a:lnTo>
                    <a:pt x="906" y="702"/>
                  </a:lnTo>
                  <a:lnTo>
                    <a:pt x="878" y="698"/>
                  </a:lnTo>
                  <a:lnTo>
                    <a:pt x="852" y="718"/>
                  </a:lnTo>
                  <a:lnTo>
                    <a:pt x="842" y="740"/>
                  </a:lnTo>
                  <a:lnTo>
                    <a:pt x="806" y="726"/>
                  </a:lnTo>
                  <a:lnTo>
                    <a:pt x="794" y="714"/>
                  </a:lnTo>
                  <a:lnTo>
                    <a:pt x="766" y="726"/>
                  </a:lnTo>
                  <a:lnTo>
                    <a:pt x="738" y="708"/>
                  </a:lnTo>
                  <a:lnTo>
                    <a:pt x="726" y="696"/>
                  </a:lnTo>
                  <a:lnTo>
                    <a:pt x="704" y="690"/>
                  </a:lnTo>
                  <a:lnTo>
                    <a:pt x="686" y="660"/>
                  </a:lnTo>
                  <a:lnTo>
                    <a:pt x="672" y="614"/>
                  </a:lnTo>
                  <a:lnTo>
                    <a:pt x="620" y="632"/>
                  </a:lnTo>
                  <a:lnTo>
                    <a:pt x="588" y="614"/>
                  </a:lnTo>
                  <a:lnTo>
                    <a:pt x="582" y="628"/>
                  </a:lnTo>
                  <a:lnTo>
                    <a:pt x="568" y="606"/>
                  </a:lnTo>
                  <a:lnTo>
                    <a:pt x="512" y="618"/>
                  </a:lnTo>
                  <a:lnTo>
                    <a:pt x="456" y="618"/>
                  </a:lnTo>
                  <a:lnTo>
                    <a:pt x="452" y="660"/>
                  </a:lnTo>
                  <a:lnTo>
                    <a:pt x="466" y="696"/>
                  </a:lnTo>
                  <a:lnTo>
                    <a:pt x="438" y="702"/>
                  </a:lnTo>
                  <a:lnTo>
                    <a:pt x="414" y="684"/>
                  </a:lnTo>
                  <a:lnTo>
                    <a:pt x="386" y="696"/>
                  </a:lnTo>
                  <a:lnTo>
                    <a:pt x="350" y="672"/>
                  </a:lnTo>
                  <a:lnTo>
                    <a:pt x="328" y="676"/>
                  </a:lnTo>
                  <a:lnTo>
                    <a:pt x="296" y="696"/>
                  </a:lnTo>
                  <a:lnTo>
                    <a:pt x="298" y="712"/>
                  </a:lnTo>
                  <a:lnTo>
                    <a:pt x="276" y="718"/>
                  </a:lnTo>
                  <a:lnTo>
                    <a:pt x="278" y="762"/>
                  </a:lnTo>
                  <a:lnTo>
                    <a:pt x="288" y="792"/>
                  </a:lnTo>
                  <a:lnTo>
                    <a:pt x="264" y="810"/>
                  </a:lnTo>
                  <a:lnTo>
                    <a:pt x="270" y="840"/>
                  </a:lnTo>
                  <a:lnTo>
                    <a:pt x="288" y="886"/>
                  </a:lnTo>
                  <a:lnTo>
                    <a:pt x="288" y="904"/>
                  </a:lnTo>
                  <a:lnTo>
                    <a:pt x="254" y="878"/>
                  </a:lnTo>
                  <a:lnTo>
                    <a:pt x="242" y="854"/>
                  </a:lnTo>
                  <a:lnTo>
                    <a:pt x="220" y="868"/>
                  </a:lnTo>
                  <a:lnTo>
                    <a:pt x="198" y="852"/>
                  </a:lnTo>
                  <a:lnTo>
                    <a:pt x="184" y="852"/>
                  </a:lnTo>
                  <a:lnTo>
                    <a:pt x="166" y="864"/>
                  </a:lnTo>
                  <a:lnTo>
                    <a:pt x="148" y="834"/>
                  </a:lnTo>
                  <a:lnTo>
                    <a:pt x="138" y="822"/>
                  </a:lnTo>
                  <a:lnTo>
                    <a:pt x="146" y="810"/>
                  </a:lnTo>
                  <a:lnTo>
                    <a:pt x="127" y="797"/>
                  </a:lnTo>
                  <a:lnTo>
                    <a:pt x="160" y="782"/>
                  </a:lnTo>
                  <a:lnTo>
                    <a:pt x="178" y="768"/>
                  </a:lnTo>
                  <a:lnTo>
                    <a:pt x="184" y="748"/>
                  </a:lnTo>
                  <a:lnTo>
                    <a:pt x="174" y="725"/>
                  </a:lnTo>
                  <a:lnTo>
                    <a:pt x="144" y="706"/>
                  </a:lnTo>
                  <a:lnTo>
                    <a:pt x="129" y="710"/>
                  </a:lnTo>
                  <a:lnTo>
                    <a:pt x="115" y="691"/>
                  </a:lnTo>
                  <a:lnTo>
                    <a:pt x="90" y="686"/>
                  </a:lnTo>
                  <a:lnTo>
                    <a:pt x="82" y="666"/>
                  </a:lnTo>
                  <a:lnTo>
                    <a:pt x="66" y="672"/>
                  </a:lnTo>
                  <a:lnTo>
                    <a:pt x="60" y="642"/>
                  </a:lnTo>
                  <a:lnTo>
                    <a:pt x="72" y="640"/>
                  </a:lnTo>
                  <a:lnTo>
                    <a:pt x="58" y="620"/>
                  </a:lnTo>
                  <a:lnTo>
                    <a:pt x="56" y="598"/>
                  </a:lnTo>
                  <a:lnTo>
                    <a:pt x="42" y="580"/>
                  </a:lnTo>
                  <a:lnTo>
                    <a:pt x="24" y="590"/>
                  </a:lnTo>
                  <a:lnTo>
                    <a:pt x="20" y="570"/>
                  </a:lnTo>
                  <a:lnTo>
                    <a:pt x="0" y="548"/>
                  </a:lnTo>
                  <a:lnTo>
                    <a:pt x="12" y="534"/>
                  </a:lnTo>
                  <a:lnTo>
                    <a:pt x="12" y="516"/>
                  </a:lnTo>
                  <a:lnTo>
                    <a:pt x="12" y="492"/>
                  </a:lnTo>
                  <a:lnTo>
                    <a:pt x="36" y="478"/>
                  </a:lnTo>
                  <a:lnTo>
                    <a:pt x="12" y="468"/>
                  </a:lnTo>
                  <a:lnTo>
                    <a:pt x="50" y="438"/>
                  </a:lnTo>
                  <a:lnTo>
                    <a:pt x="64" y="422"/>
                  </a:lnTo>
                  <a:lnTo>
                    <a:pt x="54" y="410"/>
                  </a:lnTo>
                  <a:lnTo>
                    <a:pt x="60" y="384"/>
                  </a:lnTo>
                  <a:lnTo>
                    <a:pt x="44" y="360"/>
                  </a:lnTo>
                  <a:lnTo>
                    <a:pt x="40" y="328"/>
                  </a:lnTo>
                  <a:lnTo>
                    <a:pt x="30" y="308"/>
                  </a:lnTo>
                  <a:lnTo>
                    <a:pt x="44" y="282"/>
                  </a:lnTo>
                  <a:lnTo>
                    <a:pt x="30" y="268"/>
                  </a:lnTo>
                  <a:lnTo>
                    <a:pt x="32" y="256"/>
                  </a:lnTo>
                  <a:lnTo>
                    <a:pt x="48" y="256"/>
                  </a:lnTo>
                  <a:lnTo>
                    <a:pt x="48" y="234"/>
                  </a:lnTo>
                  <a:lnTo>
                    <a:pt x="54" y="22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6" name="Freeform 238"/>
            <p:cNvSpPr>
              <a:spLocks/>
            </p:cNvSpPr>
            <p:nvPr/>
          </p:nvSpPr>
          <p:spPr bwMode="auto">
            <a:xfrm>
              <a:off x="3462" y="1266"/>
              <a:ext cx="619" cy="343"/>
            </a:xfrm>
            <a:custGeom>
              <a:avLst/>
              <a:gdLst>
                <a:gd name="T0" fmla="*/ 35 w 632"/>
                <a:gd name="T1" fmla="*/ 207 h 350"/>
                <a:gd name="T2" fmla="*/ 89 w 632"/>
                <a:gd name="T3" fmla="*/ 213 h 350"/>
                <a:gd name="T4" fmla="*/ 96 w 632"/>
                <a:gd name="T5" fmla="*/ 254 h 350"/>
                <a:gd name="T6" fmla="*/ 45 w 632"/>
                <a:gd name="T7" fmla="*/ 269 h 350"/>
                <a:gd name="T8" fmla="*/ 80 w 632"/>
                <a:gd name="T9" fmla="*/ 326 h 350"/>
                <a:gd name="T10" fmla="*/ 111 w 632"/>
                <a:gd name="T11" fmla="*/ 320 h 350"/>
                <a:gd name="T12" fmla="*/ 134 w 632"/>
                <a:gd name="T13" fmla="*/ 295 h 350"/>
                <a:gd name="T14" fmla="*/ 152 w 632"/>
                <a:gd name="T15" fmla="*/ 234 h 350"/>
                <a:gd name="T16" fmla="*/ 216 w 632"/>
                <a:gd name="T17" fmla="*/ 279 h 350"/>
                <a:gd name="T18" fmla="*/ 254 w 632"/>
                <a:gd name="T19" fmla="*/ 306 h 350"/>
                <a:gd name="T20" fmla="*/ 292 w 632"/>
                <a:gd name="T21" fmla="*/ 340 h 350"/>
                <a:gd name="T22" fmla="*/ 343 w 632"/>
                <a:gd name="T23" fmla="*/ 313 h 350"/>
                <a:gd name="T24" fmla="*/ 378 w 632"/>
                <a:gd name="T25" fmla="*/ 291 h 350"/>
                <a:gd name="T26" fmla="*/ 420 w 632"/>
                <a:gd name="T27" fmla="*/ 289 h 350"/>
                <a:gd name="T28" fmla="*/ 447 w 632"/>
                <a:gd name="T29" fmla="*/ 295 h 350"/>
                <a:gd name="T30" fmla="*/ 491 w 632"/>
                <a:gd name="T31" fmla="*/ 299 h 350"/>
                <a:gd name="T32" fmla="*/ 518 w 632"/>
                <a:gd name="T33" fmla="*/ 281 h 350"/>
                <a:gd name="T34" fmla="*/ 554 w 632"/>
                <a:gd name="T35" fmla="*/ 244 h 350"/>
                <a:gd name="T36" fmla="*/ 580 w 632"/>
                <a:gd name="T37" fmla="*/ 185 h 350"/>
                <a:gd name="T38" fmla="*/ 632 w 632"/>
                <a:gd name="T39" fmla="*/ 145 h 350"/>
                <a:gd name="T40" fmla="*/ 591 w 632"/>
                <a:gd name="T41" fmla="*/ 120 h 350"/>
                <a:gd name="T42" fmla="*/ 534 w 632"/>
                <a:gd name="T43" fmla="*/ 119 h 350"/>
                <a:gd name="T44" fmla="*/ 491 w 632"/>
                <a:gd name="T45" fmla="*/ 93 h 350"/>
                <a:gd name="T46" fmla="*/ 455 w 632"/>
                <a:gd name="T47" fmla="*/ 9 h 350"/>
                <a:gd name="T48" fmla="*/ 355 w 632"/>
                <a:gd name="T49" fmla="*/ 9 h 350"/>
                <a:gd name="T50" fmla="*/ 333 w 632"/>
                <a:gd name="T51" fmla="*/ 0 h 350"/>
                <a:gd name="T52" fmla="*/ 210 w 632"/>
                <a:gd name="T53" fmla="*/ 14 h 350"/>
                <a:gd name="T54" fmla="*/ 218 w 632"/>
                <a:gd name="T55" fmla="*/ 103 h 350"/>
                <a:gd name="T56" fmla="*/ 158 w 632"/>
                <a:gd name="T57" fmla="*/ 88 h 350"/>
                <a:gd name="T58" fmla="*/ 86 w 632"/>
                <a:gd name="T59" fmla="*/ 76 h 350"/>
                <a:gd name="T60" fmla="*/ 24 w 632"/>
                <a:gd name="T61" fmla="*/ 100 h 350"/>
                <a:gd name="T62" fmla="*/ 0 w 632"/>
                <a:gd name="T63" fmla="*/ 126 h 350"/>
                <a:gd name="T64" fmla="*/ 14 w 632"/>
                <a:gd name="T65" fmla="*/ 21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2" h="350">
                  <a:moveTo>
                    <a:pt x="14" y="213"/>
                  </a:moveTo>
                  <a:lnTo>
                    <a:pt x="35" y="207"/>
                  </a:lnTo>
                  <a:lnTo>
                    <a:pt x="55" y="192"/>
                  </a:lnTo>
                  <a:lnTo>
                    <a:pt x="89" y="213"/>
                  </a:lnTo>
                  <a:lnTo>
                    <a:pt x="106" y="238"/>
                  </a:lnTo>
                  <a:lnTo>
                    <a:pt x="96" y="254"/>
                  </a:lnTo>
                  <a:lnTo>
                    <a:pt x="65" y="244"/>
                  </a:lnTo>
                  <a:lnTo>
                    <a:pt x="45" y="269"/>
                  </a:lnTo>
                  <a:lnTo>
                    <a:pt x="70" y="310"/>
                  </a:lnTo>
                  <a:lnTo>
                    <a:pt x="80" y="326"/>
                  </a:lnTo>
                  <a:lnTo>
                    <a:pt x="96" y="310"/>
                  </a:lnTo>
                  <a:lnTo>
                    <a:pt x="111" y="320"/>
                  </a:lnTo>
                  <a:lnTo>
                    <a:pt x="131" y="330"/>
                  </a:lnTo>
                  <a:lnTo>
                    <a:pt x="134" y="295"/>
                  </a:lnTo>
                  <a:lnTo>
                    <a:pt x="134" y="244"/>
                  </a:lnTo>
                  <a:lnTo>
                    <a:pt x="152" y="234"/>
                  </a:lnTo>
                  <a:lnTo>
                    <a:pt x="196" y="258"/>
                  </a:lnTo>
                  <a:lnTo>
                    <a:pt x="216" y="279"/>
                  </a:lnTo>
                  <a:lnTo>
                    <a:pt x="220" y="303"/>
                  </a:lnTo>
                  <a:lnTo>
                    <a:pt x="254" y="306"/>
                  </a:lnTo>
                  <a:lnTo>
                    <a:pt x="275" y="319"/>
                  </a:lnTo>
                  <a:lnTo>
                    <a:pt x="292" y="340"/>
                  </a:lnTo>
                  <a:lnTo>
                    <a:pt x="313" y="350"/>
                  </a:lnTo>
                  <a:lnTo>
                    <a:pt x="343" y="313"/>
                  </a:lnTo>
                  <a:lnTo>
                    <a:pt x="362" y="310"/>
                  </a:lnTo>
                  <a:lnTo>
                    <a:pt x="378" y="291"/>
                  </a:lnTo>
                  <a:lnTo>
                    <a:pt x="395" y="310"/>
                  </a:lnTo>
                  <a:lnTo>
                    <a:pt x="420" y="289"/>
                  </a:lnTo>
                  <a:lnTo>
                    <a:pt x="434" y="305"/>
                  </a:lnTo>
                  <a:lnTo>
                    <a:pt x="447" y="295"/>
                  </a:lnTo>
                  <a:lnTo>
                    <a:pt x="472" y="291"/>
                  </a:lnTo>
                  <a:lnTo>
                    <a:pt x="491" y="299"/>
                  </a:lnTo>
                  <a:lnTo>
                    <a:pt x="509" y="304"/>
                  </a:lnTo>
                  <a:lnTo>
                    <a:pt x="518" y="281"/>
                  </a:lnTo>
                  <a:lnTo>
                    <a:pt x="504" y="259"/>
                  </a:lnTo>
                  <a:lnTo>
                    <a:pt x="554" y="244"/>
                  </a:lnTo>
                  <a:lnTo>
                    <a:pt x="554" y="199"/>
                  </a:lnTo>
                  <a:lnTo>
                    <a:pt x="580" y="185"/>
                  </a:lnTo>
                  <a:lnTo>
                    <a:pt x="601" y="161"/>
                  </a:lnTo>
                  <a:lnTo>
                    <a:pt x="632" y="145"/>
                  </a:lnTo>
                  <a:lnTo>
                    <a:pt x="606" y="137"/>
                  </a:lnTo>
                  <a:lnTo>
                    <a:pt x="591" y="120"/>
                  </a:lnTo>
                  <a:lnTo>
                    <a:pt x="560" y="134"/>
                  </a:lnTo>
                  <a:lnTo>
                    <a:pt x="534" y="119"/>
                  </a:lnTo>
                  <a:lnTo>
                    <a:pt x="513" y="100"/>
                  </a:lnTo>
                  <a:lnTo>
                    <a:pt x="491" y="93"/>
                  </a:lnTo>
                  <a:lnTo>
                    <a:pt x="468" y="57"/>
                  </a:lnTo>
                  <a:lnTo>
                    <a:pt x="455" y="9"/>
                  </a:lnTo>
                  <a:lnTo>
                    <a:pt x="398" y="26"/>
                  </a:lnTo>
                  <a:lnTo>
                    <a:pt x="355" y="9"/>
                  </a:lnTo>
                  <a:lnTo>
                    <a:pt x="350" y="23"/>
                  </a:lnTo>
                  <a:lnTo>
                    <a:pt x="333" y="0"/>
                  </a:lnTo>
                  <a:lnTo>
                    <a:pt x="276" y="10"/>
                  </a:lnTo>
                  <a:lnTo>
                    <a:pt x="210" y="14"/>
                  </a:lnTo>
                  <a:lnTo>
                    <a:pt x="200" y="64"/>
                  </a:lnTo>
                  <a:lnTo>
                    <a:pt x="218" y="103"/>
                  </a:lnTo>
                  <a:lnTo>
                    <a:pt x="183" y="109"/>
                  </a:lnTo>
                  <a:lnTo>
                    <a:pt x="158" y="88"/>
                  </a:lnTo>
                  <a:lnTo>
                    <a:pt x="127" y="100"/>
                  </a:lnTo>
                  <a:lnTo>
                    <a:pt x="86" y="76"/>
                  </a:lnTo>
                  <a:lnTo>
                    <a:pt x="62" y="78"/>
                  </a:lnTo>
                  <a:lnTo>
                    <a:pt x="24" y="100"/>
                  </a:lnTo>
                  <a:lnTo>
                    <a:pt x="25" y="119"/>
                  </a:lnTo>
                  <a:lnTo>
                    <a:pt x="0" y="126"/>
                  </a:lnTo>
                  <a:lnTo>
                    <a:pt x="3" y="179"/>
                  </a:lnTo>
                  <a:lnTo>
                    <a:pt x="14" y="21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7" name="Freeform 240"/>
            <p:cNvSpPr>
              <a:spLocks/>
            </p:cNvSpPr>
            <p:nvPr/>
          </p:nvSpPr>
          <p:spPr bwMode="auto">
            <a:xfrm>
              <a:off x="3589" y="1497"/>
              <a:ext cx="258" cy="197"/>
            </a:xfrm>
            <a:custGeom>
              <a:avLst/>
              <a:gdLst>
                <a:gd name="T0" fmla="*/ 0 w 264"/>
                <a:gd name="T1" fmla="*/ 94 h 201"/>
                <a:gd name="T2" fmla="*/ 20 w 264"/>
                <a:gd name="T3" fmla="*/ 94 h 201"/>
                <a:gd name="T4" fmla="*/ 18 w 264"/>
                <a:gd name="T5" fmla="*/ 78 h 201"/>
                <a:gd name="T6" fmla="*/ 42 w 264"/>
                <a:gd name="T7" fmla="*/ 69 h 201"/>
                <a:gd name="T8" fmla="*/ 54 w 264"/>
                <a:gd name="T9" fmla="*/ 96 h 201"/>
                <a:gd name="T10" fmla="*/ 59 w 264"/>
                <a:gd name="T11" fmla="*/ 114 h 201"/>
                <a:gd name="T12" fmla="*/ 81 w 264"/>
                <a:gd name="T13" fmla="*/ 100 h 201"/>
                <a:gd name="T14" fmla="*/ 99 w 264"/>
                <a:gd name="T15" fmla="*/ 105 h 201"/>
                <a:gd name="T16" fmla="*/ 99 w 264"/>
                <a:gd name="T17" fmla="*/ 123 h 201"/>
                <a:gd name="T18" fmla="*/ 120 w 264"/>
                <a:gd name="T19" fmla="*/ 150 h 201"/>
                <a:gd name="T20" fmla="*/ 138 w 264"/>
                <a:gd name="T21" fmla="*/ 168 h 201"/>
                <a:gd name="T22" fmla="*/ 170 w 264"/>
                <a:gd name="T23" fmla="*/ 169 h 201"/>
                <a:gd name="T24" fmla="*/ 155 w 264"/>
                <a:gd name="T25" fmla="*/ 190 h 201"/>
                <a:gd name="T26" fmla="*/ 180 w 264"/>
                <a:gd name="T27" fmla="*/ 201 h 201"/>
                <a:gd name="T28" fmla="*/ 194 w 264"/>
                <a:gd name="T29" fmla="*/ 198 h 201"/>
                <a:gd name="T30" fmla="*/ 203 w 264"/>
                <a:gd name="T31" fmla="*/ 177 h 201"/>
                <a:gd name="T32" fmla="*/ 180 w 264"/>
                <a:gd name="T33" fmla="*/ 148 h 201"/>
                <a:gd name="T34" fmla="*/ 198 w 264"/>
                <a:gd name="T35" fmla="*/ 144 h 201"/>
                <a:gd name="T36" fmla="*/ 206 w 264"/>
                <a:gd name="T37" fmla="*/ 123 h 201"/>
                <a:gd name="T38" fmla="*/ 212 w 264"/>
                <a:gd name="T39" fmla="*/ 109 h 201"/>
                <a:gd name="T40" fmla="*/ 225 w 264"/>
                <a:gd name="T41" fmla="*/ 109 h 201"/>
                <a:gd name="T42" fmla="*/ 222 w 264"/>
                <a:gd name="T43" fmla="*/ 127 h 201"/>
                <a:gd name="T44" fmla="*/ 249 w 264"/>
                <a:gd name="T45" fmla="*/ 127 h 201"/>
                <a:gd name="T46" fmla="*/ 264 w 264"/>
                <a:gd name="T47" fmla="*/ 114 h 201"/>
                <a:gd name="T48" fmla="*/ 243 w 264"/>
                <a:gd name="T49" fmla="*/ 100 h 201"/>
                <a:gd name="T50" fmla="*/ 231 w 264"/>
                <a:gd name="T51" fmla="*/ 93 h 201"/>
                <a:gd name="T52" fmla="*/ 234 w 264"/>
                <a:gd name="T53" fmla="*/ 76 h 201"/>
                <a:gd name="T54" fmla="*/ 215 w 264"/>
                <a:gd name="T55" fmla="*/ 79 h 201"/>
                <a:gd name="T56" fmla="*/ 185 w 264"/>
                <a:gd name="T57" fmla="*/ 115 h 201"/>
                <a:gd name="T58" fmla="*/ 162 w 264"/>
                <a:gd name="T59" fmla="*/ 106 h 201"/>
                <a:gd name="T60" fmla="*/ 146 w 264"/>
                <a:gd name="T61" fmla="*/ 85 h 201"/>
                <a:gd name="T62" fmla="*/ 122 w 264"/>
                <a:gd name="T63" fmla="*/ 72 h 201"/>
                <a:gd name="T64" fmla="*/ 90 w 264"/>
                <a:gd name="T65" fmla="*/ 69 h 201"/>
                <a:gd name="T66" fmla="*/ 87 w 264"/>
                <a:gd name="T67" fmla="*/ 43 h 201"/>
                <a:gd name="T68" fmla="*/ 66 w 264"/>
                <a:gd name="T69" fmla="*/ 22 h 201"/>
                <a:gd name="T70" fmla="*/ 23 w 264"/>
                <a:gd name="T71" fmla="*/ 0 h 201"/>
                <a:gd name="T72" fmla="*/ 5 w 264"/>
                <a:gd name="T73" fmla="*/ 10 h 201"/>
                <a:gd name="T74" fmla="*/ 0 w 264"/>
                <a:gd name="T75" fmla="*/ 9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201">
                  <a:moveTo>
                    <a:pt x="0" y="94"/>
                  </a:moveTo>
                  <a:lnTo>
                    <a:pt x="20" y="94"/>
                  </a:lnTo>
                  <a:lnTo>
                    <a:pt x="18" y="78"/>
                  </a:lnTo>
                  <a:lnTo>
                    <a:pt x="42" y="69"/>
                  </a:lnTo>
                  <a:lnTo>
                    <a:pt x="54" y="96"/>
                  </a:lnTo>
                  <a:lnTo>
                    <a:pt x="59" y="114"/>
                  </a:lnTo>
                  <a:lnTo>
                    <a:pt x="81" y="100"/>
                  </a:lnTo>
                  <a:lnTo>
                    <a:pt x="99" y="105"/>
                  </a:lnTo>
                  <a:lnTo>
                    <a:pt x="99" y="123"/>
                  </a:lnTo>
                  <a:lnTo>
                    <a:pt x="120" y="150"/>
                  </a:lnTo>
                  <a:lnTo>
                    <a:pt x="138" y="168"/>
                  </a:lnTo>
                  <a:lnTo>
                    <a:pt x="170" y="169"/>
                  </a:lnTo>
                  <a:lnTo>
                    <a:pt x="155" y="190"/>
                  </a:lnTo>
                  <a:lnTo>
                    <a:pt x="180" y="201"/>
                  </a:lnTo>
                  <a:lnTo>
                    <a:pt x="194" y="198"/>
                  </a:lnTo>
                  <a:lnTo>
                    <a:pt x="203" y="177"/>
                  </a:lnTo>
                  <a:lnTo>
                    <a:pt x="180" y="148"/>
                  </a:lnTo>
                  <a:lnTo>
                    <a:pt x="198" y="144"/>
                  </a:lnTo>
                  <a:lnTo>
                    <a:pt x="206" y="123"/>
                  </a:lnTo>
                  <a:lnTo>
                    <a:pt x="212" y="109"/>
                  </a:lnTo>
                  <a:lnTo>
                    <a:pt x="225" y="109"/>
                  </a:lnTo>
                  <a:lnTo>
                    <a:pt x="222" y="127"/>
                  </a:lnTo>
                  <a:lnTo>
                    <a:pt x="249" y="127"/>
                  </a:lnTo>
                  <a:lnTo>
                    <a:pt x="264" y="114"/>
                  </a:lnTo>
                  <a:lnTo>
                    <a:pt x="243" y="100"/>
                  </a:lnTo>
                  <a:lnTo>
                    <a:pt x="231" y="93"/>
                  </a:lnTo>
                  <a:lnTo>
                    <a:pt x="234" y="76"/>
                  </a:lnTo>
                  <a:lnTo>
                    <a:pt x="215" y="79"/>
                  </a:lnTo>
                  <a:lnTo>
                    <a:pt x="185" y="115"/>
                  </a:lnTo>
                  <a:lnTo>
                    <a:pt x="162" y="106"/>
                  </a:lnTo>
                  <a:lnTo>
                    <a:pt x="146" y="85"/>
                  </a:lnTo>
                  <a:lnTo>
                    <a:pt x="122" y="72"/>
                  </a:lnTo>
                  <a:lnTo>
                    <a:pt x="90" y="69"/>
                  </a:lnTo>
                  <a:lnTo>
                    <a:pt x="87" y="43"/>
                  </a:lnTo>
                  <a:lnTo>
                    <a:pt x="66" y="22"/>
                  </a:lnTo>
                  <a:lnTo>
                    <a:pt x="23" y="0"/>
                  </a:lnTo>
                  <a:lnTo>
                    <a:pt x="5" y="10"/>
                  </a:lnTo>
                  <a:lnTo>
                    <a:pt x="0" y="9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8" name="Freeform 241"/>
            <p:cNvSpPr>
              <a:spLocks/>
            </p:cNvSpPr>
            <p:nvPr/>
          </p:nvSpPr>
          <p:spPr bwMode="auto">
            <a:xfrm>
              <a:off x="3534" y="1562"/>
              <a:ext cx="221" cy="170"/>
            </a:xfrm>
            <a:custGeom>
              <a:avLst/>
              <a:gdLst>
                <a:gd name="T0" fmla="*/ 16 w 225"/>
                <a:gd name="T1" fmla="*/ 15 h 174"/>
                <a:gd name="T2" fmla="*/ 37 w 225"/>
                <a:gd name="T3" fmla="*/ 41 h 174"/>
                <a:gd name="T4" fmla="*/ 24 w 225"/>
                <a:gd name="T5" fmla="*/ 53 h 174"/>
                <a:gd name="T6" fmla="*/ 10 w 225"/>
                <a:gd name="T7" fmla="*/ 42 h 174"/>
                <a:gd name="T8" fmla="*/ 0 w 225"/>
                <a:gd name="T9" fmla="*/ 69 h 174"/>
                <a:gd name="T10" fmla="*/ 19 w 225"/>
                <a:gd name="T11" fmla="*/ 69 h 174"/>
                <a:gd name="T12" fmla="*/ 16 w 225"/>
                <a:gd name="T13" fmla="*/ 80 h 174"/>
                <a:gd name="T14" fmla="*/ 27 w 225"/>
                <a:gd name="T15" fmla="*/ 92 h 174"/>
                <a:gd name="T16" fmla="*/ 18 w 225"/>
                <a:gd name="T17" fmla="*/ 107 h 174"/>
                <a:gd name="T18" fmla="*/ 27 w 225"/>
                <a:gd name="T19" fmla="*/ 128 h 174"/>
                <a:gd name="T20" fmla="*/ 45 w 225"/>
                <a:gd name="T21" fmla="*/ 107 h 174"/>
                <a:gd name="T22" fmla="*/ 72 w 225"/>
                <a:gd name="T23" fmla="*/ 105 h 174"/>
                <a:gd name="T24" fmla="*/ 117 w 225"/>
                <a:gd name="T25" fmla="*/ 116 h 174"/>
                <a:gd name="T26" fmla="*/ 148 w 225"/>
                <a:gd name="T27" fmla="*/ 146 h 174"/>
                <a:gd name="T28" fmla="*/ 153 w 225"/>
                <a:gd name="T29" fmla="*/ 173 h 174"/>
                <a:gd name="T30" fmla="*/ 174 w 225"/>
                <a:gd name="T31" fmla="*/ 174 h 174"/>
                <a:gd name="T32" fmla="*/ 189 w 225"/>
                <a:gd name="T33" fmla="*/ 144 h 174"/>
                <a:gd name="T34" fmla="*/ 187 w 225"/>
                <a:gd name="T35" fmla="*/ 123 h 174"/>
                <a:gd name="T36" fmla="*/ 210 w 225"/>
                <a:gd name="T37" fmla="*/ 123 h 174"/>
                <a:gd name="T38" fmla="*/ 225 w 225"/>
                <a:gd name="T39" fmla="*/ 102 h 174"/>
                <a:gd name="T40" fmla="*/ 196 w 225"/>
                <a:gd name="T41" fmla="*/ 104 h 174"/>
                <a:gd name="T42" fmla="*/ 172 w 225"/>
                <a:gd name="T43" fmla="*/ 78 h 174"/>
                <a:gd name="T44" fmla="*/ 153 w 225"/>
                <a:gd name="T45" fmla="*/ 54 h 174"/>
                <a:gd name="T46" fmla="*/ 154 w 225"/>
                <a:gd name="T47" fmla="*/ 38 h 174"/>
                <a:gd name="T48" fmla="*/ 135 w 225"/>
                <a:gd name="T49" fmla="*/ 32 h 174"/>
                <a:gd name="T50" fmla="*/ 112 w 225"/>
                <a:gd name="T51" fmla="*/ 47 h 174"/>
                <a:gd name="T52" fmla="*/ 112 w 225"/>
                <a:gd name="T53" fmla="*/ 29 h 174"/>
                <a:gd name="T54" fmla="*/ 97 w 225"/>
                <a:gd name="T55" fmla="*/ 0 h 174"/>
                <a:gd name="T56" fmla="*/ 69 w 225"/>
                <a:gd name="T57" fmla="*/ 12 h 174"/>
                <a:gd name="T58" fmla="*/ 75 w 225"/>
                <a:gd name="T59" fmla="*/ 26 h 174"/>
                <a:gd name="T60" fmla="*/ 58 w 225"/>
                <a:gd name="T61" fmla="*/ 29 h 174"/>
                <a:gd name="T62" fmla="*/ 36 w 225"/>
                <a:gd name="T63" fmla="*/ 18 h 174"/>
                <a:gd name="T64" fmla="*/ 25 w 225"/>
                <a:gd name="T65" fmla="*/ 6 h 174"/>
                <a:gd name="T66" fmla="*/ 16 w 225"/>
                <a:gd name="T67" fmla="*/ 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174">
                  <a:moveTo>
                    <a:pt x="16" y="15"/>
                  </a:moveTo>
                  <a:lnTo>
                    <a:pt x="37" y="41"/>
                  </a:lnTo>
                  <a:lnTo>
                    <a:pt x="24" y="53"/>
                  </a:lnTo>
                  <a:lnTo>
                    <a:pt x="10" y="42"/>
                  </a:lnTo>
                  <a:lnTo>
                    <a:pt x="0" y="69"/>
                  </a:lnTo>
                  <a:lnTo>
                    <a:pt x="19" y="69"/>
                  </a:lnTo>
                  <a:lnTo>
                    <a:pt x="16" y="80"/>
                  </a:lnTo>
                  <a:lnTo>
                    <a:pt x="27" y="92"/>
                  </a:lnTo>
                  <a:lnTo>
                    <a:pt x="18" y="107"/>
                  </a:lnTo>
                  <a:lnTo>
                    <a:pt x="27" y="128"/>
                  </a:lnTo>
                  <a:lnTo>
                    <a:pt x="45" y="107"/>
                  </a:lnTo>
                  <a:lnTo>
                    <a:pt x="72" y="105"/>
                  </a:lnTo>
                  <a:lnTo>
                    <a:pt x="117" y="116"/>
                  </a:lnTo>
                  <a:lnTo>
                    <a:pt x="148" y="146"/>
                  </a:lnTo>
                  <a:lnTo>
                    <a:pt x="153" y="173"/>
                  </a:lnTo>
                  <a:lnTo>
                    <a:pt x="174" y="174"/>
                  </a:lnTo>
                  <a:lnTo>
                    <a:pt x="189" y="144"/>
                  </a:lnTo>
                  <a:lnTo>
                    <a:pt x="187" y="123"/>
                  </a:lnTo>
                  <a:lnTo>
                    <a:pt x="210" y="123"/>
                  </a:lnTo>
                  <a:lnTo>
                    <a:pt x="225" y="102"/>
                  </a:lnTo>
                  <a:lnTo>
                    <a:pt x="196" y="104"/>
                  </a:lnTo>
                  <a:lnTo>
                    <a:pt x="172" y="78"/>
                  </a:lnTo>
                  <a:lnTo>
                    <a:pt x="153" y="54"/>
                  </a:lnTo>
                  <a:lnTo>
                    <a:pt x="154" y="38"/>
                  </a:lnTo>
                  <a:lnTo>
                    <a:pt x="135" y="32"/>
                  </a:lnTo>
                  <a:lnTo>
                    <a:pt x="112" y="47"/>
                  </a:lnTo>
                  <a:lnTo>
                    <a:pt x="112" y="29"/>
                  </a:lnTo>
                  <a:lnTo>
                    <a:pt x="97" y="0"/>
                  </a:lnTo>
                  <a:lnTo>
                    <a:pt x="69" y="12"/>
                  </a:lnTo>
                  <a:lnTo>
                    <a:pt x="75" y="26"/>
                  </a:lnTo>
                  <a:lnTo>
                    <a:pt x="58" y="29"/>
                  </a:lnTo>
                  <a:lnTo>
                    <a:pt x="36" y="18"/>
                  </a:lnTo>
                  <a:lnTo>
                    <a:pt x="25" y="6"/>
                  </a:lnTo>
                  <a:lnTo>
                    <a:pt x="16" y="1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09" name="Freeform 242"/>
            <p:cNvSpPr>
              <a:spLocks/>
            </p:cNvSpPr>
            <p:nvPr/>
          </p:nvSpPr>
          <p:spPr bwMode="auto">
            <a:xfrm>
              <a:off x="3415" y="1637"/>
              <a:ext cx="290" cy="318"/>
            </a:xfrm>
            <a:custGeom>
              <a:avLst/>
              <a:gdLst>
                <a:gd name="T0" fmla="*/ 260 w 296"/>
                <a:gd name="T1" fmla="*/ 324 h 324"/>
                <a:gd name="T2" fmla="*/ 236 w 296"/>
                <a:gd name="T3" fmla="*/ 315 h 324"/>
                <a:gd name="T4" fmla="*/ 218 w 296"/>
                <a:gd name="T5" fmla="*/ 285 h 324"/>
                <a:gd name="T6" fmla="*/ 198 w 296"/>
                <a:gd name="T7" fmla="*/ 303 h 324"/>
                <a:gd name="T8" fmla="*/ 159 w 296"/>
                <a:gd name="T9" fmla="*/ 297 h 324"/>
                <a:gd name="T10" fmla="*/ 123 w 296"/>
                <a:gd name="T11" fmla="*/ 276 h 324"/>
                <a:gd name="T12" fmla="*/ 92 w 296"/>
                <a:gd name="T13" fmla="*/ 223 h 324"/>
                <a:gd name="T14" fmla="*/ 65 w 296"/>
                <a:gd name="T15" fmla="*/ 204 h 324"/>
                <a:gd name="T16" fmla="*/ 38 w 296"/>
                <a:gd name="T17" fmla="*/ 150 h 324"/>
                <a:gd name="T18" fmla="*/ 17 w 296"/>
                <a:gd name="T19" fmla="*/ 118 h 324"/>
                <a:gd name="T20" fmla="*/ 24 w 296"/>
                <a:gd name="T21" fmla="*/ 90 h 324"/>
                <a:gd name="T22" fmla="*/ 8 w 296"/>
                <a:gd name="T23" fmla="*/ 79 h 324"/>
                <a:gd name="T24" fmla="*/ 0 w 296"/>
                <a:gd name="T25" fmla="*/ 66 h 324"/>
                <a:gd name="T26" fmla="*/ 8 w 296"/>
                <a:gd name="T27" fmla="*/ 55 h 324"/>
                <a:gd name="T28" fmla="*/ 5 w 296"/>
                <a:gd name="T29" fmla="*/ 24 h 324"/>
                <a:gd name="T30" fmla="*/ 6 w 296"/>
                <a:gd name="T31" fmla="*/ 7 h 324"/>
                <a:gd name="T32" fmla="*/ 15 w 296"/>
                <a:gd name="T33" fmla="*/ 0 h 324"/>
                <a:gd name="T34" fmla="*/ 21 w 296"/>
                <a:gd name="T35" fmla="*/ 16 h 324"/>
                <a:gd name="T36" fmla="*/ 42 w 296"/>
                <a:gd name="T37" fmla="*/ 6 h 324"/>
                <a:gd name="T38" fmla="*/ 54 w 296"/>
                <a:gd name="T39" fmla="*/ 13 h 324"/>
                <a:gd name="T40" fmla="*/ 65 w 296"/>
                <a:gd name="T41" fmla="*/ 24 h 324"/>
                <a:gd name="T42" fmla="*/ 65 w 296"/>
                <a:gd name="T43" fmla="*/ 48 h 324"/>
                <a:gd name="T44" fmla="*/ 90 w 296"/>
                <a:gd name="T45" fmla="*/ 55 h 324"/>
                <a:gd name="T46" fmla="*/ 102 w 296"/>
                <a:gd name="T47" fmla="*/ 64 h 324"/>
                <a:gd name="T48" fmla="*/ 129 w 296"/>
                <a:gd name="T49" fmla="*/ 64 h 324"/>
                <a:gd name="T50" fmla="*/ 143 w 296"/>
                <a:gd name="T51" fmla="*/ 70 h 324"/>
                <a:gd name="T52" fmla="*/ 149 w 296"/>
                <a:gd name="T53" fmla="*/ 48 h 324"/>
                <a:gd name="T54" fmla="*/ 168 w 296"/>
                <a:gd name="T55" fmla="*/ 31 h 324"/>
                <a:gd name="T56" fmla="*/ 197 w 296"/>
                <a:gd name="T57" fmla="*/ 30 h 324"/>
                <a:gd name="T58" fmla="*/ 242 w 296"/>
                <a:gd name="T59" fmla="*/ 39 h 324"/>
                <a:gd name="T60" fmla="*/ 269 w 296"/>
                <a:gd name="T61" fmla="*/ 69 h 324"/>
                <a:gd name="T62" fmla="*/ 276 w 296"/>
                <a:gd name="T63" fmla="*/ 96 h 324"/>
                <a:gd name="T64" fmla="*/ 260 w 296"/>
                <a:gd name="T65" fmla="*/ 112 h 324"/>
                <a:gd name="T66" fmla="*/ 251 w 296"/>
                <a:gd name="T67" fmla="*/ 139 h 324"/>
                <a:gd name="T68" fmla="*/ 263 w 296"/>
                <a:gd name="T69" fmla="*/ 163 h 324"/>
                <a:gd name="T70" fmla="*/ 267 w 296"/>
                <a:gd name="T71" fmla="*/ 181 h 324"/>
                <a:gd name="T72" fmla="*/ 281 w 296"/>
                <a:gd name="T73" fmla="*/ 186 h 324"/>
                <a:gd name="T74" fmla="*/ 272 w 296"/>
                <a:gd name="T75" fmla="*/ 204 h 324"/>
                <a:gd name="T76" fmla="*/ 273 w 296"/>
                <a:gd name="T77" fmla="*/ 226 h 324"/>
                <a:gd name="T78" fmla="*/ 279 w 296"/>
                <a:gd name="T79" fmla="*/ 253 h 324"/>
                <a:gd name="T80" fmla="*/ 296 w 296"/>
                <a:gd name="T81" fmla="*/ 274 h 324"/>
                <a:gd name="T82" fmla="*/ 296 w 296"/>
                <a:gd name="T83" fmla="*/ 289 h 324"/>
                <a:gd name="T84" fmla="*/ 276 w 296"/>
                <a:gd name="T85" fmla="*/ 292 h 324"/>
                <a:gd name="T86" fmla="*/ 264 w 296"/>
                <a:gd name="T87" fmla="*/ 304 h 324"/>
                <a:gd name="T88" fmla="*/ 260 w 296"/>
                <a:gd name="T89"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6" h="324">
                  <a:moveTo>
                    <a:pt x="260" y="324"/>
                  </a:moveTo>
                  <a:lnTo>
                    <a:pt x="236" y="315"/>
                  </a:lnTo>
                  <a:lnTo>
                    <a:pt x="218" y="285"/>
                  </a:lnTo>
                  <a:lnTo>
                    <a:pt x="198" y="303"/>
                  </a:lnTo>
                  <a:lnTo>
                    <a:pt x="159" y="297"/>
                  </a:lnTo>
                  <a:lnTo>
                    <a:pt x="123" y="276"/>
                  </a:lnTo>
                  <a:lnTo>
                    <a:pt x="92" y="223"/>
                  </a:lnTo>
                  <a:lnTo>
                    <a:pt x="65" y="204"/>
                  </a:lnTo>
                  <a:lnTo>
                    <a:pt x="38" y="150"/>
                  </a:lnTo>
                  <a:lnTo>
                    <a:pt x="17" y="118"/>
                  </a:lnTo>
                  <a:lnTo>
                    <a:pt x="24" y="90"/>
                  </a:lnTo>
                  <a:lnTo>
                    <a:pt x="8" y="79"/>
                  </a:lnTo>
                  <a:lnTo>
                    <a:pt x="0" y="66"/>
                  </a:lnTo>
                  <a:lnTo>
                    <a:pt x="8" y="55"/>
                  </a:lnTo>
                  <a:lnTo>
                    <a:pt x="5" y="24"/>
                  </a:lnTo>
                  <a:lnTo>
                    <a:pt x="6" y="7"/>
                  </a:lnTo>
                  <a:lnTo>
                    <a:pt x="15" y="0"/>
                  </a:lnTo>
                  <a:lnTo>
                    <a:pt x="21" y="16"/>
                  </a:lnTo>
                  <a:lnTo>
                    <a:pt x="42" y="6"/>
                  </a:lnTo>
                  <a:lnTo>
                    <a:pt x="54" y="13"/>
                  </a:lnTo>
                  <a:lnTo>
                    <a:pt x="65" y="24"/>
                  </a:lnTo>
                  <a:lnTo>
                    <a:pt x="65" y="48"/>
                  </a:lnTo>
                  <a:lnTo>
                    <a:pt x="90" y="55"/>
                  </a:lnTo>
                  <a:lnTo>
                    <a:pt x="102" y="64"/>
                  </a:lnTo>
                  <a:lnTo>
                    <a:pt x="129" y="64"/>
                  </a:lnTo>
                  <a:lnTo>
                    <a:pt x="143" y="70"/>
                  </a:lnTo>
                  <a:lnTo>
                    <a:pt x="149" y="48"/>
                  </a:lnTo>
                  <a:lnTo>
                    <a:pt x="168" y="31"/>
                  </a:lnTo>
                  <a:lnTo>
                    <a:pt x="197" y="30"/>
                  </a:lnTo>
                  <a:lnTo>
                    <a:pt x="242" y="39"/>
                  </a:lnTo>
                  <a:lnTo>
                    <a:pt x="269" y="69"/>
                  </a:lnTo>
                  <a:lnTo>
                    <a:pt x="276" y="96"/>
                  </a:lnTo>
                  <a:lnTo>
                    <a:pt x="260" y="112"/>
                  </a:lnTo>
                  <a:lnTo>
                    <a:pt x="251" y="139"/>
                  </a:lnTo>
                  <a:lnTo>
                    <a:pt x="263" y="163"/>
                  </a:lnTo>
                  <a:lnTo>
                    <a:pt x="267" y="181"/>
                  </a:lnTo>
                  <a:lnTo>
                    <a:pt x="281" y="186"/>
                  </a:lnTo>
                  <a:lnTo>
                    <a:pt x="272" y="204"/>
                  </a:lnTo>
                  <a:lnTo>
                    <a:pt x="273" y="226"/>
                  </a:lnTo>
                  <a:lnTo>
                    <a:pt x="279" y="253"/>
                  </a:lnTo>
                  <a:lnTo>
                    <a:pt x="296" y="274"/>
                  </a:lnTo>
                  <a:lnTo>
                    <a:pt x="296" y="289"/>
                  </a:lnTo>
                  <a:lnTo>
                    <a:pt x="276" y="292"/>
                  </a:lnTo>
                  <a:lnTo>
                    <a:pt x="264" y="304"/>
                  </a:lnTo>
                  <a:lnTo>
                    <a:pt x="260" y="32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0" name="Freeform 243"/>
            <p:cNvSpPr>
              <a:spLocks/>
            </p:cNvSpPr>
            <p:nvPr/>
          </p:nvSpPr>
          <p:spPr bwMode="auto">
            <a:xfrm>
              <a:off x="3344" y="1541"/>
              <a:ext cx="109" cy="59"/>
            </a:xfrm>
            <a:custGeom>
              <a:avLst/>
              <a:gdLst>
                <a:gd name="T0" fmla="*/ 0 w 111"/>
                <a:gd name="T1" fmla="*/ 10 h 60"/>
                <a:gd name="T2" fmla="*/ 14 w 111"/>
                <a:gd name="T3" fmla="*/ 24 h 60"/>
                <a:gd name="T4" fmla="*/ 18 w 111"/>
                <a:gd name="T5" fmla="*/ 39 h 60"/>
                <a:gd name="T6" fmla="*/ 26 w 111"/>
                <a:gd name="T7" fmla="*/ 54 h 60"/>
                <a:gd name="T8" fmla="*/ 41 w 111"/>
                <a:gd name="T9" fmla="*/ 46 h 60"/>
                <a:gd name="T10" fmla="*/ 51 w 111"/>
                <a:gd name="T11" fmla="*/ 51 h 60"/>
                <a:gd name="T12" fmla="*/ 68 w 111"/>
                <a:gd name="T13" fmla="*/ 51 h 60"/>
                <a:gd name="T14" fmla="*/ 74 w 111"/>
                <a:gd name="T15" fmla="*/ 60 h 60"/>
                <a:gd name="T16" fmla="*/ 87 w 111"/>
                <a:gd name="T17" fmla="*/ 49 h 60"/>
                <a:gd name="T18" fmla="*/ 102 w 111"/>
                <a:gd name="T19" fmla="*/ 54 h 60"/>
                <a:gd name="T20" fmla="*/ 111 w 111"/>
                <a:gd name="T21" fmla="*/ 43 h 60"/>
                <a:gd name="T22" fmla="*/ 96 w 111"/>
                <a:gd name="T23" fmla="*/ 33 h 60"/>
                <a:gd name="T24" fmla="*/ 83 w 111"/>
                <a:gd name="T25" fmla="*/ 1 h 60"/>
                <a:gd name="T26" fmla="*/ 54 w 111"/>
                <a:gd name="T27" fmla="*/ 19 h 60"/>
                <a:gd name="T28" fmla="*/ 33 w 111"/>
                <a:gd name="T29" fmla="*/ 1 h 60"/>
                <a:gd name="T30" fmla="*/ 17 w 111"/>
                <a:gd name="T31" fmla="*/ 0 h 60"/>
                <a:gd name="T32" fmla="*/ 0 w 111"/>
                <a:gd name="T33" fmla="*/ 1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 h="60">
                  <a:moveTo>
                    <a:pt x="0" y="10"/>
                  </a:moveTo>
                  <a:lnTo>
                    <a:pt x="14" y="24"/>
                  </a:lnTo>
                  <a:lnTo>
                    <a:pt x="18" y="39"/>
                  </a:lnTo>
                  <a:lnTo>
                    <a:pt x="26" y="54"/>
                  </a:lnTo>
                  <a:lnTo>
                    <a:pt x="41" y="46"/>
                  </a:lnTo>
                  <a:lnTo>
                    <a:pt x="51" y="51"/>
                  </a:lnTo>
                  <a:lnTo>
                    <a:pt x="68" y="51"/>
                  </a:lnTo>
                  <a:lnTo>
                    <a:pt x="74" y="60"/>
                  </a:lnTo>
                  <a:lnTo>
                    <a:pt x="87" y="49"/>
                  </a:lnTo>
                  <a:lnTo>
                    <a:pt x="102" y="54"/>
                  </a:lnTo>
                  <a:lnTo>
                    <a:pt x="111" y="43"/>
                  </a:lnTo>
                  <a:lnTo>
                    <a:pt x="96" y="33"/>
                  </a:lnTo>
                  <a:lnTo>
                    <a:pt x="83" y="1"/>
                  </a:lnTo>
                  <a:lnTo>
                    <a:pt x="54" y="19"/>
                  </a:lnTo>
                  <a:lnTo>
                    <a:pt x="33" y="1"/>
                  </a:lnTo>
                  <a:lnTo>
                    <a:pt x="17" y="0"/>
                  </a:lnTo>
                  <a:lnTo>
                    <a:pt x="0" y="1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1" name="Freeform 244"/>
            <p:cNvSpPr>
              <a:spLocks/>
            </p:cNvSpPr>
            <p:nvPr/>
          </p:nvSpPr>
          <p:spPr bwMode="auto">
            <a:xfrm>
              <a:off x="3409" y="1594"/>
              <a:ext cx="49" cy="58"/>
            </a:xfrm>
            <a:custGeom>
              <a:avLst/>
              <a:gdLst>
                <a:gd name="T0" fmla="*/ 18 w 50"/>
                <a:gd name="T1" fmla="*/ 0 h 59"/>
                <a:gd name="T2" fmla="*/ 32 w 50"/>
                <a:gd name="T3" fmla="*/ 18 h 59"/>
                <a:gd name="T4" fmla="*/ 47 w 50"/>
                <a:gd name="T5" fmla="*/ 30 h 59"/>
                <a:gd name="T6" fmla="*/ 50 w 50"/>
                <a:gd name="T7" fmla="*/ 51 h 59"/>
                <a:gd name="T8" fmla="*/ 29 w 50"/>
                <a:gd name="T9" fmla="*/ 59 h 59"/>
                <a:gd name="T10" fmla="*/ 20 w 50"/>
                <a:gd name="T11" fmla="*/ 45 h 59"/>
                <a:gd name="T12" fmla="*/ 27 w 50"/>
                <a:gd name="T13" fmla="*/ 32 h 59"/>
                <a:gd name="T14" fmla="*/ 0 w 50"/>
                <a:gd name="T15" fmla="*/ 23 h 59"/>
                <a:gd name="T16" fmla="*/ 8 w 50"/>
                <a:gd name="T17" fmla="*/ 5 h 59"/>
                <a:gd name="T18" fmla="*/ 18 w 5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9">
                  <a:moveTo>
                    <a:pt x="18" y="0"/>
                  </a:moveTo>
                  <a:lnTo>
                    <a:pt x="32" y="18"/>
                  </a:lnTo>
                  <a:lnTo>
                    <a:pt x="47" y="30"/>
                  </a:lnTo>
                  <a:lnTo>
                    <a:pt x="50" y="51"/>
                  </a:lnTo>
                  <a:lnTo>
                    <a:pt x="29" y="59"/>
                  </a:lnTo>
                  <a:lnTo>
                    <a:pt x="20" y="45"/>
                  </a:lnTo>
                  <a:lnTo>
                    <a:pt x="27" y="32"/>
                  </a:lnTo>
                  <a:lnTo>
                    <a:pt x="0" y="23"/>
                  </a:lnTo>
                  <a:lnTo>
                    <a:pt x="8" y="5"/>
                  </a:lnTo>
                  <a:lnTo>
                    <a:pt x="18"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2" name="Freeform 245"/>
            <p:cNvSpPr>
              <a:spLocks/>
            </p:cNvSpPr>
            <p:nvPr/>
          </p:nvSpPr>
          <p:spPr bwMode="auto">
            <a:xfrm>
              <a:off x="3428" y="1582"/>
              <a:ext cx="63" cy="79"/>
            </a:xfrm>
            <a:custGeom>
              <a:avLst/>
              <a:gdLst>
                <a:gd name="T0" fmla="*/ 48 w 64"/>
                <a:gd name="T1" fmla="*/ 16 h 81"/>
                <a:gd name="T2" fmla="*/ 64 w 64"/>
                <a:gd name="T3" fmla="*/ 31 h 81"/>
                <a:gd name="T4" fmla="*/ 52 w 64"/>
                <a:gd name="T5" fmla="*/ 46 h 81"/>
                <a:gd name="T6" fmla="*/ 57 w 64"/>
                <a:gd name="T7" fmla="*/ 64 h 81"/>
                <a:gd name="T8" fmla="*/ 51 w 64"/>
                <a:gd name="T9" fmla="*/ 81 h 81"/>
                <a:gd name="T10" fmla="*/ 30 w 64"/>
                <a:gd name="T11" fmla="*/ 63 h 81"/>
                <a:gd name="T12" fmla="*/ 30 w 64"/>
                <a:gd name="T13" fmla="*/ 45 h 81"/>
                <a:gd name="T14" fmla="*/ 13 w 64"/>
                <a:gd name="T15" fmla="*/ 33 h 81"/>
                <a:gd name="T16" fmla="*/ 0 w 64"/>
                <a:gd name="T17" fmla="*/ 12 h 81"/>
                <a:gd name="T18" fmla="*/ 19 w 64"/>
                <a:gd name="T19" fmla="*/ 9 h 81"/>
                <a:gd name="T20" fmla="*/ 25 w 64"/>
                <a:gd name="T21" fmla="*/ 0 h 81"/>
                <a:gd name="T22" fmla="*/ 48 w 64"/>
                <a:gd name="T23" fmla="*/ 1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81">
                  <a:moveTo>
                    <a:pt x="48" y="16"/>
                  </a:moveTo>
                  <a:lnTo>
                    <a:pt x="64" y="31"/>
                  </a:lnTo>
                  <a:lnTo>
                    <a:pt x="52" y="46"/>
                  </a:lnTo>
                  <a:lnTo>
                    <a:pt x="57" y="64"/>
                  </a:lnTo>
                  <a:lnTo>
                    <a:pt x="51" y="81"/>
                  </a:lnTo>
                  <a:lnTo>
                    <a:pt x="30" y="63"/>
                  </a:lnTo>
                  <a:lnTo>
                    <a:pt x="30" y="45"/>
                  </a:lnTo>
                  <a:lnTo>
                    <a:pt x="13" y="33"/>
                  </a:lnTo>
                  <a:lnTo>
                    <a:pt x="0" y="12"/>
                  </a:lnTo>
                  <a:lnTo>
                    <a:pt x="19" y="9"/>
                  </a:lnTo>
                  <a:lnTo>
                    <a:pt x="25" y="0"/>
                  </a:lnTo>
                  <a:lnTo>
                    <a:pt x="48" y="1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3" name="Freeform 246"/>
            <p:cNvSpPr>
              <a:spLocks/>
            </p:cNvSpPr>
            <p:nvPr/>
          </p:nvSpPr>
          <p:spPr bwMode="auto">
            <a:xfrm>
              <a:off x="3671" y="1697"/>
              <a:ext cx="233" cy="290"/>
            </a:xfrm>
            <a:custGeom>
              <a:avLst/>
              <a:gdLst>
                <a:gd name="T0" fmla="*/ 0 w 239"/>
                <a:gd name="T1" fmla="*/ 264 h 297"/>
                <a:gd name="T2" fmla="*/ 47 w 239"/>
                <a:gd name="T3" fmla="*/ 256 h 297"/>
                <a:gd name="T4" fmla="*/ 74 w 239"/>
                <a:gd name="T5" fmla="*/ 264 h 297"/>
                <a:gd name="T6" fmla="*/ 108 w 239"/>
                <a:gd name="T7" fmla="*/ 297 h 297"/>
                <a:gd name="T8" fmla="*/ 120 w 239"/>
                <a:gd name="T9" fmla="*/ 274 h 297"/>
                <a:gd name="T10" fmla="*/ 137 w 239"/>
                <a:gd name="T11" fmla="*/ 271 h 297"/>
                <a:gd name="T12" fmla="*/ 129 w 239"/>
                <a:gd name="T13" fmla="*/ 249 h 297"/>
                <a:gd name="T14" fmla="*/ 122 w 239"/>
                <a:gd name="T15" fmla="*/ 229 h 297"/>
                <a:gd name="T16" fmla="*/ 149 w 239"/>
                <a:gd name="T17" fmla="*/ 208 h 297"/>
                <a:gd name="T18" fmla="*/ 176 w 239"/>
                <a:gd name="T19" fmla="*/ 175 h 297"/>
                <a:gd name="T20" fmla="*/ 194 w 239"/>
                <a:gd name="T21" fmla="*/ 148 h 297"/>
                <a:gd name="T22" fmla="*/ 194 w 239"/>
                <a:gd name="T23" fmla="*/ 138 h 297"/>
                <a:gd name="T24" fmla="*/ 206 w 239"/>
                <a:gd name="T25" fmla="*/ 123 h 297"/>
                <a:gd name="T26" fmla="*/ 189 w 239"/>
                <a:gd name="T27" fmla="*/ 103 h 297"/>
                <a:gd name="T28" fmla="*/ 180 w 239"/>
                <a:gd name="T29" fmla="*/ 76 h 297"/>
                <a:gd name="T30" fmla="*/ 207 w 239"/>
                <a:gd name="T31" fmla="*/ 64 h 297"/>
                <a:gd name="T32" fmla="*/ 239 w 239"/>
                <a:gd name="T33" fmla="*/ 45 h 297"/>
                <a:gd name="T34" fmla="*/ 239 w 239"/>
                <a:gd name="T35" fmla="*/ 27 h 297"/>
                <a:gd name="T36" fmla="*/ 207 w 239"/>
                <a:gd name="T37" fmla="*/ 0 h 297"/>
                <a:gd name="T38" fmla="*/ 170 w 239"/>
                <a:gd name="T39" fmla="*/ 16 h 297"/>
                <a:gd name="T40" fmla="*/ 143 w 239"/>
                <a:gd name="T41" fmla="*/ 33 h 297"/>
                <a:gd name="T42" fmla="*/ 140 w 239"/>
                <a:gd name="T43" fmla="*/ 61 h 297"/>
                <a:gd name="T44" fmla="*/ 123 w 239"/>
                <a:gd name="T45" fmla="*/ 63 h 297"/>
                <a:gd name="T46" fmla="*/ 126 w 239"/>
                <a:gd name="T47" fmla="*/ 84 h 297"/>
                <a:gd name="T48" fmla="*/ 125 w 239"/>
                <a:gd name="T49" fmla="*/ 100 h 297"/>
                <a:gd name="T50" fmla="*/ 98 w 239"/>
                <a:gd name="T51" fmla="*/ 100 h 297"/>
                <a:gd name="T52" fmla="*/ 98 w 239"/>
                <a:gd name="T53" fmla="*/ 121 h 297"/>
                <a:gd name="T54" fmla="*/ 71 w 239"/>
                <a:gd name="T55" fmla="*/ 139 h 297"/>
                <a:gd name="T56" fmla="*/ 65 w 239"/>
                <a:gd name="T57" fmla="*/ 153 h 297"/>
                <a:gd name="T58" fmla="*/ 45 w 239"/>
                <a:gd name="T59" fmla="*/ 163 h 297"/>
                <a:gd name="T60" fmla="*/ 12 w 239"/>
                <a:gd name="T61" fmla="*/ 159 h 297"/>
                <a:gd name="T62" fmla="*/ 18 w 239"/>
                <a:gd name="T63" fmla="*/ 198 h 297"/>
                <a:gd name="T64" fmla="*/ 38 w 239"/>
                <a:gd name="T65" fmla="*/ 216 h 297"/>
                <a:gd name="T66" fmla="*/ 32 w 239"/>
                <a:gd name="T67" fmla="*/ 232 h 297"/>
                <a:gd name="T68" fmla="*/ 15 w 239"/>
                <a:gd name="T69" fmla="*/ 234 h 297"/>
                <a:gd name="T70" fmla="*/ 2 w 239"/>
                <a:gd name="T71" fmla="*/ 252 h 297"/>
                <a:gd name="T72" fmla="*/ 0 w 239"/>
                <a:gd name="T73" fmla="*/ 26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 h="297">
                  <a:moveTo>
                    <a:pt x="0" y="264"/>
                  </a:moveTo>
                  <a:lnTo>
                    <a:pt x="47" y="256"/>
                  </a:lnTo>
                  <a:lnTo>
                    <a:pt x="74" y="264"/>
                  </a:lnTo>
                  <a:lnTo>
                    <a:pt x="108" y="297"/>
                  </a:lnTo>
                  <a:lnTo>
                    <a:pt x="120" y="274"/>
                  </a:lnTo>
                  <a:lnTo>
                    <a:pt x="137" y="271"/>
                  </a:lnTo>
                  <a:lnTo>
                    <a:pt x="129" y="249"/>
                  </a:lnTo>
                  <a:lnTo>
                    <a:pt x="122" y="229"/>
                  </a:lnTo>
                  <a:lnTo>
                    <a:pt x="149" y="208"/>
                  </a:lnTo>
                  <a:lnTo>
                    <a:pt x="176" y="175"/>
                  </a:lnTo>
                  <a:lnTo>
                    <a:pt x="194" y="148"/>
                  </a:lnTo>
                  <a:lnTo>
                    <a:pt x="194" y="138"/>
                  </a:lnTo>
                  <a:lnTo>
                    <a:pt x="206" y="123"/>
                  </a:lnTo>
                  <a:lnTo>
                    <a:pt x="189" y="103"/>
                  </a:lnTo>
                  <a:lnTo>
                    <a:pt x="180" y="76"/>
                  </a:lnTo>
                  <a:lnTo>
                    <a:pt x="207" y="64"/>
                  </a:lnTo>
                  <a:lnTo>
                    <a:pt x="239" y="45"/>
                  </a:lnTo>
                  <a:lnTo>
                    <a:pt x="239" y="27"/>
                  </a:lnTo>
                  <a:lnTo>
                    <a:pt x="207" y="0"/>
                  </a:lnTo>
                  <a:lnTo>
                    <a:pt x="170" y="16"/>
                  </a:lnTo>
                  <a:lnTo>
                    <a:pt x="143" y="33"/>
                  </a:lnTo>
                  <a:lnTo>
                    <a:pt x="140" y="61"/>
                  </a:lnTo>
                  <a:lnTo>
                    <a:pt x="123" y="63"/>
                  </a:lnTo>
                  <a:lnTo>
                    <a:pt x="126" y="84"/>
                  </a:lnTo>
                  <a:lnTo>
                    <a:pt x="125" y="100"/>
                  </a:lnTo>
                  <a:lnTo>
                    <a:pt x="98" y="100"/>
                  </a:lnTo>
                  <a:lnTo>
                    <a:pt x="98" y="121"/>
                  </a:lnTo>
                  <a:lnTo>
                    <a:pt x="71" y="139"/>
                  </a:lnTo>
                  <a:lnTo>
                    <a:pt x="65" y="153"/>
                  </a:lnTo>
                  <a:lnTo>
                    <a:pt x="45" y="163"/>
                  </a:lnTo>
                  <a:lnTo>
                    <a:pt x="12" y="159"/>
                  </a:lnTo>
                  <a:lnTo>
                    <a:pt x="18" y="198"/>
                  </a:lnTo>
                  <a:lnTo>
                    <a:pt x="38" y="216"/>
                  </a:lnTo>
                  <a:lnTo>
                    <a:pt x="32" y="232"/>
                  </a:lnTo>
                  <a:lnTo>
                    <a:pt x="15" y="234"/>
                  </a:lnTo>
                  <a:lnTo>
                    <a:pt x="2" y="252"/>
                  </a:lnTo>
                  <a:lnTo>
                    <a:pt x="0" y="26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4" name="Freeform 247"/>
            <p:cNvSpPr>
              <a:spLocks/>
            </p:cNvSpPr>
            <p:nvPr/>
          </p:nvSpPr>
          <p:spPr bwMode="auto">
            <a:xfrm>
              <a:off x="3661" y="1682"/>
              <a:ext cx="156" cy="176"/>
            </a:xfrm>
            <a:custGeom>
              <a:avLst/>
              <a:gdLst>
                <a:gd name="T0" fmla="*/ 123 w 159"/>
                <a:gd name="T1" fmla="*/ 4 h 180"/>
                <a:gd name="T2" fmla="*/ 141 w 159"/>
                <a:gd name="T3" fmla="*/ 0 h 180"/>
                <a:gd name="T4" fmla="*/ 148 w 159"/>
                <a:gd name="T5" fmla="*/ 12 h 180"/>
                <a:gd name="T6" fmla="*/ 142 w 159"/>
                <a:gd name="T7" fmla="*/ 28 h 180"/>
                <a:gd name="T8" fmla="*/ 159 w 159"/>
                <a:gd name="T9" fmla="*/ 42 h 180"/>
                <a:gd name="T10" fmla="*/ 151 w 159"/>
                <a:gd name="T11" fmla="*/ 51 h 180"/>
                <a:gd name="T12" fmla="*/ 148 w 159"/>
                <a:gd name="T13" fmla="*/ 78 h 180"/>
                <a:gd name="T14" fmla="*/ 132 w 159"/>
                <a:gd name="T15" fmla="*/ 78 h 180"/>
                <a:gd name="T16" fmla="*/ 136 w 159"/>
                <a:gd name="T17" fmla="*/ 97 h 180"/>
                <a:gd name="T18" fmla="*/ 135 w 159"/>
                <a:gd name="T19" fmla="*/ 118 h 180"/>
                <a:gd name="T20" fmla="*/ 108 w 159"/>
                <a:gd name="T21" fmla="*/ 117 h 180"/>
                <a:gd name="T22" fmla="*/ 108 w 159"/>
                <a:gd name="T23" fmla="*/ 141 h 180"/>
                <a:gd name="T24" fmla="*/ 82 w 159"/>
                <a:gd name="T25" fmla="*/ 154 h 180"/>
                <a:gd name="T26" fmla="*/ 75 w 159"/>
                <a:gd name="T27" fmla="*/ 169 h 180"/>
                <a:gd name="T28" fmla="*/ 51 w 159"/>
                <a:gd name="T29" fmla="*/ 180 h 180"/>
                <a:gd name="T30" fmla="*/ 21 w 159"/>
                <a:gd name="T31" fmla="*/ 174 h 180"/>
                <a:gd name="T32" fmla="*/ 22 w 159"/>
                <a:gd name="T33" fmla="*/ 157 h 180"/>
                <a:gd name="T34" fmla="*/ 31 w 159"/>
                <a:gd name="T35" fmla="*/ 139 h 180"/>
                <a:gd name="T36" fmla="*/ 15 w 159"/>
                <a:gd name="T37" fmla="*/ 135 h 180"/>
                <a:gd name="T38" fmla="*/ 10 w 159"/>
                <a:gd name="T39" fmla="*/ 112 h 180"/>
                <a:gd name="T40" fmla="*/ 0 w 159"/>
                <a:gd name="T41" fmla="*/ 96 h 180"/>
                <a:gd name="T42" fmla="*/ 7 w 159"/>
                <a:gd name="T43" fmla="*/ 69 h 180"/>
                <a:gd name="T44" fmla="*/ 24 w 159"/>
                <a:gd name="T45" fmla="*/ 52 h 180"/>
                <a:gd name="T46" fmla="*/ 48 w 159"/>
                <a:gd name="T47" fmla="*/ 51 h 180"/>
                <a:gd name="T48" fmla="*/ 58 w 159"/>
                <a:gd name="T49" fmla="*/ 24 h 180"/>
                <a:gd name="T50" fmla="*/ 61 w 159"/>
                <a:gd name="T51" fmla="*/ 1 h 180"/>
                <a:gd name="T52" fmla="*/ 84 w 159"/>
                <a:gd name="T53" fmla="*/ 1 h 180"/>
                <a:gd name="T54" fmla="*/ 103 w 159"/>
                <a:gd name="T55" fmla="*/ 12 h 180"/>
                <a:gd name="T56" fmla="*/ 123 w 159"/>
                <a:gd name="T57"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9" h="180">
                  <a:moveTo>
                    <a:pt x="123" y="4"/>
                  </a:moveTo>
                  <a:lnTo>
                    <a:pt x="141" y="0"/>
                  </a:lnTo>
                  <a:lnTo>
                    <a:pt x="148" y="12"/>
                  </a:lnTo>
                  <a:lnTo>
                    <a:pt x="142" y="28"/>
                  </a:lnTo>
                  <a:lnTo>
                    <a:pt x="159" y="42"/>
                  </a:lnTo>
                  <a:lnTo>
                    <a:pt x="151" y="51"/>
                  </a:lnTo>
                  <a:lnTo>
                    <a:pt x="148" y="78"/>
                  </a:lnTo>
                  <a:lnTo>
                    <a:pt x="132" y="78"/>
                  </a:lnTo>
                  <a:lnTo>
                    <a:pt x="136" y="97"/>
                  </a:lnTo>
                  <a:lnTo>
                    <a:pt x="135" y="118"/>
                  </a:lnTo>
                  <a:lnTo>
                    <a:pt x="108" y="117"/>
                  </a:lnTo>
                  <a:lnTo>
                    <a:pt x="108" y="141"/>
                  </a:lnTo>
                  <a:lnTo>
                    <a:pt x="82" y="154"/>
                  </a:lnTo>
                  <a:lnTo>
                    <a:pt x="75" y="169"/>
                  </a:lnTo>
                  <a:lnTo>
                    <a:pt x="51" y="180"/>
                  </a:lnTo>
                  <a:lnTo>
                    <a:pt x="21" y="174"/>
                  </a:lnTo>
                  <a:lnTo>
                    <a:pt x="22" y="157"/>
                  </a:lnTo>
                  <a:lnTo>
                    <a:pt x="31" y="139"/>
                  </a:lnTo>
                  <a:lnTo>
                    <a:pt x="15" y="135"/>
                  </a:lnTo>
                  <a:lnTo>
                    <a:pt x="10" y="112"/>
                  </a:lnTo>
                  <a:lnTo>
                    <a:pt x="0" y="96"/>
                  </a:lnTo>
                  <a:lnTo>
                    <a:pt x="7" y="69"/>
                  </a:lnTo>
                  <a:lnTo>
                    <a:pt x="24" y="52"/>
                  </a:lnTo>
                  <a:lnTo>
                    <a:pt x="48" y="51"/>
                  </a:lnTo>
                  <a:lnTo>
                    <a:pt x="58" y="24"/>
                  </a:lnTo>
                  <a:lnTo>
                    <a:pt x="61" y="1"/>
                  </a:lnTo>
                  <a:lnTo>
                    <a:pt x="84" y="1"/>
                  </a:lnTo>
                  <a:lnTo>
                    <a:pt x="103" y="12"/>
                  </a:lnTo>
                  <a:lnTo>
                    <a:pt x="123" y="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5" name="Freeform 248"/>
            <p:cNvSpPr>
              <a:spLocks/>
            </p:cNvSpPr>
            <p:nvPr/>
          </p:nvSpPr>
          <p:spPr bwMode="auto">
            <a:xfrm>
              <a:off x="3764" y="1602"/>
              <a:ext cx="111" cy="121"/>
            </a:xfrm>
            <a:custGeom>
              <a:avLst/>
              <a:gdLst>
                <a:gd name="T0" fmla="*/ 114 w 114"/>
                <a:gd name="T1" fmla="*/ 96 h 123"/>
                <a:gd name="T2" fmla="*/ 109 w 114"/>
                <a:gd name="T3" fmla="*/ 55 h 123"/>
                <a:gd name="T4" fmla="*/ 94 w 114"/>
                <a:gd name="T5" fmla="*/ 51 h 123"/>
                <a:gd name="T6" fmla="*/ 87 w 114"/>
                <a:gd name="T7" fmla="*/ 34 h 123"/>
                <a:gd name="T8" fmla="*/ 60 w 114"/>
                <a:gd name="T9" fmla="*/ 40 h 123"/>
                <a:gd name="T10" fmla="*/ 49 w 114"/>
                <a:gd name="T11" fmla="*/ 33 h 123"/>
                <a:gd name="T12" fmla="*/ 45 w 114"/>
                <a:gd name="T13" fmla="*/ 19 h 123"/>
                <a:gd name="T14" fmla="*/ 45 w 114"/>
                <a:gd name="T15" fmla="*/ 0 h 123"/>
                <a:gd name="T16" fmla="*/ 31 w 114"/>
                <a:gd name="T17" fmla="*/ 0 h 123"/>
                <a:gd name="T18" fmla="*/ 22 w 114"/>
                <a:gd name="T19" fmla="*/ 37 h 123"/>
                <a:gd name="T20" fmla="*/ 0 w 114"/>
                <a:gd name="T21" fmla="*/ 40 h 123"/>
                <a:gd name="T22" fmla="*/ 22 w 114"/>
                <a:gd name="T23" fmla="*/ 67 h 123"/>
                <a:gd name="T24" fmla="*/ 15 w 114"/>
                <a:gd name="T25" fmla="*/ 91 h 123"/>
                <a:gd name="T26" fmla="*/ 39 w 114"/>
                <a:gd name="T27" fmla="*/ 79 h 123"/>
                <a:gd name="T28" fmla="*/ 45 w 114"/>
                <a:gd name="T29" fmla="*/ 96 h 123"/>
                <a:gd name="T30" fmla="*/ 37 w 114"/>
                <a:gd name="T31" fmla="*/ 112 h 123"/>
                <a:gd name="T32" fmla="*/ 55 w 114"/>
                <a:gd name="T33" fmla="*/ 123 h 123"/>
                <a:gd name="T34" fmla="*/ 114 w 114"/>
                <a:gd name="T35" fmla="*/ 9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 h="123">
                  <a:moveTo>
                    <a:pt x="114" y="96"/>
                  </a:moveTo>
                  <a:lnTo>
                    <a:pt x="109" y="55"/>
                  </a:lnTo>
                  <a:lnTo>
                    <a:pt x="94" y="51"/>
                  </a:lnTo>
                  <a:lnTo>
                    <a:pt x="87" y="34"/>
                  </a:lnTo>
                  <a:lnTo>
                    <a:pt x="60" y="40"/>
                  </a:lnTo>
                  <a:lnTo>
                    <a:pt x="49" y="33"/>
                  </a:lnTo>
                  <a:lnTo>
                    <a:pt x="45" y="19"/>
                  </a:lnTo>
                  <a:lnTo>
                    <a:pt x="45" y="0"/>
                  </a:lnTo>
                  <a:lnTo>
                    <a:pt x="31" y="0"/>
                  </a:lnTo>
                  <a:lnTo>
                    <a:pt x="22" y="37"/>
                  </a:lnTo>
                  <a:lnTo>
                    <a:pt x="0" y="40"/>
                  </a:lnTo>
                  <a:lnTo>
                    <a:pt x="22" y="67"/>
                  </a:lnTo>
                  <a:lnTo>
                    <a:pt x="15" y="91"/>
                  </a:lnTo>
                  <a:lnTo>
                    <a:pt x="39" y="79"/>
                  </a:lnTo>
                  <a:lnTo>
                    <a:pt x="45" y="96"/>
                  </a:lnTo>
                  <a:lnTo>
                    <a:pt x="37" y="112"/>
                  </a:lnTo>
                  <a:lnTo>
                    <a:pt x="55" y="123"/>
                  </a:lnTo>
                  <a:lnTo>
                    <a:pt x="114" y="9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6" name="Freeform 249"/>
            <p:cNvSpPr>
              <a:spLocks/>
            </p:cNvSpPr>
            <p:nvPr/>
          </p:nvSpPr>
          <p:spPr bwMode="auto">
            <a:xfrm>
              <a:off x="3807" y="1551"/>
              <a:ext cx="154" cy="93"/>
            </a:xfrm>
            <a:custGeom>
              <a:avLst/>
              <a:gdLst>
                <a:gd name="T0" fmla="*/ 87 w 304"/>
                <a:gd name="T1" fmla="*/ 180 h 184"/>
                <a:gd name="T2" fmla="*/ 128 w 304"/>
                <a:gd name="T3" fmla="*/ 139 h 184"/>
                <a:gd name="T4" fmla="*/ 163 w 304"/>
                <a:gd name="T5" fmla="*/ 151 h 184"/>
                <a:gd name="T6" fmla="*/ 186 w 304"/>
                <a:gd name="T7" fmla="*/ 138 h 184"/>
                <a:gd name="T8" fmla="*/ 194 w 304"/>
                <a:gd name="T9" fmla="*/ 99 h 184"/>
                <a:gd name="T10" fmla="*/ 228 w 304"/>
                <a:gd name="T11" fmla="*/ 93 h 184"/>
                <a:gd name="T12" fmla="*/ 279 w 304"/>
                <a:gd name="T13" fmla="*/ 62 h 184"/>
                <a:gd name="T14" fmla="*/ 304 w 304"/>
                <a:gd name="T15" fmla="*/ 27 h 184"/>
                <a:gd name="T16" fmla="*/ 263 w 304"/>
                <a:gd name="T17" fmla="*/ 15 h 184"/>
                <a:gd name="T18" fmla="*/ 229 w 304"/>
                <a:gd name="T19" fmla="*/ 0 h 184"/>
                <a:gd name="T20" fmla="*/ 180 w 304"/>
                <a:gd name="T21" fmla="*/ 10 h 184"/>
                <a:gd name="T22" fmla="*/ 153 w 304"/>
                <a:gd name="T23" fmla="*/ 27 h 184"/>
                <a:gd name="T24" fmla="*/ 130 w 304"/>
                <a:gd name="T25" fmla="*/ 0 h 184"/>
                <a:gd name="T26" fmla="*/ 81 w 304"/>
                <a:gd name="T27" fmla="*/ 39 h 184"/>
                <a:gd name="T28" fmla="*/ 46 w 304"/>
                <a:gd name="T29" fmla="*/ 0 h 184"/>
                <a:gd name="T30" fmla="*/ 14 w 304"/>
                <a:gd name="T31" fmla="*/ 45 h 184"/>
                <a:gd name="T32" fmla="*/ 19 w 304"/>
                <a:gd name="T33" fmla="*/ 79 h 184"/>
                <a:gd name="T34" fmla="*/ 81 w 304"/>
                <a:gd name="T35" fmla="*/ 105 h 184"/>
                <a:gd name="T36" fmla="*/ 52 w 304"/>
                <a:gd name="T37" fmla="*/ 139 h 184"/>
                <a:gd name="T38" fmla="*/ 0 w 304"/>
                <a:gd name="T39" fmla="*/ 139 h 184"/>
                <a:gd name="T40" fmla="*/ 12 w 304"/>
                <a:gd name="T41" fmla="*/ 172 h 184"/>
                <a:gd name="T42" fmla="*/ 37 w 304"/>
                <a:gd name="T43" fmla="*/ 184 h 184"/>
                <a:gd name="T44" fmla="*/ 64 w 304"/>
                <a:gd name="T45" fmla="*/ 167 h 184"/>
                <a:gd name="T46" fmla="*/ 87 w 304"/>
                <a:gd name="T47" fmla="*/ 18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84">
                  <a:moveTo>
                    <a:pt x="87" y="180"/>
                  </a:moveTo>
                  <a:lnTo>
                    <a:pt x="128" y="139"/>
                  </a:lnTo>
                  <a:lnTo>
                    <a:pt x="163" y="151"/>
                  </a:lnTo>
                  <a:lnTo>
                    <a:pt x="186" y="138"/>
                  </a:lnTo>
                  <a:lnTo>
                    <a:pt x="194" y="99"/>
                  </a:lnTo>
                  <a:lnTo>
                    <a:pt x="228" y="93"/>
                  </a:lnTo>
                  <a:lnTo>
                    <a:pt x="279" y="62"/>
                  </a:lnTo>
                  <a:lnTo>
                    <a:pt x="304" y="27"/>
                  </a:lnTo>
                  <a:lnTo>
                    <a:pt x="263" y="15"/>
                  </a:lnTo>
                  <a:lnTo>
                    <a:pt x="229" y="0"/>
                  </a:lnTo>
                  <a:lnTo>
                    <a:pt x="180" y="10"/>
                  </a:lnTo>
                  <a:lnTo>
                    <a:pt x="153" y="27"/>
                  </a:lnTo>
                  <a:lnTo>
                    <a:pt x="130" y="0"/>
                  </a:lnTo>
                  <a:lnTo>
                    <a:pt x="81" y="39"/>
                  </a:lnTo>
                  <a:lnTo>
                    <a:pt x="46" y="0"/>
                  </a:lnTo>
                  <a:lnTo>
                    <a:pt x="14" y="45"/>
                  </a:lnTo>
                  <a:lnTo>
                    <a:pt x="19" y="79"/>
                  </a:lnTo>
                  <a:lnTo>
                    <a:pt x="81" y="105"/>
                  </a:lnTo>
                  <a:lnTo>
                    <a:pt x="52" y="139"/>
                  </a:lnTo>
                  <a:lnTo>
                    <a:pt x="0" y="139"/>
                  </a:lnTo>
                  <a:lnTo>
                    <a:pt x="12" y="172"/>
                  </a:lnTo>
                  <a:lnTo>
                    <a:pt x="37" y="184"/>
                  </a:lnTo>
                  <a:lnTo>
                    <a:pt x="64" y="167"/>
                  </a:lnTo>
                  <a:lnTo>
                    <a:pt x="87" y="18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7" name="Freeform 250"/>
            <p:cNvSpPr>
              <a:spLocks/>
            </p:cNvSpPr>
            <p:nvPr/>
          </p:nvSpPr>
          <p:spPr bwMode="auto">
            <a:xfrm>
              <a:off x="4090" y="1339"/>
              <a:ext cx="489" cy="252"/>
            </a:xfrm>
            <a:custGeom>
              <a:avLst/>
              <a:gdLst>
                <a:gd name="T0" fmla="*/ 3 w 498"/>
                <a:gd name="T1" fmla="*/ 77 h 257"/>
                <a:gd name="T2" fmla="*/ 0 w 498"/>
                <a:gd name="T3" fmla="*/ 96 h 257"/>
                <a:gd name="T4" fmla="*/ 8 w 498"/>
                <a:gd name="T5" fmla="*/ 113 h 257"/>
                <a:gd name="T6" fmla="*/ 35 w 498"/>
                <a:gd name="T7" fmla="*/ 113 h 257"/>
                <a:gd name="T8" fmla="*/ 56 w 498"/>
                <a:gd name="T9" fmla="*/ 143 h 257"/>
                <a:gd name="T10" fmla="*/ 59 w 498"/>
                <a:gd name="T11" fmla="*/ 180 h 257"/>
                <a:gd name="T12" fmla="*/ 92 w 498"/>
                <a:gd name="T13" fmla="*/ 185 h 257"/>
                <a:gd name="T14" fmla="*/ 122 w 498"/>
                <a:gd name="T15" fmla="*/ 215 h 257"/>
                <a:gd name="T16" fmla="*/ 138 w 498"/>
                <a:gd name="T17" fmla="*/ 231 h 257"/>
                <a:gd name="T18" fmla="*/ 173 w 498"/>
                <a:gd name="T19" fmla="*/ 239 h 257"/>
                <a:gd name="T20" fmla="*/ 215 w 498"/>
                <a:gd name="T21" fmla="*/ 239 h 257"/>
                <a:gd name="T22" fmla="*/ 233 w 498"/>
                <a:gd name="T23" fmla="*/ 257 h 257"/>
                <a:gd name="T24" fmla="*/ 254 w 498"/>
                <a:gd name="T25" fmla="*/ 257 h 257"/>
                <a:gd name="T26" fmla="*/ 279 w 498"/>
                <a:gd name="T27" fmla="*/ 246 h 257"/>
                <a:gd name="T28" fmla="*/ 305 w 498"/>
                <a:gd name="T29" fmla="*/ 237 h 257"/>
                <a:gd name="T30" fmla="*/ 342 w 498"/>
                <a:gd name="T31" fmla="*/ 237 h 257"/>
                <a:gd name="T32" fmla="*/ 363 w 498"/>
                <a:gd name="T33" fmla="*/ 221 h 257"/>
                <a:gd name="T34" fmla="*/ 360 w 498"/>
                <a:gd name="T35" fmla="*/ 191 h 257"/>
                <a:gd name="T36" fmla="*/ 365 w 498"/>
                <a:gd name="T37" fmla="*/ 176 h 257"/>
                <a:gd name="T38" fmla="*/ 383 w 498"/>
                <a:gd name="T39" fmla="*/ 189 h 257"/>
                <a:gd name="T40" fmla="*/ 405 w 498"/>
                <a:gd name="T41" fmla="*/ 171 h 257"/>
                <a:gd name="T42" fmla="*/ 429 w 498"/>
                <a:gd name="T43" fmla="*/ 161 h 257"/>
                <a:gd name="T44" fmla="*/ 467 w 498"/>
                <a:gd name="T45" fmla="*/ 141 h 257"/>
                <a:gd name="T46" fmla="*/ 491 w 498"/>
                <a:gd name="T47" fmla="*/ 132 h 257"/>
                <a:gd name="T48" fmla="*/ 498 w 498"/>
                <a:gd name="T49" fmla="*/ 117 h 257"/>
                <a:gd name="T50" fmla="*/ 467 w 498"/>
                <a:gd name="T51" fmla="*/ 99 h 257"/>
                <a:gd name="T52" fmla="*/ 440 w 498"/>
                <a:gd name="T53" fmla="*/ 117 h 257"/>
                <a:gd name="T54" fmla="*/ 431 w 498"/>
                <a:gd name="T55" fmla="*/ 105 h 257"/>
                <a:gd name="T56" fmla="*/ 438 w 498"/>
                <a:gd name="T57" fmla="*/ 83 h 257"/>
                <a:gd name="T58" fmla="*/ 438 w 498"/>
                <a:gd name="T59" fmla="*/ 57 h 257"/>
                <a:gd name="T60" fmla="*/ 408 w 498"/>
                <a:gd name="T61" fmla="*/ 50 h 257"/>
                <a:gd name="T62" fmla="*/ 380 w 498"/>
                <a:gd name="T63" fmla="*/ 63 h 257"/>
                <a:gd name="T64" fmla="*/ 327 w 498"/>
                <a:gd name="T65" fmla="*/ 72 h 257"/>
                <a:gd name="T66" fmla="*/ 233 w 498"/>
                <a:gd name="T67" fmla="*/ 42 h 257"/>
                <a:gd name="T68" fmla="*/ 195 w 498"/>
                <a:gd name="T69" fmla="*/ 8 h 257"/>
                <a:gd name="T70" fmla="*/ 165 w 498"/>
                <a:gd name="T71" fmla="*/ 0 h 257"/>
                <a:gd name="T72" fmla="*/ 143 w 498"/>
                <a:gd name="T73" fmla="*/ 21 h 257"/>
                <a:gd name="T74" fmla="*/ 156 w 498"/>
                <a:gd name="T75" fmla="*/ 50 h 257"/>
                <a:gd name="T76" fmla="*/ 111 w 498"/>
                <a:gd name="T77" fmla="*/ 50 h 257"/>
                <a:gd name="T78" fmla="*/ 80 w 498"/>
                <a:gd name="T79" fmla="*/ 32 h 257"/>
                <a:gd name="T80" fmla="*/ 44 w 498"/>
                <a:gd name="T81" fmla="*/ 29 h 257"/>
                <a:gd name="T82" fmla="*/ 18 w 498"/>
                <a:gd name="T83" fmla="*/ 50 h 257"/>
                <a:gd name="T84" fmla="*/ 3 w 498"/>
                <a:gd name="T85" fmla="*/ 7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257">
                  <a:moveTo>
                    <a:pt x="3" y="77"/>
                  </a:moveTo>
                  <a:lnTo>
                    <a:pt x="0" y="96"/>
                  </a:lnTo>
                  <a:lnTo>
                    <a:pt x="8" y="113"/>
                  </a:lnTo>
                  <a:lnTo>
                    <a:pt x="35" y="113"/>
                  </a:lnTo>
                  <a:lnTo>
                    <a:pt x="56" y="143"/>
                  </a:lnTo>
                  <a:lnTo>
                    <a:pt x="59" y="180"/>
                  </a:lnTo>
                  <a:lnTo>
                    <a:pt x="92" y="185"/>
                  </a:lnTo>
                  <a:lnTo>
                    <a:pt x="122" y="215"/>
                  </a:lnTo>
                  <a:lnTo>
                    <a:pt x="138" y="231"/>
                  </a:lnTo>
                  <a:lnTo>
                    <a:pt x="173" y="239"/>
                  </a:lnTo>
                  <a:lnTo>
                    <a:pt x="215" y="239"/>
                  </a:lnTo>
                  <a:lnTo>
                    <a:pt x="233" y="257"/>
                  </a:lnTo>
                  <a:lnTo>
                    <a:pt x="254" y="257"/>
                  </a:lnTo>
                  <a:lnTo>
                    <a:pt x="279" y="246"/>
                  </a:lnTo>
                  <a:lnTo>
                    <a:pt x="305" y="237"/>
                  </a:lnTo>
                  <a:lnTo>
                    <a:pt x="342" y="237"/>
                  </a:lnTo>
                  <a:lnTo>
                    <a:pt x="363" y="221"/>
                  </a:lnTo>
                  <a:lnTo>
                    <a:pt x="360" y="191"/>
                  </a:lnTo>
                  <a:lnTo>
                    <a:pt x="365" y="176"/>
                  </a:lnTo>
                  <a:lnTo>
                    <a:pt x="383" y="189"/>
                  </a:lnTo>
                  <a:lnTo>
                    <a:pt x="405" y="171"/>
                  </a:lnTo>
                  <a:lnTo>
                    <a:pt x="429" y="161"/>
                  </a:lnTo>
                  <a:lnTo>
                    <a:pt x="467" y="141"/>
                  </a:lnTo>
                  <a:lnTo>
                    <a:pt x="491" y="132"/>
                  </a:lnTo>
                  <a:lnTo>
                    <a:pt x="498" y="117"/>
                  </a:lnTo>
                  <a:lnTo>
                    <a:pt x="467" y="99"/>
                  </a:lnTo>
                  <a:lnTo>
                    <a:pt x="440" y="117"/>
                  </a:lnTo>
                  <a:lnTo>
                    <a:pt x="431" y="105"/>
                  </a:lnTo>
                  <a:lnTo>
                    <a:pt x="438" y="83"/>
                  </a:lnTo>
                  <a:lnTo>
                    <a:pt x="438" y="57"/>
                  </a:lnTo>
                  <a:lnTo>
                    <a:pt x="408" y="50"/>
                  </a:lnTo>
                  <a:lnTo>
                    <a:pt x="380" y="63"/>
                  </a:lnTo>
                  <a:lnTo>
                    <a:pt x="327" y="72"/>
                  </a:lnTo>
                  <a:lnTo>
                    <a:pt x="233" y="42"/>
                  </a:lnTo>
                  <a:lnTo>
                    <a:pt x="195" y="8"/>
                  </a:lnTo>
                  <a:lnTo>
                    <a:pt x="165" y="0"/>
                  </a:lnTo>
                  <a:lnTo>
                    <a:pt x="143" y="21"/>
                  </a:lnTo>
                  <a:lnTo>
                    <a:pt x="156" y="50"/>
                  </a:lnTo>
                  <a:lnTo>
                    <a:pt x="111" y="50"/>
                  </a:lnTo>
                  <a:lnTo>
                    <a:pt x="80" y="32"/>
                  </a:lnTo>
                  <a:lnTo>
                    <a:pt x="44" y="29"/>
                  </a:lnTo>
                  <a:lnTo>
                    <a:pt x="18" y="50"/>
                  </a:lnTo>
                  <a:lnTo>
                    <a:pt x="3" y="7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8" name="Freeform 251"/>
            <p:cNvSpPr>
              <a:spLocks/>
            </p:cNvSpPr>
            <p:nvPr/>
          </p:nvSpPr>
          <p:spPr bwMode="auto">
            <a:xfrm>
              <a:off x="3265" y="1746"/>
              <a:ext cx="32" cy="50"/>
            </a:xfrm>
            <a:custGeom>
              <a:avLst/>
              <a:gdLst>
                <a:gd name="T0" fmla="*/ 0 w 33"/>
                <a:gd name="T1" fmla="*/ 43 h 51"/>
                <a:gd name="T2" fmla="*/ 12 w 33"/>
                <a:gd name="T3" fmla="*/ 1 h 51"/>
                <a:gd name="T4" fmla="*/ 33 w 33"/>
                <a:gd name="T5" fmla="*/ 0 h 51"/>
                <a:gd name="T6" fmla="*/ 26 w 33"/>
                <a:gd name="T7" fmla="*/ 30 h 51"/>
                <a:gd name="T8" fmla="*/ 12 w 33"/>
                <a:gd name="T9" fmla="*/ 51 h 51"/>
                <a:gd name="T10" fmla="*/ 0 w 33"/>
                <a:gd name="T11" fmla="*/ 43 h 51"/>
              </a:gdLst>
              <a:ahLst/>
              <a:cxnLst>
                <a:cxn ang="0">
                  <a:pos x="T0" y="T1"/>
                </a:cxn>
                <a:cxn ang="0">
                  <a:pos x="T2" y="T3"/>
                </a:cxn>
                <a:cxn ang="0">
                  <a:pos x="T4" y="T5"/>
                </a:cxn>
                <a:cxn ang="0">
                  <a:pos x="T6" y="T7"/>
                </a:cxn>
                <a:cxn ang="0">
                  <a:pos x="T8" y="T9"/>
                </a:cxn>
                <a:cxn ang="0">
                  <a:pos x="T10" y="T11"/>
                </a:cxn>
              </a:cxnLst>
              <a:rect l="0" t="0" r="r" b="b"/>
              <a:pathLst>
                <a:path w="33" h="51">
                  <a:moveTo>
                    <a:pt x="0" y="43"/>
                  </a:moveTo>
                  <a:lnTo>
                    <a:pt x="12" y="1"/>
                  </a:lnTo>
                  <a:lnTo>
                    <a:pt x="33" y="0"/>
                  </a:lnTo>
                  <a:lnTo>
                    <a:pt x="26" y="30"/>
                  </a:lnTo>
                  <a:lnTo>
                    <a:pt x="12" y="51"/>
                  </a:lnTo>
                  <a:lnTo>
                    <a:pt x="0" y="4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19" name="Freeform 252"/>
            <p:cNvSpPr>
              <a:spLocks/>
            </p:cNvSpPr>
            <p:nvPr/>
          </p:nvSpPr>
          <p:spPr bwMode="auto">
            <a:xfrm>
              <a:off x="3273" y="1682"/>
              <a:ext cx="109" cy="114"/>
            </a:xfrm>
            <a:custGeom>
              <a:avLst/>
              <a:gdLst>
                <a:gd name="T0" fmla="*/ 4 w 112"/>
                <a:gd name="T1" fmla="*/ 70 h 117"/>
                <a:gd name="T2" fmla="*/ 4 w 112"/>
                <a:gd name="T3" fmla="*/ 43 h 117"/>
                <a:gd name="T4" fmla="*/ 0 w 112"/>
                <a:gd name="T5" fmla="*/ 21 h 117"/>
                <a:gd name="T6" fmla="*/ 13 w 112"/>
                <a:gd name="T7" fmla="*/ 24 h 117"/>
                <a:gd name="T8" fmla="*/ 16 w 112"/>
                <a:gd name="T9" fmla="*/ 43 h 117"/>
                <a:gd name="T10" fmla="*/ 30 w 112"/>
                <a:gd name="T11" fmla="*/ 31 h 117"/>
                <a:gd name="T12" fmla="*/ 36 w 112"/>
                <a:gd name="T13" fmla="*/ 19 h 117"/>
                <a:gd name="T14" fmla="*/ 63 w 112"/>
                <a:gd name="T15" fmla="*/ 16 h 117"/>
                <a:gd name="T16" fmla="*/ 90 w 112"/>
                <a:gd name="T17" fmla="*/ 7 h 117"/>
                <a:gd name="T18" fmla="*/ 112 w 112"/>
                <a:gd name="T19" fmla="*/ 0 h 117"/>
                <a:gd name="T20" fmla="*/ 103 w 112"/>
                <a:gd name="T21" fmla="*/ 22 h 117"/>
                <a:gd name="T22" fmla="*/ 96 w 112"/>
                <a:gd name="T23" fmla="*/ 43 h 117"/>
                <a:gd name="T24" fmla="*/ 90 w 112"/>
                <a:gd name="T25" fmla="*/ 76 h 117"/>
                <a:gd name="T26" fmla="*/ 58 w 112"/>
                <a:gd name="T27" fmla="*/ 96 h 117"/>
                <a:gd name="T28" fmla="*/ 48 w 112"/>
                <a:gd name="T29" fmla="*/ 106 h 117"/>
                <a:gd name="T30" fmla="*/ 27 w 112"/>
                <a:gd name="T31" fmla="*/ 117 h 117"/>
                <a:gd name="T32" fmla="*/ 6 w 112"/>
                <a:gd name="T33" fmla="*/ 115 h 117"/>
                <a:gd name="T34" fmla="*/ 19 w 112"/>
                <a:gd name="T35" fmla="*/ 93 h 117"/>
                <a:gd name="T36" fmla="*/ 24 w 112"/>
                <a:gd name="T37" fmla="*/ 66 h 117"/>
                <a:gd name="T38" fmla="*/ 4 w 112"/>
                <a:gd name="T39" fmla="*/ 7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117">
                  <a:moveTo>
                    <a:pt x="4" y="70"/>
                  </a:moveTo>
                  <a:lnTo>
                    <a:pt x="4" y="43"/>
                  </a:lnTo>
                  <a:lnTo>
                    <a:pt x="0" y="21"/>
                  </a:lnTo>
                  <a:lnTo>
                    <a:pt x="13" y="24"/>
                  </a:lnTo>
                  <a:lnTo>
                    <a:pt x="16" y="43"/>
                  </a:lnTo>
                  <a:lnTo>
                    <a:pt x="30" y="31"/>
                  </a:lnTo>
                  <a:lnTo>
                    <a:pt x="36" y="19"/>
                  </a:lnTo>
                  <a:lnTo>
                    <a:pt x="63" y="16"/>
                  </a:lnTo>
                  <a:lnTo>
                    <a:pt x="90" y="7"/>
                  </a:lnTo>
                  <a:lnTo>
                    <a:pt x="112" y="0"/>
                  </a:lnTo>
                  <a:lnTo>
                    <a:pt x="103" y="22"/>
                  </a:lnTo>
                  <a:lnTo>
                    <a:pt x="96" y="43"/>
                  </a:lnTo>
                  <a:lnTo>
                    <a:pt x="90" y="76"/>
                  </a:lnTo>
                  <a:lnTo>
                    <a:pt x="58" y="96"/>
                  </a:lnTo>
                  <a:lnTo>
                    <a:pt x="48" y="106"/>
                  </a:lnTo>
                  <a:lnTo>
                    <a:pt x="27" y="117"/>
                  </a:lnTo>
                  <a:lnTo>
                    <a:pt x="6" y="115"/>
                  </a:lnTo>
                  <a:lnTo>
                    <a:pt x="19" y="93"/>
                  </a:lnTo>
                  <a:lnTo>
                    <a:pt x="24" y="66"/>
                  </a:lnTo>
                  <a:lnTo>
                    <a:pt x="4" y="7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0" name="Freeform 253"/>
            <p:cNvSpPr>
              <a:spLocks/>
            </p:cNvSpPr>
            <p:nvPr/>
          </p:nvSpPr>
          <p:spPr bwMode="auto">
            <a:xfrm>
              <a:off x="3320" y="1685"/>
              <a:ext cx="159" cy="184"/>
            </a:xfrm>
            <a:custGeom>
              <a:avLst/>
              <a:gdLst>
                <a:gd name="T0" fmla="*/ 111 w 163"/>
                <a:gd name="T1" fmla="*/ 189 h 189"/>
                <a:gd name="T2" fmla="*/ 126 w 163"/>
                <a:gd name="T3" fmla="*/ 166 h 189"/>
                <a:gd name="T4" fmla="*/ 142 w 163"/>
                <a:gd name="T5" fmla="*/ 157 h 189"/>
                <a:gd name="T6" fmla="*/ 163 w 163"/>
                <a:gd name="T7" fmla="*/ 157 h 189"/>
                <a:gd name="T8" fmla="*/ 138 w 163"/>
                <a:gd name="T9" fmla="*/ 103 h 189"/>
                <a:gd name="T10" fmla="*/ 115 w 163"/>
                <a:gd name="T11" fmla="*/ 72 h 189"/>
                <a:gd name="T12" fmla="*/ 121 w 163"/>
                <a:gd name="T13" fmla="*/ 40 h 189"/>
                <a:gd name="T14" fmla="*/ 108 w 163"/>
                <a:gd name="T15" fmla="*/ 34 h 189"/>
                <a:gd name="T16" fmla="*/ 94 w 163"/>
                <a:gd name="T17" fmla="*/ 18 h 189"/>
                <a:gd name="T18" fmla="*/ 106 w 163"/>
                <a:gd name="T19" fmla="*/ 7 h 189"/>
                <a:gd name="T20" fmla="*/ 91 w 163"/>
                <a:gd name="T21" fmla="*/ 0 h 189"/>
                <a:gd name="T22" fmla="*/ 64 w 163"/>
                <a:gd name="T23" fmla="*/ 4 h 189"/>
                <a:gd name="T24" fmla="*/ 48 w 163"/>
                <a:gd name="T25" fmla="*/ 36 h 189"/>
                <a:gd name="T26" fmla="*/ 43 w 163"/>
                <a:gd name="T27" fmla="*/ 73 h 189"/>
                <a:gd name="T28" fmla="*/ 16 w 163"/>
                <a:gd name="T29" fmla="*/ 90 h 189"/>
                <a:gd name="T30" fmla="*/ 0 w 163"/>
                <a:gd name="T31" fmla="*/ 103 h 189"/>
                <a:gd name="T32" fmla="*/ 12 w 163"/>
                <a:gd name="T33" fmla="*/ 130 h 189"/>
                <a:gd name="T34" fmla="*/ 46 w 163"/>
                <a:gd name="T35" fmla="*/ 150 h 189"/>
                <a:gd name="T36" fmla="*/ 67 w 163"/>
                <a:gd name="T37" fmla="*/ 163 h 189"/>
                <a:gd name="T38" fmla="*/ 111 w 163"/>
                <a:gd name="T3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3" h="189">
                  <a:moveTo>
                    <a:pt x="111" y="189"/>
                  </a:moveTo>
                  <a:lnTo>
                    <a:pt x="126" y="166"/>
                  </a:lnTo>
                  <a:lnTo>
                    <a:pt x="142" y="157"/>
                  </a:lnTo>
                  <a:lnTo>
                    <a:pt x="163" y="157"/>
                  </a:lnTo>
                  <a:lnTo>
                    <a:pt x="138" y="103"/>
                  </a:lnTo>
                  <a:lnTo>
                    <a:pt x="115" y="72"/>
                  </a:lnTo>
                  <a:lnTo>
                    <a:pt x="121" y="40"/>
                  </a:lnTo>
                  <a:lnTo>
                    <a:pt x="108" y="34"/>
                  </a:lnTo>
                  <a:lnTo>
                    <a:pt x="94" y="18"/>
                  </a:lnTo>
                  <a:lnTo>
                    <a:pt x="106" y="7"/>
                  </a:lnTo>
                  <a:lnTo>
                    <a:pt x="91" y="0"/>
                  </a:lnTo>
                  <a:lnTo>
                    <a:pt x="64" y="4"/>
                  </a:lnTo>
                  <a:lnTo>
                    <a:pt x="48" y="36"/>
                  </a:lnTo>
                  <a:lnTo>
                    <a:pt x="43" y="73"/>
                  </a:lnTo>
                  <a:lnTo>
                    <a:pt x="16" y="90"/>
                  </a:lnTo>
                  <a:lnTo>
                    <a:pt x="0" y="103"/>
                  </a:lnTo>
                  <a:lnTo>
                    <a:pt x="12" y="130"/>
                  </a:lnTo>
                  <a:lnTo>
                    <a:pt x="46" y="150"/>
                  </a:lnTo>
                  <a:lnTo>
                    <a:pt x="67" y="163"/>
                  </a:lnTo>
                  <a:lnTo>
                    <a:pt x="111" y="18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1" name="Freeform 254"/>
            <p:cNvSpPr>
              <a:spLocks/>
            </p:cNvSpPr>
            <p:nvPr/>
          </p:nvSpPr>
          <p:spPr bwMode="auto">
            <a:xfrm>
              <a:off x="3428" y="1838"/>
              <a:ext cx="39" cy="44"/>
            </a:xfrm>
            <a:custGeom>
              <a:avLst/>
              <a:gdLst>
                <a:gd name="T0" fmla="*/ 31 w 39"/>
                <a:gd name="T1" fmla="*/ 0 h 45"/>
                <a:gd name="T2" fmla="*/ 39 w 39"/>
                <a:gd name="T3" fmla="*/ 44 h 45"/>
                <a:gd name="T4" fmla="*/ 21 w 39"/>
                <a:gd name="T5" fmla="*/ 45 h 45"/>
                <a:gd name="T6" fmla="*/ 0 w 39"/>
                <a:gd name="T7" fmla="*/ 33 h 45"/>
                <a:gd name="T8" fmla="*/ 15 w 39"/>
                <a:gd name="T9" fmla="*/ 9 h 45"/>
                <a:gd name="T10" fmla="*/ 31 w 39"/>
                <a:gd name="T11" fmla="*/ 0 h 45"/>
              </a:gdLst>
              <a:ahLst/>
              <a:cxnLst>
                <a:cxn ang="0">
                  <a:pos x="T0" y="T1"/>
                </a:cxn>
                <a:cxn ang="0">
                  <a:pos x="T2" y="T3"/>
                </a:cxn>
                <a:cxn ang="0">
                  <a:pos x="T4" y="T5"/>
                </a:cxn>
                <a:cxn ang="0">
                  <a:pos x="T6" y="T7"/>
                </a:cxn>
                <a:cxn ang="0">
                  <a:pos x="T8" y="T9"/>
                </a:cxn>
                <a:cxn ang="0">
                  <a:pos x="T10" y="T11"/>
                </a:cxn>
              </a:cxnLst>
              <a:rect l="0" t="0" r="r" b="b"/>
              <a:pathLst>
                <a:path w="39" h="45">
                  <a:moveTo>
                    <a:pt x="31" y="0"/>
                  </a:moveTo>
                  <a:lnTo>
                    <a:pt x="39" y="44"/>
                  </a:lnTo>
                  <a:lnTo>
                    <a:pt x="21" y="45"/>
                  </a:lnTo>
                  <a:lnTo>
                    <a:pt x="0" y="33"/>
                  </a:lnTo>
                  <a:lnTo>
                    <a:pt x="15" y="9"/>
                  </a:lnTo>
                  <a:lnTo>
                    <a:pt x="3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2" name="Freeform 255"/>
            <p:cNvSpPr>
              <a:spLocks/>
            </p:cNvSpPr>
            <p:nvPr/>
          </p:nvSpPr>
          <p:spPr bwMode="auto">
            <a:xfrm>
              <a:off x="3217" y="1732"/>
              <a:ext cx="36" cy="23"/>
            </a:xfrm>
            <a:custGeom>
              <a:avLst/>
              <a:gdLst>
                <a:gd name="T0" fmla="*/ 37 w 37"/>
                <a:gd name="T1" fmla="*/ 0 h 23"/>
                <a:gd name="T2" fmla="*/ 0 w 37"/>
                <a:gd name="T3" fmla="*/ 6 h 23"/>
                <a:gd name="T4" fmla="*/ 12 w 37"/>
                <a:gd name="T5" fmla="*/ 23 h 23"/>
                <a:gd name="T6" fmla="*/ 22 w 37"/>
                <a:gd name="T7" fmla="*/ 17 h 23"/>
                <a:gd name="T8" fmla="*/ 37 w 37"/>
                <a:gd name="T9" fmla="*/ 0 h 23"/>
              </a:gdLst>
              <a:ahLst/>
              <a:cxnLst>
                <a:cxn ang="0">
                  <a:pos x="T0" y="T1"/>
                </a:cxn>
                <a:cxn ang="0">
                  <a:pos x="T2" y="T3"/>
                </a:cxn>
                <a:cxn ang="0">
                  <a:pos x="T4" y="T5"/>
                </a:cxn>
                <a:cxn ang="0">
                  <a:pos x="T6" y="T7"/>
                </a:cxn>
                <a:cxn ang="0">
                  <a:pos x="T8" y="T9"/>
                </a:cxn>
              </a:cxnLst>
              <a:rect l="0" t="0" r="r" b="b"/>
              <a:pathLst>
                <a:path w="37" h="23">
                  <a:moveTo>
                    <a:pt x="37" y="0"/>
                  </a:moveTo>
                  <a:lnTo>
                    <a:pt x="0" y="6"/>
                  </a:lnTo>
                  <a:lnTo>
                    <a:pt x="12" y="23"/>
                  </a:lnTo>
                  <a:lnTo>
                    <a:pt x="22" y="17"/>
                  </a:lnTo>
                  <a:lnTo>
                    <a:pt x="37"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3" name="Freeform 256"/>
            <p:cNvSpPr>
              <a:spLocks/>
            </p:cNvSpPr>
            <p:nvPr/>
          </p:nvSpPr>
          <p:spPr bwMode="auto">
            <a:xfrm>
              <a:off x="3776" y="1714"/>
              <a:ext cx="450" cy="605"/>
            </a:xfrm>
            <a:custGeom>
              <a:avLst/>
              <a:gdLst>
                <a:gd name="T0" fmla="*/ 156 w 459"/>
                <a:gd name="T1" fmla="*/ 0 h 618"/>
                <a:gd name="T2" fmla="*/ 156 w 459"/>
                <a:gd name="T3" fmla="*/ 61 h 618"/>
                <a:gd name="T4" fmla="*/ 177 w 459"/>
                <a:gd name="T5" fmla="*/ 94 h 618"/>
                <a:gd name="T6" fmla="*/ 201 w 459"/>
                <a:gd name="T7" fmla="*/ 138 h 618"/>
                <a:gd name="T8" fmla="*/ 210 w 459"/>
                <a:gd name="T9" fmla="*/ 184 h 618"/>
                <a:gd name="T10" fmla="*/ 254 w 459"/>
                <a:gd name="T11" fmla="*/ 213 h 618"/>
                <a:gd name="T12" fmla="*/ 321 w 459"/>
                <a:gd name="T13" fmla="*/ 229 h 618"/>
                <a:gd name="T14" fmla="*/ 329 w 459"/>
                <a:gd name="T15" fmla="*/ 190 h 618"/>
                <a:gd name="T16" fmla="*/ 380 w 459"/>
                <a:gd name="T17" fmla="*/ 210 h 618"/>
                <a:gd name="T18" fmla="*/ 417 w 459"/>
                <a:gd name="T19" fmla="*/ 171 h 618"/>
                <a:gd name="T20" fmla="*/ 459 w 459"/>
                <a:gd name="T21" fmla="*/ 202 h 618"/>
                <a:gd name="T22" fmla="*/ 438 w 459"/>
                <a:gd name="T23" fmla="*/ 238 h 618"/>
                <a:gd name="T24" fmla="*/ 413 w 459"/>
                <a:gd name="T25" fmla="*/ 292 h 618"/>
                <a:gd name="T26" fmla="*/ 395 w 459"/>
                <a:gd name="T27" fmla="*/ 330 h 618"/>
                <a:gd name="T28" fmla="*/ 368 w 459"/>
                <a:gd name="T29" fmla="*/ 304 h 618"/>
                <a:gd name="T30" fmla="*/ 360 w 459"/>
                <a:gd name="T31" fmla="*/ 262 h 618"/>
                <a:gd name="T32" fmla="*/ 338 w 459"/>
                <a:gd name="T33" fmla="*/ 231 h 618"/>
                <a:gd name="T34" fmla="*/ 324 w 459"/>
                <a:gd name="T35" fmla="*/ 249 h 618"/>
                <a:gd name="T36" fmla="*/ 314 w 459"/>
                <a:gd name="T37" fmla="*/ 279 h 618"/>
                <a:gd name="T38" fmla="*/ 323 w 459"/>
                <a:gd name="T39" fmla="*/ 307 h 618"/>
                <a:gd name="T40" fmla="*/ 306 w 459"/>
                <a:gd name="T41" fmla="*/ 328 h 618"/>
                <a:gd name="T42" fmla="*/ 290 w 459"/>
                <a:gd name="T43" fmla="*/ 357 h 618"/>
                <a:gd name="T44" fmla="*/ 261 w 459"/>
                <a:gd name="T45" fmla="*/ 372 h 618"/>
                <a:gd name="T46" fmla="*/ 231 w 459"/>
                <a:gd name="T47" fmla="*/ 420 h 618"/>
                <a:gd name="T48" fmla="*/ 210 w 459"/>
                <a:gd name="T49" fmla="*/ 438 h 618"/>
                <a:gd name="T50" fmla="*/ 180 w 459"/>
                <a:gd name="T51" fmla="*/ 478 h 618"/>
                <a:gd name="T52" fmla="*/ 173 w 459"/>
                <a:gd name="T53" fmla="*/ 550 h 618"/>
                <a:gd name="T54" fmla="*/ 162 w 459"/>
                <a:gd name="T55" fmla="*/ 585 h 618"/>
                <a:gd name="T56" fmla="*/ 122 w 459"/>
                <a:gd name="T57" fmla="*/ 586 h 618"/>
                <a:gd name="T58" fmla="*/ 90 w 459"/>
                <a:gd name="T59" fmla="*/ 487 h 618"/>
                <a:gd name="T60" fmla="*/ 77 w 459"/>
                <a:gd name="T61" fmla="*/ 444 h 618"/>
                <a:gd name="T62" fmla="*/ 68 w 459"/>
                <a:gd name="T63" fmla="*/ 373 h 618"/>
                <a:gd name="T64" fmla="*/ 71 w 459"/>
                <a:gd name="T65" fmla="*/ 349 h 618"/>
                <a:gd name="T66" fmla="*/ 66 w 459"/>
                <a:gd name="T67" fmla="*/ 306 h 618"/>
                <a:gd name="T68" fmla="*/ 57 w 459"/>
                <a:gd name="T69" fmla="*/ 343 h 618"/>
                <a:gd name="T70" fmla="*/ 8 w 459"/>
                <a:gd name="T71" fmla="*/ 312 h 618"/>
                <a:gd name="T72" fmla="*/ 44 w 459"/>
                <a:gd name="T73" fmla="*/ 286 h 618"/>
                <a:gd name="T74" fmla="*/ 8 w 459"/>
                <a:gd name="T75" fmla="*/ 292 h 618"/>
                <a:gd name="T76" fmla="*/ 14 w 459"/>
                <a:gd name="T77" fmla="*/ 255 h 618"/>
                <a:gd name="T78" fmla="*/ 15 w 459"/>
                <a:gd name="T79" fmla="*/ 213 h 618"/>
                <a:gd name="T80" fmla="*/ 84 w 459"/>
                <a:gd name="T81" fmla="*/ 135 h 618"/>
                <a:gd name="T82" fmla="*/ 99 w 459"/>
                <a:gd name="T83" fmla="*/ 108 h 618"/>
                <a:gd name="T84" fmla="*/ 74 w 459"/>
                <a:gd name="T85" fmla="*/ 58 h 618"/>
                <a:gd name="T86" fmla="*/ 129 w 459"/>
                <a:gd name="T87" fmla="*/ 25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618">
                  <a:moveTo>
                    <a:pt x="129" y="9"/>
                  </a:moveTo>
                  <a:lnTo>
                    <a:pt x="156" y="0"/>
                  </a:lnTo>
                  <a:lnTo>
                    <a:pt x="180" y="19"/>
                  </a:lnTo>
                  <a:lnTo>
                    <a:pt x="156" y="61"/>
                  </a:lnTo>
                  <a:lnTo>
                    <a:pt x="164" y="93"/>
                  </a:lnTo>
                  <a:lnTo>
                    <a:pt x="177" y="94"/>
                  </a:lnTo>
                  <a:lnTo>
                    <a:pt x="168" y="120"/>
                  </a:lnTo>
                  <a:lnTo>
                    <a:pt x="201" y="138"/>
                  </a:lnTo>
                  <a:lnTo>
                    <a:pt x="188" y="171"/>
                  </a:lnTo>
                  <a:lnTo>
                    <a:pt x="210" y="184"/>
                  </a:lnTo>
                  <a:lnTo>
                    <a:pt x="246" y="195"/>
                  </a:lnTo>
                  <a:lnTo>
                    <a:pt x="254" y="213"/>
                  </a:lnTo>
                  <a:lnTo>
                    <a:pt x="296" y="225"/>
                  </a:lnTo>
                  <a:lnTo>
                    <a:pt x="321" y="229"/>
                  </a:lnTo>
                  <a:lnTo>
                    <a:pt x="315" y="193"/>
                  </a:lnTo>
                  <a:lnTo>
                    <a:pt x="329" y="190"/>
                  </a:lnTo>
                  <a:lnTo>
                    <a:pt x="341" y="211"/>
                  </a:lnTo>
                  <a:lnTo>
                    <a:pt x="380" y="210"/>
                  </a:lnTo>
                  <a:lnTo>
                    <a:pt x="392" y="186"/>
                  </a:lnTo>
                  <a:lnTo>
                    <a:pt x="417" y="171"/>
                  </a:lnTo>
                  <a:lnTo>
                    <a:pt x="441" y="184"/>
                  </a:lnTo>
                  <a:lnTo>
                    <a:pt x="459" y="202"/>
                  </a:lnTo>
                  <a:lnTo>
                    <a:pt x="459" y="222"/>
                  </a:lnTo>
                  <a:lnTo>
                    <a:pt x="438" y="238"/>
                  </a:lnTo>
                  <a:lnTo>
                    <a:pt x="422" y="264"/>
                  </a:lnTo>
                  <a:lnTo>
                    <a:pt x="413" y="292"/>
                  </a:lnTo>
                  <a:lnTo>
                    <a:pt x="405" y="327"/>
                  </a:lnTo>
                  <a:lnTo>
                    <a:pt x="395" y="330"/>
                  </a:lnTo>
                  <a:lnTo>
                    <a:pt x="387" y="307"/>
                  </a:lnTo>
                  <a:lnTo>
                    <a:pt x="368" y="304"/>
                  </a:lnTo>
                  <a:lnTo>
                    <a:pt x="384" y="258"/>
                  </a:lnTo>
                  <a:lnTo>
                    <a:pt x="360" y="262"/>
                  </a:lnTo>
                  <a:lnTo>
                    <a:pt x="342" y="256"/>
                  </a:lnTo>
                  <a:lnTo>
                    <a:pt x="338" y="231"/>
                  </a:lnTo>
                  <a:lnTo>
                    <a:pt x="324" y="234"/>
                  </a:lnTo>
                  <a:lnTo>
                    <a:pt x="324" y="249"/>
                  </a:lnTo>
                  <a:lnTo>
                    <a:pt x="306" y="262"/>
                  </a:lnTo>
                  <a:lnTo>
                    <a:pt x="314" y="279"/>
                  </a:lnTo>
                  <a:lnTo>
                    <a:pt x="327" y="283"/>
                  </a:lnTo>
                  <a:lnTo>
                    <a:pt x="323" y="307"/>
                  </a:lnTo>
                  <a:lnTo>
                    <a:pt x="327" y="333"/>
                  </a:lnTo>
                  <a:lnTo>
                    <a:pt x="306" y="328"/>
                  </a:lnTo>
                  <a:lnTo>
                    <a:pt x="291" y="342"/>
                  </a:lnTo>
                  <a:lnTo>
                    <a:pt x="290" y="357"/>
                  </a:lnTo>
                  <a:lnTo>
                    <a:pt x="276" y="372"/>
                  </a:lnTo>
                  <a:lnTo>
                    <a:pt x="261" y="372"/>
                  </a:lnTo>
                  <a:lnTo>
                    <a:pt x="255" y="390"/>
                  </a:lnTo>
                  <a:lnTo>
                    <a:pt x="231" y="420"/>
                  </a:lnTo>
                  <a:lnTo>
                    <a:pt x="215" y="421"/>
                  </a:lnTo>
                  <a:lnTo>
                    <a:pt x="210" y="438"/>
                  </a:lnTo>
                  <a:lnTo>
                    <a:pt x="185" y="451"/>
                  </a:lnTo>
                  <a:lnTo>
                    <a:pt x="180" y="478"/>
                  </a:lnTo>
                  <a:lnTo>
                    <a:pt x="182" y="523"/>
                  </a:lnTo>
                  <a:lnTo>
                    <a:pt x="173" y="550"/>
                  </a:lnTo>
                  <a:lnTo>
                    <a:pt x="179" y="574"/>
                  </a:lnTo>
                  <a:lnTo>
                    <a:pt x="162" y="585"/>
                  </a:lnTo>
                  <a:lnTo>
                    <a:pt x="143" y="618"/>
                  </a:lnTo>
                  <a:lnTo>
                    <a:pt x="122" y="586"/>
                  </a:lnTo>
                  <a:lnTo>
                    <a:pt x="117" y="562"/>
                  </a:lnTo>
                  <a:lnTo>
                    <a:pt x="90" y="487"/>
                  </a:lnTo>
                  <a:lnTo>
                    <a:pt x="89" y="460"/>
                  </a:lnTo>
                  <a:lnTo>
                    <a:pt x="77" y="444"/>
                  </a:lnTo>
                  <a:lnTo>
                    <a:pt x="69" y="390"/>
                  </a:lnTo>
                  <a:lnTo>
                    <a:pt x="68" y="373"/>
                  </a:lnTo>
                  <a:lnTo>
                    <a:pt x="57" y="366"/>
                  </a:lnTo>
                  <a:lnTo>
                    <a:pt x="71" y="349"/>
                  </a:lnTo>
                  <a:lnTo>
                    <a:pt x="65" y="330"/>
                  </a:lnTo>
                  <a:lnTo>
                    <a:pt x="66" y="306"/>
                  </a:lnTo>
                  <a:lnTo>
                    <a:pt x="57" y="318"/>
                  </a:lnTo>
                  <a:lnTo>
                    <a:pt x="57" y="343"/>
                  </a:lnTo>
                  <a:lnTo>
                    <a:pt x="36" y="351"/>
                  </a:lnTo>
                  <a:lnTo>
                    <a:pt x="8" y="312"/>
                  </a:lnTo>
                  <a:lnTo>
                    <a:pt x="27" y="306"/>
                  </a:lnTo>
                  <a:lnTo>
                    <a:pt x="44" y="286"/>
                  </a:lnTo>
                  <a:lnTo>
                    <a:pt x="18" y="301"/>
                  </a:lnTo>
                  <a:lnTo>
                    <a:pt x="8" y="292"/>
                  </a:lnTo>
                  <a:lnTo>
                    <a:pt x="0" y="279"/>
                  </a:lnTo>
                  <a:lnTo>
                    <a:pt x="14" y="255"/>
                  </a:lnTo>
                  <a:lnTo>
                    <a:pt x="30" y="253"/>
                  </a:lnTo>
                  <a:lnTo>
                    <a:pt x="15" y="213"/>
                  </a:lnTo>
                  <a:lnTo>
                    <a:pt x="41" y="193"/>
                  </a:lnTo>
                  <a:lnTo>
                    <a:pt x="84" y="135"/>
                  </a:lnTo>
                  <a:lnTo>
                    <a:pt x="86" y="115"/>
                  </a:lnTo>
                  <a:lnTo>
                    <a:pt x="99" y="108"/>
                  </a:lnTo>
                  <a:lnTo>
                    <a:pt x="83" y="87"/>
                  </a:lnTo>
                  <a:lnTo>
                    <a:pt x="74" y="58"/>
                  </a:lnTo>
                  <a:lnTo>
                    <a:pt x="111" y="42"/>
                  </a:lnTo>
                  <a:lnTo>
                    <a:pt x="129" y="25"/>
                  </a:lnTo>
                  <a:lnTo>
                    <a:pt x="129" y="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4" name="Freeform 257"/>
            <p:cNvSpPr>
              <a:spLocks/>
            </p:cNvSpPr>
            <p:nvPr/>
          </p:nvSpPr>
          <p:spPr bwMode="auto">
            <a:xfrm>
              <a:off x="3958" y="1849"/>
              <a:ext cx="132" cy="89"/>
            </a:xfrm>
            <a:custGeom>
              <a:avLst/>
              <a:gdLst>
                <a:gd name="T0" fmla="*/ 15 w 134"/>
                <a:gd name="T1" fmla="*/ 3 h 90"/>
                <a:gd name="T2" fmla="*/ 33 w 134"/>
                <a:gd name="T3" fmla="*/ 0 h 90"/>
                <a:gd name="T4" fmla="*/ 53 w 134"/>
                <a:gd name="T5" fmla="*/ 18 h 90"/>
                <a:gd name="T6" fmla="*/ 74 w 134"/>
                <a:gd name="T7" fmla="*/ 18 h 90"/>
                <a:gd name="T8" fmla="*/ 75 w 134"/>
                <a:gd name="T9" fmla="*/ 30 h 90"/>
                <a:gd name="T10" fmla="*/ 105 w 134"/>
                <a:gd name="T11" fmla="*/ 52 h 90"/>
                <a:gd name="T12" fmla="*/ 131 w 134"/>
                <a:gd name="T13" fmla="*/ 57 h 90"/>
                <a:gd name="T14" fmla="*/ 134 w 134"/>
                <a:gd name="T15" fmla="*/ 90 h 90"/>
                <a:gd name="T16" fmla="*/ 113 w 134"/>
                <a:gd name="T17" fmla="*/ 87 h 90"/>
                <a:gd name="T18" fmla="*/ 68 w 134"/>
                <a:gd name="T19" fmla="*/ 75 h 90"/>
                <a:gd name="T20" fmla="*/ 62 w 134"/>
                <a:gd name="T21" fmla="*/ 57 h 90"/>
                <a:gd name="T22" fmla="*/ 27 w 134"/>
                <a:gd name="T23" fmla="*/ 48 h 90"/>
                <a:gd name="T24" fmla="*/ 0 w 134"/>
                <a:gd name="T25" fmla="*/ 33 h 90"/>
                <a:gd name="T26" fmla="*/ 15 w 134"/>
                <a:gd name="T27" fmla="*/ 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90">
                  <a:moveTo>
                    <a:pt x="15" y="3"/>
                  </a:moveTo>
                  <a:lnTo>
                    <a:pt x="33" y="0"/>
                  </a:lnTo>
                  <a:lnTo>
                    <a:pt x="53" y="18"/>
                  </a:lnTo>
                  <a:lnTo>
                    <a:pt x="74" y="18"/>
                  </a:lnTo>
                  <a:lnTo>
                    <a:pt x="75" y="30"/>
                  </a:lnTo>
                  <a:lnTo>
                    <a:pt x="105" y="52"/>
                  </a:lnTo>
                  <a:lnTo>
                    <a:pt x="131" y="57"/>
                  </a:lnTo>
                  <a:lnTo>
                    <a:pt x="134" y="90"/>
                  </a:lnTo>
                  <a:lnTo>
                    <a:pt x="113" y="87"/>
                  </a:lnTo>
                  <a:lnTo>
                    <a:pt x="68" y="75"/>
                  </a:lnTo>
                  <a:lnTo>
                    <a:pt x="62" y="57"/>
                  </a:lnTo>
                  <a:lnTo>
                    <a:pt x="27" y="48"/>
                  </a:lnTo>
                  <a:lnTo>
                    <a:pt x="0" y="33"/>
                  </a:lnTo>
                  <a:lnTo>
                    <a:pt x="15" y="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5" name="Freeform 258"/>
            <p:cNvSpPr>
              <a:spLocks/>
            </p:cNvSpPr>
            <p:nvPr/>
          </p:nvSpPr>
          <p:spPr bwMode="auto">
            <a:xfrm>
              <a:off x="4075" y="1940"/>
              <a:ext cx="88" cy="121"/>
            </a:xfrm>
            <a:custGeom>
              <a:avLst/>
              <a:gdLst>
                <a:gd name="T0" fmla="*/ 15 w 90"/>
                <a:gd name="T1" fmla="*/ 4 h 123"/>
                <a:gd name="T2" fmla="*/ 37 w 90"/>
                <a:gd name="T3" fmla="*/ 0 h 123"/>
                <a:gd name="T4" fmla="*/ 37 w 90"/>
                <a:gd name="T5" fmla="*/ 27 h 123"/>
                <a:gd name="T6" fmla="*/ 58 w 90"/>
                <a:gd name="T7" fmla="*/ 31 h 123"/>
                <a:gd name="T8" fmla="*/ 79 w 90"/>
                <a:gd name="T9" fmla="*/ 24 h 123"/>
                <a:gd name="T10" fmla="*/ 72 w 90"/>
                <a:gd name="T11" fmla="*/ 49 h 123"/>
                <a:gd name="T12" fmla="*/ 66 w 90"/>
                <a:gd name="T13" fmla="*/ 72 h 123"/>
                <a:gd name="T14" fmla="*/ 82 w 90"/>
                <a:gd name="T15" fmla="*/ 75 h 123"/>
                <a:gd name="T16" fmla="*/ 90 w 90"/>
                <a:gd name="T17" fmla="*/ 99 h 123"/>
                <a:gd name="T18" fmla="*/ 79 w 90"/>
                <a:gd name="T19" fmla="*/ 123 h 123"/>
                <a:gd name="T20" fmla="*/ 70 w 90"/>
                <a:gd name="T21" fmla="*/ 108 h 123"/>
                <a:gd name="T22" fmla="*/ 67 w 90"/>
                <a:gd name="T23" fmla="*/ 81 h 123"/>
                <a:gd name="T24" fmla="*/ 52 w 90"/>
                <a:gd name="T25" fmla="*/ 70 h 123"/>
                <a:gd name="T26" fmla="*/ 42 w 90"/>
                <a:gd name="T27" fmla="*/ 78 h 123"/>
                <a:gd name="T28" fmla="*/ 42 w 90"/>
                <a:gd name="T29" fmla="*/ 94 h 123"/>
                <a:gd name="T30" fmla="*/ 19 w 90"/>
                <a:gd name="T31" fmla="*/ 91 h 123"/>
                <a:gd name="T32" fmla="*/ 19 w 90"/>
                <a:gd name="T33" fmla="*/ 72 h 123"/>
                <a:gd name="T34" fmla="*/ 21 w 90"/>
                <a:gd name="T35" fmla="*/ 54 h 123"/>
                <a:gd name="T36" fmla="*/ 9 w 90"/>
                <a:gd name="T37" fmla="*/ 48 h 123"/>
                <a:gd name="T38" fmla="*/ 0 w 90"/>
                <a:gd name="T39" fmla="*/ 30 h 123"/>
                <a:gd name="T40" fmla="*/ 19 w 90"/>
                <a:gd name="T41" fmla="*/ 18 h 123"/>
                <a:gd name="T42" fmla="*/ 15 w 90"/>
                <a:gd name="T43" fmla="*/ 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123">
                  <a:moveTo>
                    <a:pt x="15" y="4"/>
                  </a:moveTo>
                  <a:lnTo>
                    <a:pt x="37" y="0"/>
                  </a:lnTo>
                  <a:lnTo>
                    <a:pt x="37" y="27"/>
                  </a:lnTo>
                  <a:lnTo>
                    <a:pt x="58" y="31"/>
                  </a:lnTo>
                  <a:lnTo>
                    <a:pt x="79" y="24"/>
                  </a:lnTo>
                  <a:lnTo>
                    <a:pt x="72" y="49"/>
                  </a:lnTo>
                  <a:lnTo>
                    <a:pt x="66" y="72"/>
                  </a:lnTo>
                  <a:lnTo>
                    <a:pt x="82" y="75"/>
                  </a:lnTo>
                  <a:lnTo>
                    <a:pt x="90" y="99"/>
                  </a:lnTo>
                  <a:lnTo>
                    <a:pt x="79" y="123"/>
                  </a:lnTo>
                  <a:lnTo>
                    <a:pt x="70" y="108"/>
                  </a:lnTo>
                  <a:lnTo>
                    <a:pt x="67" y="81"/>
                  </a:lnTo>
                  <a:lnTo>
                    <a:pt x="52" y="70"/>
                  </a:lnTo>
                  <a:lnTo>
                    <a:pt x="42" y="78"/>
                  </a:lnTo>
                  <a:lnTo>
                    <a:pt x="42" y="94"/>
                  </a:lnTo>
                  <a:lnTo>
                    <a:pt x="19" y="91"/>
                  </a:lnTo>
                  <a:lnTo>
                    <a:pt x="19" y="72"/>
                  </a:lnTo>
                  <a:lnTo>
                    <a:pt x="21" y="54"/>
                  </a:lnTo>
                  <a:lnTo>
                    <a:pt x="9" y="48"/>
                  </a:lnTo>
                  <a:lnTo>
                    <a:pt x="0" y="30"/>
                  </a:lnTo>
                  <a:lnTo>
                    <a:pt x="19" y="18"/>
                  </a:lnTo>
                  <a:lnTo>
                    <a:pt x="15" y="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6" name="Freeform 259"/>
            <p:cNvSpPr>
              <a:spLocks/>
            </p:cNvSpPr>
            <p:nvPr/>
          </p:nvSpPr>
          <p:spPr bwMode="auto">
            <a:xfrm>
              <a:off x="4099" y="1888"/>
              <a:ext cx="61" cy="34"/>
            </a:xfrm>
            <a:custGeom>
              <a:avLst/>
              <a:gdLst>
                <a:gd name="T0" fmla="*/ 52 w 63"/>
                <a:gd name="T1" fmla="*/ 32 h 35"/>
                <a:gd name="T2" fmla="*/ 63 w 63"/>
                <a:gd name="T3" fmla="*/ 8 h 35"/>
                <a:gd name="T4" fmla="*/ 22 w 63"/>
                <a:gd name="T5" fmla="*/ 0 h 35"/>
                <a:gd name="T6" fmla="*/ 0 w 63"/>
                <a:gd name="T7" fmla="*/ 12 h 35"/>
                <a:gd name="T8" fmla="*/ 12 w 63"/>
                <a:gd name="T9" fmla="*/ 35 h 35"/>
                <a:gd name="T10" fmla="*/ 52 w 63"/>
                <a:gd name="T11" fmla="*/ 32 h 35"/>
              </a:gdLst>
              <a:ahLst/>
              <a:cxnLst>
                <a:cxn ang="0">
                  <a:pos x="T0" y="T1"/>
                </a:cxn>
                <a:cxn ang="0">
                  <a:pos x="T2" y="T3"/>
                </a:cxn>
                <a:cxn ang="0">
                  <a:pos x="T4" y="T5"/>
                </a:cxn>
                <a:cxn ang="0">
                  <a:pos x="T6" y="T7"/>
                </a:cxn>
                <a:cxn ang="0">
                  <a:pos x="T8" y="T9"/>
                </a:cxn>
                <a:cxn ang="0">
                  <a:pos x="T10" y="T11"/>
                </a:cxn>
              </a:cxnLst>
              <a:rect l="0" t="0" r="r" b="b"/>
              <a:pathLst>
                <a:path w="63" h="35">
                  <a:moveTo>
                    <a:pt x="52" y="32"/>
                  </a:moveTo>
                  <a:lnTo>
                    <a:pt x="63" y="8"/>
                  </a:lnTo>
                  <a:lnTo>
                    <a:pt x="22" y="0"/>
                  </a:lnTo>
                  <a:lnTo>
                    <a:pt x="0" y="12"/>
                  </a:lnTo>
                  <a:lnTo>
                    <a:pt x="12" y="35"/>
                  </a:lnTo>
                  <a:lnTo>
                    <a:pt x="52" y="3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7" name="Freeform 260"/>
            <p:cNvSpPr>
              <a:spLocks/>
            </p:cNvSpPr>
            <p:nvPr/>
          </p:nvSpPr>
          <p:spPr bwMode="auto">
            <a:xfrm>
              <a:off x="4155" y="1914"/>
              <a:ext cx="135" cy="338"/>
            </a:xfrm>
            <a:custGeom>
              <a:avLst/>
              <a:gdLst>
                <a:gd name="T0" fmla="*/ 72 w 138"/>
                <a:gd name="T1" fmla="*/ 19 h 346"/>
                <a:gd name="T2" fmla="*/ 91 w 138"/>
                <a:gd name="T3" fmla="*/ 0 h 346"/>
                <a:gd name="T4" fmla="*/ 94 w 138"/>
                <a:gd name="T5" fmla="*/ 43 h 346"/>
                <a:gd name="T6" fmla="*/ 82 w 138"/>
                <a:gd name="T7" fmla="*/ 63 h 346"/>
                <a:gd name="T8" fmla="*/ 90 w 138"/>
                <a:gd name="T9" fmla="*/ 75 h 346"/>
                <a:gd name="T10" fmla="*/ 106 w 138"/>
                <a:gd name="T11" fmla="*/ 72 h 346"/>
                <a:gd name="T12" fmla="*/ 108 w 138"/>
                <a:gd name="T13" fmla="*/ 94 h 346"/>
                <a:gd name="T14" fmla="*/ 120 w 138"/>
                <a:gd name="T15" fmla="*/ 120 h 346"/>
                <a:gd name="T16" fmla="*/ 138 w 138"/>
                <a:gd name="T17" fmla="*/ 130 h 346"/>
                <a:gd name="T18" fmla="*/ 123 w 138"/>
                <a:gd name="T19" fmla="*/ 157 h 346"/>
                <a:gd name="T20" fmla="*/ 106 w 138"/>
                <a:gd name="T21" fmla="*/ 153 h 346"/>
                <a:gd name="T22" fmla="*/ 85 w 138"/>
                <a:gd name="T23" fmla="*/ 180 h 346"/>
                <a:gd name="T24" fmla="*/ 88 w 138"/>
                <a:gd name="T25" fmla="*/ 216 h 346"/>
                <a:gd name="T26" fmla="*/ 108 w 138"/>
                <a:gd name="T27" fmla="*/ 244 h 346"/>
                <a:gd name="T28" fmla="*/ 93 w 138"/>
                <a:gd name="T29" fmla="*/ 259 h 346"/>
                <a:gd name="T30" fmla="*/ 103 w 138"/>
                <a:gd name="T31" fmla="*/ 288 h 346"/>
                <a:gd name="T32" fmla="*/ 109 w 138"/>
                <a:gd name="T33" fmla="*/ 313 h 346"/>
                <a:gd name="T34" fmla="*/ 99 w 138"/>
                <a:gd name="T35" fmla="*/ 346 h 346"/>
                <a:gd name="T36" fmla="*/ 93 w 138"/>
                <a:gd name="T37" fmla="*/ 319 h 346"/>
                <a:gd name="T38" fmla="*/ 82 w 138"/>
                <a:gd name="T39" fmla="*/ 279 h 346"/>
                <a:gd name="T40" fmla="*/ 75 w 138"/>
                <a:gd name="T41" fmla="*/ 249 h 346"/>
                <a:gd name="T42" fmla="*/ 61 w 138"/>
                <a:gd name="T43" fmla="*/ 219 h 346"/>
                <a:gd name="T44" fmla="*/ 42 w 138"/>
                <a:gd name="T45" fmla="*/ 243 h 346"/>
                <a:gd name="T46" fmla="*/ 18 w 138"/>
                <a:gd name="T47" fmla="*/ 244 h 346"/>
                <a:gd name="T48" fmla="*/ 9 w 138"/>
                <a:gd name="T49" fmla="*/ 231 h 346"/>
                <a:gd name="T50" fmla="*/ 22 w 138"/>
                <a:gd name="T51" fmla="*/ 226 h 346"/>
                <a:gd name="T52" fmla="*/ 27 w 138"/>
                <a:gd name="T53" fmla="*/ 202 h 346"/>
                <a:gd name="T54" fmla="*/ 21 w 138"/>
                <a:gd name="T55" fmla="*/ 192 h 346"/>
                <a:gd name="T56" fmla="*/ 15 w 138"/>
                <a:gd name="T57" fmla="*/ 154 h 346"/>
                <a:gd name="T58" fmla="*/ 4 w 138"/>
                <a:gd name="T59" fmla="*/ 157 h 346"/>
                <a:gd name="T60" fmla="*/ 0 w 138"/>
                <a:gd name="T61" fmla="*/ 147 h 346"/>
                <a:gd name="T62" fmla="*/ 9 w 138"/>
                <a:gd name="T63" fmla="*/ 126 h 346"/>
                <a:gd name="T64" fmla="*/ 22 w 138"/>
                <a:gd name="T65" fmla="*/ 124 h 346"/>
                <a:gd name="T66" fmla="*/ 25 w 138"/>
                <a:gd name="T67" fmla="*/ 94 h 346"/>
                <a:gd name="T68" fmla="*/ 36 w 138"/>
                <a:gd name="T69" fmla="*/ 57 h 346"/>
                <a:gd name="T70" fmla="*/ 55 w 138"/>
                <a:gd name="T71" fmla="*/ 31 h 346"/>
                <a:gd name="T72" fmla="*/ 72 w 138"/>
                <a:gd name="T73" fmla="*/ 1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346">
                  <a:moveTo>
                    <a:pt x="72" y="19"/>
                  </a:moveTo>
                  <a:lnTo>
                    <a:pt x="91" y="0"/>
                  </a:lnTo>
                  <a:lnTo>
                    <a:pt x="94" y="43"/>
                  </a:lnTo>
                  <a:lnTo>
                    <a:pt x="82" y="63"/>
                  </a:lnTo>
                  <a:lnTo>
                    <a:pt x="90" y="75"/>
                  </a:lnTo>
                  <a:lnTo>
                    <a:pt x="106" y="72"/>
                  </a:lnTo>
                  <a:lnTo>
                    <a:pt x="108" y="94"/>
                  </a:lnTo>
                  <a:lnTo>
                    <a:pt x="120" y="120"/>
                  </a:lnTo>
                  <a:lnTo>
                    <a:pt x="138" y="130"/>
                  </a:lnTo>
                  <a:lnTo>
                    <a:pt x="123" y="157"/>
                  </a:lnTo>
                  <a:lnTo>
                    <a:pt x="106" y="153"/>
                  </a:lnTo>
                  <a:lnTo>
                    <a:pt x="85" y="180"/>
                  </a:lnTo>
                  <a:lnTo>
                    <a:pt x="88" y="216"/>
                  </a:lnTo>
                  <a:lnTo>
                    <a:pt x="108" y="244"/>
                  </a:lnTo>
                  <a:lnTo>
                    <a:pt x="93" y="259"/>
                  </a:lnTo>
                  <a:lnTo>
                    <a:pt x="103" y="288"/>
                  </a:lnTo>
                  <a:lnTo>
                    <a:pt x="109" y="313"/>
                  </a:lnTo>
                  <a:lnTo>
                    <a:pt x="99" y="346"/>
                  </a:lnTo>
                  <a:lnTo>
                    <a:pt x="93" y="319"/>
                  </a:lnTo>
                  <a:lnTo>
                    <a:pt x="82" y="279"/>
                  </a:lnTo>
                  <a:lnTo>
                    <a:pt x="75" y="249"/>
                  </a:lnTo>
                  <a:lnTo>
                    <a:pt x="61" y="219"/>
                  </a:lnTo>
                  <a:lnTo>
                    <a:pt x="42" y="243"/>
                  </a:lnTo>
                  <a:lnTo>
                    <a:pt x="18" y="244"/>
                  </a:lnTo>
                  <a:lnTo>
                    <a:pt x="9" y="231"/>
                  </a:lnTo>
                  <a:lnTo>
                    <a:pt x="22" y="226"/>
                  </a:lnTo>
                  <a:lnTo>
                    <a:pt x="27" y="202"/>
                  </a:lnTo>
                  <a:lnTo>
                    <a:pt x="21" y="192"/>
                  </a:lnTo>
                  <a:lnTo>
                    <a:pt x="15" y="154"/>
                  </a:lnTo>
                  <a:lnTo>
                    <a:pt x="4" y="157"/>
                  </a:lnTo>
                  <a:lnTo>
                    <a:pt x="0" y="147"/>
                  </a:lnTo>
                  <a:lnTo>
                    <a:pt x="9" y="126"/>
                  </a:lnTo>
                  <a:lnTo>
                    <a:pt x="22" y="124"/>
                  </a:lnTo>
                  <a:lnTo>
                    <a:pt x="25" y="94"/>
                  </a:lnTo>
                  <a:lnTo>
                    <a:pt x="36" y="57"/>
                  </a:lnTo>
                  <a:lnTo>
                    <a:pt x="55" y="31"/>
                  </a:lnTo>
                  <a:lnTo>
                    <a:pt x="72" y="1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8" name="Freeform 262"/>
            <p:cNvSpPr>
              <a:spLocks/>
            </p:cNvSpPr>
            <p:nvPr/>
          </p:nvSpPr>
          <p:spPr bwMode="auto">
            <a:xfrm>
              <a:off x="4276" y="2006"/>
              <a:ext cx="107" cy="168"/>
            </a:xfrm>
            <a:custGeom>
              <a:avLst/>
              <a:gdLst>
                <a:gd name="T0" fmla="*/ 27 w 213"/>
                <a:gd name="T1" fmla="*/ 69 h 333"/>
                <a:gd name="T2" fmla="*/ 50 w 213"/>
                <a:gd name="T3" fmla="*/ 59 h 333"/>
                <a:gd name="T4" fmla="*/ 32 w 213"/>
                <a:gd name="T5" fmla="*/ 15 h 333"/>
                <a:gd name="T6" fmla="*/ 47 w 213"/>
                <a:gd name="T7" fmla="*/ 0 h 333"/>
                <a:gd name="T8" fmla="*/ 66 w 213"/>
                <a:gd name="T9" fmla="*/ 0 h 333"/>
                <a:gd name="T10" fmla="*/ 80 w 213"/>
                <a:gd name="T11" fmla="*/ 42 h 333"/>
                <a:gd name="T12" fmla="*/ 108 w 213"/>
                <a:gd name="T13" fmla="*/ 60 h 333"/>
                <a:gd name="T14" fmla="*/ 122 w 213"/>
                <a:gd name="T15" fmla="*/ 45 h 333"/>
                <a:gd name="T16" fmla="*/ 143 w 213"/>
                <a:gd name="T17" fmla="*/ 71 h 333"/>
                <a:gd name="T18" fmla="*/ 137 w 213"/>
                <a:gd name="T19" fmla="*/ 110 h 333"/>
                <a:gd name="T20" fmla="*/ 135 w 213"/>
                <a:gd name="T21" fmla="*/ 131 h 333"/>
                <a:gd name="T22" fmla="*/ 111 w 213"/>
                <a:gd name="T23" fmla="*/ 132 h 333"/>
                <a:gd name="T24" fmla="*/ 125 w 213"/>
                <a:gd name="T25" fmla="*/ 164 h 333"/>
                <a:gd name="T26" fmla="*/ 138 w 213"/>
                <a:gd name="T27" fmla="*/ 194 h 333"/>
                <a:gd name="T28" fmla="*/ 156 w 213"/>
                <a:gd name="T29" fmla="*/ 212 h 333"/>
                <a:gd name="T30" fmla="*/ 179 w 213"/>
                <a:gd name="T31" fmla="*/ 245 h 333"/>
                <a:gd name="T32" fmla="*/ 209 w 213"/>
                <a:gd name="T33" fmla="*/ 276 h 333"/>
                <a:gd name="T34" fmla="*/ 213 w 213"/>
                <a:gd name="T35" fmla="*/ 312 h 333"/>
                <a:gd name="T36" fmla="*/ 206 w 213"/>
                <a:gd name="T37" fmla="*/ 333 h 333"/>
                <a:gd name="T38" fmla="*/ 162 w 213"/>
                <a:gd name="T39" fmla="*/ 333 h 333"/>
                <a:gd name="T40" fmla="*/ 156 w 213"/>
                <a:gd name="T41" fmla="*/ 281 h 333"/>
                <a:gd name="T42" fmla="*/ 131 w 213"/>
                <a:gd name="T43" fmla="*/ 255 h 333"/>
                <a:gd name="T44" fmla="*/ 126 w 213"/>
                <a:gd name="T45" fmla="*/ 201 h 333"/>
                <a:gd name="T46" fmla="*/ 99 w 213"/>
                <a:gd name="T47" fmla="*/ 195 h 333"/>
                <a:gd name="T48" fmla="*/ 96 w 213"/>
                <a:gd name="T49" fmla="*/ 173 h 333"/>
                <a:gd name="T50" fmla="*/ 65 w 213"/>
                <a:gd name="T51" fmla="*/ 177 h 333"/>
                <a:gd name="T52" fmla="*/ 50 w 213"/>
                <a:gd name="T53" fmla="*/ 206 h 333"/>
                <a:gd name="T54" fmla="*/ 14 w 213"/>
                <a:gd name="T55" fmla="*/ 191 h 333"/>
                <a:gd name="T56" fmla="*/ 17 w 213"/>
                <a:gd name="T57" fmla="*/ 153 h 333"/>
                <a:gd name="T58" fmla="*/ 23 w 213"/>
                <a:gd name="T59" fmla="*/ 135 h 333"/>
                <a:gd name="T60" fmla="*/ 0 w 213"/>
                <a:gd name="T61" fmla="*/ 122 h 333"/>
                <a:gd name="T62" fmla="*/ 27 w 213"/>
                <a:gd name="T63" fmla="*/ 6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 h="333">
                  <a:moveTo>
                    <a:pt x="27" y="69"/>
                  </a:moveTo>
                  <a:lnTo>
                    <a:pt x="50" y="59"/>
                  </a:lnTo>
                  <a:lnTo>
                    <a:pt x="32" y="15"/>
                  </a:lnTo>
                  <a:lnTo>
                    <a:pt x="47" y="0"/>
                  </a:lnTo>
                  <a:lnTo>
                    <a:pt x="66" y="0"/>
                  </a:lnTo>
                  <a:lnTo>
                    <a:pt x="80" y="42"/>
                  </a:lnTo>
                  <a:lnTo>
                    <a:pt x="108" y="60"/>
                  </a:lnTo>
                  <a:lnTo>
                    <a:pt x="122" y="45"/>
                  </a:lnTo>
                  <a:lnTo>
                    <a:pt x="143" y="71"/>
                  </a:lnTo>
                  <a:lnTo>
                    <a:pt x="137" y="110"/>
                  </a:lnTo>
                  <a:lnTo>
                    <a:pt x="135" y="131"/>
                  </a:lnTo>
                  <a:lnTo>
                    <a:pt x="111" y="132"/>
                  </a:lnTo>
                  <a:lnTo>
                    <a:pt x="125" y="164"/>
                  </a:lnTo>
                  <a:lnTo>
                    <a:pt x="138" y="194"/>
                  </a:lnTo>
                  <a:lnTo>
                    <a:pt x="156" y="212"/>
                  </a:lnTo>
                  <a:lnTo>
                    <a:pt x="179" y="245"/>
                  </a:lnTo>
                  <a:lnTo>
                    <a:pt x="209" y="276"/>
                  </a:lnTo>
                  <a:lnTo>
                    <a:pt x="213" y="312"/>
                  </a:lnTo>
                  <a:lnTo>
                    <a:pt x="206" y="333"/>
                  </a:lnTo>
                  <a:lnTo>
                    <a:pt x="162" y="333"/>
                  </a:lnTo>
                  <a:lnTo>
                    <a:pt x="156" y="281"/>
                  </a:lnTo>
                  <a:lnTo>
                    <a:pt x="131" y="255"/>
                  </a:lnTo>
                  <a:lnTo>
                    <a:pt x="126" y="201"/>
                  </a:lnTo>
                  <a:lnTo>
                    <a:pt x="99" y="195"/>
                  </a:lnTo>
                  <a:lnTo>
                    <a:pt x="96" y="173"/>
                  </a:lnTo>
                  <a:lnTo>
                    <a:pt x="65" y="177"/>
                  </a:lnTo>
                  <a:lnTo>
                    <a:pt x="50" y="206"/>
                  </a:lnTo>
                  <a:lnTo>
                    <a:pt x="14" y="191"/>
                  </a:lnTo>
                  <a:lnTo>
                    <a:pt x="17" y="153"/>
                  </a:lnTo>
                  <a:lnTo>
                    <a:pt x="23" y="135"/>
                  </a:lnTo>
                  <a:lnTo>
                    <a:pt x="0" y="122"/>
                  </a:lnTo>
                  <a:lnTo>
                    <a:pt x="27" y="6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29" name="Freeform 263"/>
            <p:cNvSpPr>
              <a:spLocks/>
            </p:cNvSpPr>
            <p:nvPr/>
          </p:nvSpPr>
          <p:spPr bwMode="auto">
            <a:xfrm>
              <a:off x="4308" y="2174"/>
              <a:ext cx="79" cy="95"/>
            </a:xfrm>
            <a:custGeom>
              <a:avLst/>
              <a:gdLst>
                <a:gd name="T0" fmla="*/ 3 w 156"/>
                <a:gd name="T1" fmla="*/ 135 h 188"/>
                <a:gd name="T2" fmla="*/ 11 w 156"/>
                <a:gd name="T3" fmla="*/ 107 h 188"/>
                <a:gd name="T4" fmla="*/ 0 w 156"/>
                <a:gd name="T5" fmla="*/ 90 h 188"/>
                <a:gd name="T6" fmla="*/ 5 w 156"/>
                <a:gd name="T7" fmla="*/ 41 h 188"/>
                <a:gd name="T8" fmla="*/ 32 w 156"/>
                <a:gd name="T9" fmla="*/ 26 h 188"/>
                <a:gd name="T10" fmla="*/ 68 w 156"/>
                <a:gd name="T11" fmla="*/ 33 h 188"/>
                <a:gd name="T12" fmla="*/ 72 w 156"/>
                <a:gd name="T13" fmla="*/ 2 h 188"/>
                <a:gd name="T14" fmla="*/ 90 w 156"/>
                <a:gd name="T15" fmla="*/ 15 h 188"/>
                <a:gd name="T16" fmla="*/ 99 w 156"/>
                <a:gd name="T17" fmla="*/ 0 h 188"/>
                <a:gd name="T18" fmla="*/ 143 w 156"/>
                <a:gd name="T19" fmla="*/ 3 h 188"/>
                <a:gd name="T20" fmla="*/ 156 w 156"/>
                <a:gd name="T21" fmla="*/ 42 h 188"/>
                <a:gd name="T22" fmla="*/ 155 w 156"/>
                <a:gd name="T23" fmla="*/ 98 h 188"/>
                <a:gd name="T24" fmla="*/ 134 w 156"/>
                <a:gd name="T25" fmla="*/ 141 h 188"/>
                <a:gd name="T26" fmla="*/ 104 w 156"/>
                <a:gd name="T27" fmla="*/ 161 h 188"/>
                <a:gd name="T28" fmla="*/ 72 w 156"/>
                <a:gd name="T29" fmla="*/ 156 h 188"/>
                <a:gd name="T30" fmla="*/ 51 w 156"/>
                <a:gd name="T31" fmla="*/ 188 h 188"/>
                <a:gd name="T32" fmla="*/ 23 w 156"/>
                <a:gd name="T33" fmla="*/ 168 h 188"/>
                <a:gd name="T34" fmla="*/ 3 w 156"/>
                <a:gd name="T35" fmla="*/ 13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88">
                  <a:moveTo>
                    <a:pt x="3" y="135"/>
                  </a:moveTo>
                  <a:lnTo>
                    <a:pt x="11" y="107"/>
                  </a:lnTo>
                  <a:lnTo>
                    <a:pt x="0" y="90"/>
                  </a:lnTo>
                  <a:lnTo>
                    <a:pt x="5" y="41"/>
                  </a:lnTo>
                  <a:lnTo>
                    <a:pt x="32" y="26"/>
                  </a:lnTo>
                  <a:lnTo>
                    <a:pt x="68" y="33"/>
                  </a:lnTo>
                  <a:lnTo>
                    <a:pt x="72" y="2"/>
                  </a:lnTo>
                  <a:lnTo>
                    <a:pt x="90" y="15"/>
                  </a:lnTo>
                  <a:lnTo>
                    <a:pt x="99" y="0"/>
                  </a:lnTo>
                  <a:lnTo>
                    <a:pt x="143" y="3"/>
                  </a:lnTo>
                  <a:lnTo>
                    <a:pt x="156" y="42"/>
                  </a:lnTo>
                  <a:lnTo>
                    <a:pt x="155" y="98"/>
                  </a:lnTo>
                  <a:lnTo>
                    <a:pt x="134" y="141"/>
                  </a:lnTo>
                  <a:lnTo>
                    <a:pt x="104" y="161"/>
                  </a:lnTo>
                  <a:lnTo>
                    <a:pt x="72" y="156"/>
                  </a:lnTo>
                  <a:lnTo>
                    <a:pt x="51" y="188"/>
                  </a:lnTo>
                  <a:lnTo>
                    <a:pt x="23" y="168"/>
                  </a:lnTo>
                  <a:lnTo>
                    <a:pt x="3" y="13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30" name="Freeform 264"/>
            <p:cNvSpPr>
              <a:spLocks/>
            </p:cNvSpPr>
            <p:nvPr/>
          </p:nvSpPr>
          <p:spPr bwMode="auto">
            <a:xfrm>
              <a:off x="4238" y="2063"/>
              <a:ext cx="120" cy="308"/>
            </a:xfrm>
            <a:custGeom>
              <a:avLst/>
              <a:gdLst>
                <a:gd name="T0" fmla="*/ 143 w 237"/>
                <a:gd name="T1" fmla="*/ 357 h 609"/>
                <a:gd name="T2" fmla="*/ 126 w 237"/>
                <a:gd name="T3" fmla="*/ 356 h 609"/>
                <a:gd name="T4" fmla="*/ 119 w 237"/>
                <a:gd name="T5" fmla="*/ 315 h 609"/>
                <a:gd name="T6" fmla="*/ 102 w 237"/>
                <a:gd name="T7" fmla="*/ 300 h 609"/>
                <a:gd name="T8" fmla="*/ 92 w 237"/>
                <a:gd name="T9" fmla="*/ 308 h 609"/>
                <a:gd name="T10" fmla="*/ 78 w 237"/>
                <a:gd name="T11" fmla="*/ 279 h 609"/>
                <a:gd name="T12" fmla="*/ 56 w 237"/>
                <a:gd name="T13" fmla="*/ 347 h 609"/>
                <a:gd name="T14" fmla="*/ 51 w 237"/>
                <a:gd name="T15" fmla="*/ 408 h 609"/>
                <a:gd name="T16" fmla="*/ 33 w 237"/>
                <a:gd name="T17" fmla="*/ 449 h 609"/>
                <a:gd name="T18" fmla="*/ 63 w 237"/>
                <a:gd name="T19" fmla="*/ 507 h 609"/>
                <a:gd name="T20" fmla="*/ 131 w 237"/>
                <a:gd name="T21" fmla="*/ 584 h 609"/>
                <a:gd name="T22" fmla="*/ 105 w 237"/>
                <a:gd name="T23" fmla="*/ 597 h 609"/>
                <a:gd name="T24" fmla="*/ 87 w 237"/>
                <a:gd name="T25" fmla="*/ 570 h 609"/>
                <a:gd name="T26" fmla="*/ 74 w 237"/>
                <a:gd name="T27" fmla="*/ 579 h 609"/>
                <a:gd name="T28" fmla="*/ 63 w 237"/>
                <a:gd name="T29" fmla="*/ 609 h 609"/>
                <a:gd name="T30" fmla="*/ 59 w 237"/>
                <a:gd name="T31" fmla="*/ 557 h 609"/>
                <a:gd name="T32" fmla="*/ 29 w 237"/>
                <a:gd name="T33" fmla="*/ 522 h 609"/>
                <a:gd name="T34" fmla="*/ 27 w 237"/>
                <a:gd name="T35" fmla="*/ 494 h 609"/>
                <a:gd name="T36" fmla="*/ 3 w 237"/>
                <a:gd name="T37" fmla="*/ 467 h 609"/>
                <a:gd name="T38" fmla="*/ 29 w 237"/>
                <a:gd name="T39" fmla="*/ 371 h 609"/>
                <a:gd name="T40" fmla="*/ 53 w 237"/>
                <a:gd name="T41" fmla="*/ 311 h 609"/>
                <a:gd name="T42" fmla="*/ 32 w 237"/>
                <a:gd name="T43" fmla="*/ 252 h 609"/>
                <a:gd name="T44" fmla="*/ 17 w 237"/>
                <a:gd name="T45" fmla="*/ 207 h 609"/>
                <a:gd name="T46" fmla="*/ 45 w 237"/>
                <a:gd name="T47" fmla="*/ 179 h 609"/>
                <a:gd name="T48" fmla="*/ 8 w 237"/>
                <a:gd name="T49" fmla="*/ 123 h 609"/>
                <a:gd name="T50" fmla="*/ 0 w 237"/>
                <a:gd name="T51" fmla="*/ 56 h 609"/>
                <a:gd name="T52" fmla="*/ 41 w 237"/>
                <a:gd name="T53" fmla="*/ 0 h 609"/>
                <a:gd name="T54" fmla="*/ 75 w 237"/>
                <a:gd name="T55" fmla="*/ 6 h 609"/>
                <a:gd name="T56" fmla="*/ 98 w 237"/>
                <a:gd name="T57" fmla="*/ 23 h 609"/>
                <a:gd name="T58" fmla="*/ 93 w 237"/>
                <a:gd name="T59" fmla="*/ 50 h 609"/>
                <a:gd name="T60" fmla="*/ 89 w 237"/>
                <a:gd name="T61" fmla="*/ 81 h 609"/>
                <a:gd name="T62" fmla="*/ 123 w 237"/>
                <a:gd name="T63" fmla="*/ 90 h 609"/>
                <a:gd name="T64" fmla="*/ 141 w 237"/>
                <a:gd name="T65" fmla="*/ 62 h 609"/>
                <a:gd name="T66" fmla="*/ 173 w 237"/>
                <a:gd name="T67" fmla="*/ 60 h 609"/>
                <a:gd name="T68" fmla="*/ 177 w 237"/>
                <a:gd name="T69" fmla="*/ 81 h 609"/>
                <a:gd name="T70" fmla="*/ 201 w 237"/>
                <a:gd name="T71" fmla="*/ 86 h 609"/>
                <a:gd name="T72" fmla="*/ 207 w 237"/>
                <a:gd name="T73" fmla="*/ 144 h 609"/>
                <a:gd name="T74" fmla="*/ 233 w 237"/>
                <a:gd name="T75" fmla="*/ 168 h 609"/>
                <a:gd name="T76" fmla="*/ 237 w 237"/>
                <a:gd name="T77" fmla="*/ 219 h 609"/>
                <a:gd name="T78" fmla="*/ 228 w 237"/>
                <a:gd name="T79" fmla="*/ 234 h 609"/>
                <a:gd name="T80" fmla="*/ 215 w 237"/>
                <a:gd name="T81" fmla="*/ 222 h 609"/>
                <a:gd name="T82" fmla="*/ 206 w 237"/>
                <a:gd name="T83" fmla="*/ 257 h 609"/>
                <a:gd name="T84" fmla="*/ 171 w 237"/>
                <a:gd name="T85" fmla="*/ 245 h 609"/>
                <a:gd name="T86" fmla="*/ 143 w 237"/>
                <a:gd name="T87" fmla="*/ 257 h 609"/>
                <a:gd name="T88" fmla="*/ 140 w 237"/>
                <a:gd name="T89" fmla="*/ 311 h 609"/>
                <a:gd name="T90" fmla="*/ 150 w 237"/>
                <a:gd name="T91" fmla="*/ 329 h 609"/>
                <a:gd name="T92" fmla="*/ 143 w 237"/>
                <a:gd name="T93" fmla="*/ 357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 h="609">
                  <a:moveTo>
                    <a:pt x="143" y="357"/>
                  </a:moveTo>
                  <a:lnTo>
                    <a:pt x="126" y="356"/>
                  </a:lnTo>
                  <a:lnTo>
                    <a:pt x="119" y="315"/>
                  </a:lnTo>
                  <a:lnTo>
                    <a:pt x="102" y="300"/>
                  </a:lnTo>
                  <a:lnTo>
                    <a:pt x="92" y="308"/>
                  </a:lnTo>
                  <a:lnTo>
                    <a:pt x="78" y="279"/>
                  </a:lnTo>
                  <a:lnTo>
                    <a:pt x="56" y="347"/>
                  </a:lnTo>
                  <a:lnTo>
                    <a:pt x="51" y="408"/>
                  </a:lnTo>
                  <a:lnTo>
                    <a:pt x="33" y="449"/>
                  </a:lnTo>
                  <a:lnTo>
                    <a:pt x="63" y="507"/>
                  </a:lnTo>
                  <a:lnTo>
                    <a:pt x="131" y="584"/>
                  </a:lnTo>
                  <a:lnTo>
                    <a:pt x="105" y="597"/>
                  </a:lnTo>
                  <a:lnTo>
                    <a:pt x="87" y="570"/>
                  </a:lnTo>
                  <a:lnTo>
                    <a:pt x="74" y="579"/>
                  </a:lnTo>
                  <a:lnTo>
                    <a:pt x="63" y="609"/>
                  </a:lnTo>
                  <a:lnTo>
                    <a:pt x="59" y="557"/>
                  </a:lnTo>
                  <a:lnTo>
                    <a:pt x="29" y="522"/>
                  </a:lnTo>
                  <a:lnTo>
                    <a:pt x="27" y="494"/>
                  </a:lnTo>
                  <a:lnTo>
                    <a:pt x="3" y="467"/>
                  </a:lnTo>
                  <a:lnTo>
                    <a:pt x="29" y="371"/>
                  </a:lnTo>
                  <a:lnTo>
                    <a:pt x="53" y="311"/>
                  </a:lnTo>
                  <a:lnTo>
                    <a:pt x="32" y="252"/>
                  </a:lnTo>
                  <a:lnTo>
                    <a:pt x="17" y="207"/>
                  </a:lnTo>
                  <a:lnTo>
                    <a:pt x="45" y="179"/>
                  </a:lnTo>
                  <a:lnTo>
                    <a:pt x="8" y="123"/>
                  </a:lnTo>
                  <a:lnTo>
                    <a:pt x="0" y="56"/>
                  </a:lnTo>
                  <a:lnTo>
                    <a:pt x="41" y="0"/>
                  </a:lnTo>
                  <a:lnTo>
                    <a:pt x="75" y="6"/>
                  </a:lnTo>
                  <a:lnTo>
                    <a:pt x="98" y="23"/>
                  </a:lnTo>
                  <a:lnTo>
                    <a:pt x="93" y="50"/>
                  </a:lnTo>
                  <a:lnTo>
                    <a:pt x="89" y="81"/>
                  </a:lnTo>
                  <a:lnTo>
                    <a:pt x="123" y="90"/>
                  </a:lnTo>
                  <a:lnTo>
                    <a:pt x="141" y="62"/>
                  </a:lnTo>
                  <a:lnTo>
                    <a:pt x="173" y="60"/>
                  </a:lnTo>
                  <a:lnTo>
                    <a:pt x="177" y="81"/>
                  </a:lnTo>
                  <a:lnTo>
                    <a:pt x="201" y="86"/>
                  </a:lnTo>
                  <a:lnTo>
                    <a:pt x="207" y="144"/>
                  </a:lnTo>
                  <a:lnTo>
                    <a:pt x="233" y="168"/>
                  </a:lnTo>
                  <a:lnTo>
                    <a:pt x="237" y="219"/>
                  </a:lnTo>
                  <a:lnTo>
                    <a:pt x="228" y="234"/>
                  </a:lnTo>
                  <a:lnTo>
                    <a:pt x="215" y="222"/>
                  </a:lnTo>
                  <a:lnTo>
                    <a:pt x="206" y="257"/>
                  </a:lnTo>
                  <a:lnTo>
                    <a:pt x="171" y="245"/>
                  </a:lnTo>
                  <a:lnTo>
                    <a:pt x="143" y="257"/>
                  </a:lnTo>
                  <a:lnTo>
                    <a:pt x="140" y="311"/>
                  </a:lnTo>
                  <a:lnTo>
                    <a:pt x="150" y="329"/>
                  </a:lnTo>
                  <a:lnTo>
                    <a:pt x="143" y="35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31" name="Freeform 265"/>
            <p:cNvSpPr>
              <a:spLocks/>
            </p:cNvSpPr>
            <p:nvPr/>
          </p:nvSpPr>
          <p:spPr bwMode="auto">
            <a:xfrm>
              <a:off x="4309" y="2004"/>
              <a:ext cx="101" cy="299"/>
            </a:xfrm>
            <a:custGeom>
              <a:avLst/>
              <a:gdLst>
                <a:gd name="T0" fmla="*/ 51 w 201"/>
                <a:gd name="T1" fmla="*/ 524 h 590"/>
                <a:gd name="T2" fmla="*/ 51 w 201"/>
                <a:gd name="T3" fmla="*/ 563 h 590"/>
                <a:gd name="T4" fmla="*/ 66 w 201"/>
                <a:gd name="T5" fmla="*/ 590 h 590"/>
                <a:gd name="T6" fmla="*/ 87 w 201"/>
                <a:gd name="T7" fmla="*/ 561 h 590"/>
                <a:gd name="T8" fmla="*/ 75 w 201"/>
                <a:gd name="T9" fmla="*/ 543 h 590"/>
                <a:gd name="T10" fmla="*/ 99 w 201"/>
                <a:gd name="T11" fmla="*/ 554 h 590"/>
                <a:gd name="T12" fmla="*/ 111 w 201"/>
                <a:gd name="T13" fmla="*/ 540 h 590"/>
                <a:gd name="T14" fmla="*/ 94 w 201"/>
                <a:gd name="T15" fmla="*/ 524 h 590"/>
                <a:gd name="T16" fmla="*/ 135 w 201"/>
                <a:gd name="T17" fmla="*/ 525 h 590"/>
                <a:gd name="T18" fmla="*/ 159 w 201"/>
                <a:gd name="T19" fmla="*/ 501 h 590"/>
                <a:gd name="T20" fmla="*/ 184 w 201"/>
                <a:gd name="T21" fmla="*/ 474 h 590"/>
                <a:gd name="T22" fmla="*/ 199 w 201"/>
                <a:gd name="T23" fmla="*/ 465 h 590"/>
                <a:gd name="T24" fmla="*/ 201 w 201"/>
                <a:gd name="T25" fmla="*/ 437 h 590"/>
                <a:gd name="T26" fmla="*/ 189 w 201"/>
                <a:gd name="T27" fmla="*/ 428 h 590"/>
                <a:gd name="T28" fmla="*/ 201 w 201"/>
                <a:gd name="T29" fmla="*/ 419 h 590"/>
                <a:gd name="T30" fmla="*/ 186 w 201"/>
                <a:gd name="T31" fmla="*/ 365 h 590"/>
                <a:gd name="T32" fmla="*/ 174 w 201"/>
                <a:gd name="T33" fmla="*/ 317 h 590"/>
                <a:gd name="T34" fmla="*/ 165 w 201"/>
                <a:gd name="T35" fmla="*/ 311 h 590"/>
                <a:gd name="T36" fmla="*/ 159 w 201"/>
                <a:gd name="T37" fmla="*/ 278 h 590"/>
                <a:gd name="T38" fmla="*/ 138 w 201"/>
                <a:gd name="T39" fmla="*/ 248 h 590"/>
                <a:gd name="T40" fmla="*/ 102 w 201"/>
                <a:gd name="T41" fmla="*/ 203 h 590"/>
                <a:gd name="T42" fmla="*/ 90 w 201"/>
                <a:gd name="T43" fmla="*/ 173 h 590"/>
                <a:gd name="T44" fmla="*/ 93 w 201"/>
                <a:gd name="T45" fmla="*/ 122 h 590"/>
                <a:gd name="T46" fmla="*/ 129 w 201"/>
                <a:gd name="T47" fmla="*/ 89 h 590"/>
                <a:gd name="T48" fmla="*/ 172 w 201"/>
                <a:gd name="T49" fmla="*/ 65 h 590"/>
                <a:gd name="T50" fmla="*/ 124 w 201"/>
                <a:gd name="T51" fmla="*/ 63 h 590"/>
                <a:gd name="T52" fmla="*/ 115 w 201"/>
                <a:gd name="T53" fmla="*/ 20 h 590"/>
                <a:gd name="T54" fmla="*/ 81 w 201"/>
                <a:gd name="T55" fmla="*/ 0 h 590"/>
                <a:gd name="T56" fmla="*/ 43 w 201"/>
                <a:gd name="T57" fmla="*/ 14 h 590"/>
                <a:gd name="T58" fmla="*/ 27 w 201"/>
                <a:gd name="T59" fmla="*/ 20 h 590"/>
                <a:gd name="T60" fmla="*/ 0 w 201"/>
                <a:gd name="T61" fmla="*/ 5 h 590"/>
                <a:gd name="T62" fmla="*/ 15 w 201"/>
                <a:gd name="T63" fmla="*/ 47 h 590"/>
                <a:gd name="T64" fmla="*/ 43 w 201"/>
                <a:gd name="T65" fmla="*/ 63 h 590"/>
                <a:gd name="T66" fmla="*/ 57 w 201"/>
                <a:gd name="T67" fmla="*/ 50 h 590"/>
                <a:gd name="T68" fmla="*/ 79 w 201"/>
                <a:gd name="T69" fmla="*/ 78 h 590"/>
                <a:gd name="T70" fmla="*/ 70 w 201"/>
                <a:gd name="T71" fmla="*/ 135 h 590"/>
                <a:gd name="T72" fmla="*/ 46 w 201"/>
                <a:gd name="T73" fmla="*/ 135 h 590"/>
                <a:gd name="T74" fmla="*/ 75 w 201"/>
                <a:gd name="T75" fmla="*/ 198 h 590"/>
                <a:gd name="T76" fmla="*/ 91 w 201"/>
                <a:gd name="T77" fmla="*/ 216 h 590"/>
                <a:gd name="T78" fmla="*/ 115 w 201"/>
                <a:gd name="T79" fmla="*/ 251 h 590"/>
                <a:gd name="T80" fmla="*/ 144 w 201"/>
                <a:gd name="T81" fmla="*/ 279 h 590"/>
                <a:gd name="T82" fmla="*/ 148 w 201"/>
                <a:gd name="T83" fmla="*/ 315 h 590"/>
                <a:gd name="T84" fmla="*/ 141 w 201"/>
                <a:gd name="T85" fmla="*/ 344 h 590"/>
                <a:gd name="T86" fmla="*/ 154 w 201"/>
                <a:gd name="T87" fmla="*/ 380 h 590"/>
                <a:gd name="T88" fmla="*/ 153 w 201"/>
                <a:gd name="T89" fmla="*/ 437 h 590"/>
                <a:gd name="T90" fmla="*/ 132 w 201"/>
                <a:gd name="T91" fmla="*/ 477 h 590"/>
                <a:gd name="T92" fmla="*/ 100 w 201"/>
                <a:gd name="T93" fmla="*/ 500 h 590"/>
                <a:gd name="T94" fmla="*/ 70 w 201"/>
                <a:gd name="T95" fmla="*/ 492 h 590"/>
                <a:gd name="T96" fmla="*/ 51 w 201"/>
                <a:gd name="T97" fmla="*/ 52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1" h="590">
                  <a:moveTo>
                    <a:pt x="51" y="524"/>
                  </a:moveTo>
                  <a:lnTo>
                    <a:pt x="51" y="563"/>
                  </a:lnTo>
                  <a:lnTo>
                    <a:pt x="66" y="590"/>
                  </a:lnTo>
                  <a:lnTo>
                    <a:pt x="87" y="561"/>
                  </a:lnTo>
                  <a:lnTo>
                    <a:pt x="75" y="543"/>
                  </a:lnTo>
                  <a:lnTo>
                    <a:pt x="99" y="554"/>
                  </a:lnTo>
                  <a:lnTo>
                    <a:pt x="111" y="540"/>
                  </a:lnTo>
                  <a:lnTo>
                    <a:pt x="94" y="524"/>
                  </a:lnTo>
                  <a:lnTo>
                    <a:pt x="135" y="525"/>
                  </a:lnTo>
                  <a:lnTo>
                    <a:pt x="159" y="501"/>
                  </a:lnTo>
                  <a:lnTo>
                    <a:pt x="184" y="474"/>
                  </a:lnTo>
                  <a:lnTo>
                    <a:pt x="199" y="465"/>
                  </a:lnTo>
                  <a:lnTo>
                    <a:pt x="201" y="437"/>
                  </a:lnTo>
                  <a:lnTo>
                    <a:pt x="189" y="428"/>
                  </a:lnTo>
                  <a:lnTo>
                    <a:pt x="201" y="419"/>
                  </a:lnTo>
                  <a:lnTo>
                    <a:pt x="186" y="365"/>
                  </a:lnTo>
                  <a:lnTo>
                    <a:pt x="174" y="317"/>
                  </a:lnTo>
                  <a:lnTo>
                    <a:pt x="165" y="311"/>
                  </a:lnTo>
                  <a:lnTo>
                    <a:pt x="159" y="278"/>
                  </a:lnTo>
                  <a:lnTo>
                    <a:pt x="138" y="248"/>
                  </a:lnTo>
                  <a:lnTo>
                    <a:pt x="102" y="203"/>
                  </a:lnTo>
                  <a:lnTo>
                    <a:pt x="90" y="173"/>
                  </a:lnTo>
                  <a:lnTo>
                    <a:pt x="93" y="122"/>
                  </a:lnTo>
                  <a:lnTo>
                    <a:pt x="129" y="89"/>
                  </a:lnTo>
                  <a:lnTo>
                    <a:pt x="172" y="65"/>
                  </a:lnTo>
                  <a:lnTo>
                    <a:pt x="124" y="63"/>
                  </a:lnTo>
                  <a:lnTo>
                    <a:pt x="115" y="20"/>
                  </a:lnTo>
                  <a:lnTo>
                    <a:pt x="81" y="0"/>
                  </a:lnTo>
                  <a:lnTo>
                    <a:pt x="43" y="14"/>
                  </a:lnTo>
                  <a:lnTo>
                    <a:pt x="27" y="20"/>
                  </a:lnTo>
                  <a:lnTo>
                    <a:pt x="0" y="5"/>
                  </a:lnTo>
                  <a:lnTo>
                    <a:pt x="15" y="47"/>
                  </a:lnTo>
                  <a:lnTo>
                    <a:pt x="43" y="63"/>
                  </a:lnTo>
                  <a:lnTo>
                    <a:pt x="57" y="50"/>
                  </a:lnTo>
                  <a:lnTo>
                    <a:pt x="79" y="78"/>
                  </a:lnTo>
                  <a:lnTo>
                    <a:pt x="70" y="135"/>
                  </a:lnTo>
                  <a:lnTo>
                    <a:pt x="46" y="135"/>
                  </a:lnTo>
                  <a:lnTo>
                    <a:pt x="75" y="198"/>
                  </a:lnTo>
                  <a:lnTo>
                    <a:pt x="91" y="216"/>
                  </a:lnTo>
                  <a:lnTo>
                    <a:pt x="115" y="251"/>
                  </a:lnTo>
                  <a:lnTo>
                    <a:pt x="144" y="279"/>
                  </a:lnTo>
                  <a:lnTo>
                    <a:pt x="148" y="315"/>
                  </a:lnTo>
                  <a:lnTo>
                    <a:pt x="141" y="344"/>
                  </a:lnTo>
                  <a:lnTo>
                    <a:pt x="154" y="380"/>
                  </a:lnTo>
                  <a:lnTo>
                    <a:pt x="153" y="437"/>
                  </a:lnTo>
                  <a:lnTo>
                    <a:pt x="132" y="477"/>
                  </a:lnTo>
                  <a:lnTo>
                    <a:pt x="100" y="500"/>
                  </a:lnTo>
                  <a:lnTo>
                    <a:pt x="70" y="492"/>
                  </a:lnTo>
                  <a:lnTo>
                    <a:pt x="51" y="52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32" name="Freeform 266"/>
            <p:cNvSpPr>
              <a:spLocks/>
            </p:cNvSpPr>
            <p:nvPr/>
          </p:nvSpPr>
          <p:spPr bwMode="auto">
            <a:xfrm>
              <a:off x="4397" y="2069"/>
              <a:ext cx="41" cy="40"/>
            </a:xfrm>
            <a:custGeom>
              <a:avLst/>
              <a:gdLst>
                <a:gd name="T0" fmla="*/ 81 w 81"/>
                <a:gd name="T1" fmla="*/ 0 h 79"/>
                <a:gd name="T2" fmla="*/ 30 w 81"/>
                <a:gd name="T3" fmla="*/ 9 h 79"/>
                <a:gd name="T4" fmla="*/ 2 w 81"/>
                <a:gd name="T5" fmla="*/ 34 h 79"/>
                <a:gd name="T6" fmla="*/ 0 w 81"/>
                <a:gd name="T7" fmla="*/ 66 h 79"/>
                <a:gd name="T8" fmla="*/ 17 w 81"/>
                <a:gd name="T9" fmla="*/ 79 h 79"/>
                <a:gd name="T10" fmla="*/ 57 w 81"/>
                <a:gd name="T11" fmla="*/ 69 h 79"/>
                <a:gd name="T12" fmla="*/ 68 w 81"/>
                <a:gd name="T13" fmla="*/ 30 h 79"/>
                <a:gd name="T14" fmla="*/ 66 w 81"/>
                <a:gd name="T15" fmla="*/ 16 h 79"/>
                <a:gd name="T16" fmla="*/ 81 w 81"/>
                <a:gd name="T17" fmla="*/ 16 h 79"/>
                <a:gd name="T18" fmla="*/ 81 w 81"/>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9">
                  <a:moveTo>
                    <a:pt x="81" y="0"/>
                  </a:moveTo>
                  <a:lnTo>
                    <a:pt x="30" y="9"/>
                  </a:lnTo>
                  <a:lnTo>
                    <a:pt x="2" y="34"/>
                  </a:lnTo>
                  <a:lnTo>
                    <a:pt x="0" y="66"/>
                  </a:lnTo>
                  <a:lnTo>
                    <a:pt x="17" y="79"/>
                  </a:lnTo>
                  <a:lnTo>
                    <a:pt x="57" y="69"/>
                  </a:lnTo>
                  <a:lnTo>
                    <a:pt x="68" y="30"/>
                  </a:lnTo>
                  <a:lnTo>
                    <a:pt x="66" y="16"/>
                  </a:lnTo>
                  <a:lnTo>
                    <a:pt x="81" y="16"/>
                  </a:lnTo>
                  <a:lnTo>
                    <a:pt x="8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33" name="Freeform 267"/>
            <p:cNvSpPr>
              <a:spLocks/>
            </p:cNvSpPr>
            <p:nvPr/>
          </p:nvSpPr>
          <p:spPr bwMode="auto">
            <a:xfrm>
              <a:off x="4573" y="1957"/>
              <a:ext cx="26" cy="65"/>
            </a:xfrm>
            <a:custGeom>
              <a:avLst/>
              <a:gdLst>
                <a:gd name="T0" fmla="*/ 48 w 51"/>
                <a:gd name="T1" fmla="*/ 0 h 129"/>
                <a:gd name="T2" fmla="*/ 12 w 51"/>
                <a:gd name="T3" fmla="*/ 33 h 129"/>
                <a:gd name="T4" fmla="*/ 0 w 51"/>
                <a:gd name="T5" fmla="*/ 79 h 129"/>
                <a:gd name="T6" fmla="*/ 15 w 51"/>
                <a:gd name="T7" fmla="*/ 129 h 129"/>
                <a:gd name="T8" fmla="*/ 42 w 51"/>
                <a:gd name="T9" fmla="*/ 118 h 129"/>
                <a:gd name="T10" fmla="*/ 42 w 51"/>
                <a:gd name="T11" fmla="*/ 72 h 129"/>
                <a:gd name="T12" fmla="*/ 51 w 51"/>
                <a:gd name="T13" fmla="*/ 28 h 129"/>
                <a:gd name="T14" fmla="*/ 48 w 51"/>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9">
                  <a:moveTo>
                    <a:pt x="48" y="0"/>
                  </a:moveTo>
                  <a:lnTo>
                    <a:pt x="12" y="33"/>
                  </a:lnTo>
                  <a:lnTo>
                    <a:pt x="0" y="79"/>
                  </a:lnTo>
                  <a:lnTo>
                    <a:pt x="15" y="129"/>
                  </a:lnTo>
                  <a:lnTo>
                    <a:pt x="42" y="118"/>
                  </a:lnTo>
                  <a:lnTo>
                    <a:pt x="42" y="72"/>
                  </a:lnTo>
                  <a:lnTo>
                    <a:pt x="51" y="28"/>
                  </a:lnTo>
                  <a:lnTo>
                    <a:pt x="48"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34" name="Freeform 268"/>
            <p:cNvSpPr>
              <a:spLocks/>
            </p:cNvSpPr>
            <p:nvPr/>
          </p:nvSpPr>
          <p:spPr bwMode="auto">
            <a:xfrm>
              <a:off x="3852" y="1302"/>
              <a:ext cx="956" cy="760"/>
            </a:xfrm>
            <a:custGeom>
              <a:avLst/>
              <a:gdLst>
                <a:gd name="T0" fmla="*/ 35 w 1890"/>
                <a:gd name="T1" fmla="*/ 704 h 1503"/>
                <a:gd name="T2" fmla="*/ 152 w 1890"/>
                <a:gd name="T3" fmla="*/ 816 h 1503"/>
                <a:gd name="T4" fmla="*/ 170 w 1890"/>
                <a:gd name="T5" fmla="*/ 995 h 1503"/>
                <a:gd name="T6" fmla="*/ 239 w 1890"/>
                <a:gd name="T7" fmla="*/ 1083 h 1503"/>
                <a:gd name="T8" fmla="*/ 314 w 1890"/>
                <a:gd name="T9" fmla="*/ 1119 h 1503"/>
                <a:gd name="T10" fmla="*/ 416 w 1890"/>
                <a:gd name="T11" fmla="*/ 1185 h 1503"/>
                <a:gd name="T12" fmla="*/ 530 w 1890"/>
                <a:gd name="T13" fmla="*/ 1160 h 1503"/>
                <a:gd name="T14" fmla="*/ 702 w 1890"/>
                <a:gd name="T15" fmla="*/ 1172 h 1503"/>
                <a:gd name="T16" fmla="*/ 773 w 1890"/>
                <a:gd name="T17" fmla="*/ 1211 h 1503"/>
                <a:gd name="T18" fmla="*/ 773 w 1890"/>
                <a:gd name="T19" fmla="*/ 1353 h 1503"/>
                <a:gd name="T20" fmla="*/ 830 w 1890"/>
                <a:gd name="T21" fmla="*/ 1446 h 1503"/>
                <a:gd name="T22" fmla="*/ 870 w 1890"/>
                <a:gd name="T23" fmla="*/ 1407 h 1503"/>
                <a:gd name="T24" fmla="*/ 932 w 1890"/>
                <a:gd name="T25" fmla="*/ 1410 h 1503"/>
                <a:gd name="T26" fmla="*/ 1028 w 1890"/>
                <a:gd name="T27" fmla="*/ 1452 h 1503"/>
                <a:gd name="T28" fmla="*/ 1101 w 1890"/>
                <a:gd name="T29" fmla="*/ 1442 h 1503"/>
                <a:gd name="T30" fmla="*/ 1146 w 1890"/>
                <a:gd name="T31" fmla="*/ 1485 h 1503"/>
                <a:gd name="T32" fmla="*/ 1217 w 1890"/>
                <a:gd name="T33" fmla="*/ 1433 h 1503"/>
                <a:gd name="T34" fmla="*/ 1275 w 1890"/>
                <a:gd name="T35" fmla="*/ 1413 h 1503"/>
                <a:gd name="T36" fmla="*/ 1335 w 1890"/>
                <a:gd name="T37" fmla="*/ 1365 h 1503"/>
                <a:gd name="T38" fmla="*/ 1383 w 1890"/>
                <a:gd name="T39" fmla="*/ 1329 h 1503"/>
                <a:gd name="T40" fmla="*/ 1397 w 1890"/>
                <a:gd name="T41" fmla="*/ 1250 h 1503"/>
                <a:gd name="T42" fmla="*/ 1458 w 1890"/>
                <a:gd name="T43" fmla="*/ 1166 h 1503"/>
                <a:gd name="T44" fmla="*/ 1461 w 1890"/>
                <a:gd name="T45" fmla="*/ 1124 h 1503"/>
                <a:gd name="T46" fmla="*/ 1461 w 1890"/>
                <a:gd name="T47" fmla="*/ 1077 h 1503"/>
                <a:gd name="T48" fmla="*/ 1479 w 1890"/>
                <a:gd name="T49" fmla="*/ 1052 h 1503"/>
                <a:gd name="T50" fmla="*/ 1463 w 1890"/>
                <a:gd name="T51" fmla="*/ 1004 h 1503"/>
                <a:gd name="T52" fmla="*/ 1403 w 1890"/>
                <a:gd name="T53" fmla="*/ 887 h 1503"/>
                <a:gd name="T54" fmla="*/ 1484 w 1890"/>
                <a:gd name="T55" fmla="*/ 788 h 1503"/>
                <a:gd name="T56" fmla="*/ 1452 w 1890"/>
                <a:gd name="T57" fmla="*/ 741 h 1503"/>
                <a:gd name="T58" fmla="*/ 1388 w 1890"/>
                <a:gd name="T59" fmla="*/ 774 h 1503"/>
                <a:gd name="T60" fmla="*/ 1388 w 1890"/>
                <a:gd name="T61" fmla="*/ 683 h 1503"/>
                <a:gd name="T62" fmla="*/ 1448 w 1890"/>
                <a:gd name="T63" fmla="*/ 611 h 1503"/>
                <a:gd name="T64" fmla="*/ 1463 w 1890"/>
                <a:gd name="T65" fmla="*/ 668 h 1503"/>
                <a:gd name="T66" fmla="*/ 1580 w 1890"/>
                <a:gd name="T67" fmla="*/ 659 h 1503"/>
                <a:gd name="T68" fmla="*/ 1700 w 1890"/>
                <a:gd name="T69" fmla="*/ 534 h 1503"/>
                <a:gd name="T70" fmla="*/ 1766 w 1890"/>
                <a:gd name="T71" fmla="*/ 522 h 1503"/>
                <a:gd name="T72" fmla="*/ 1863 w 1890"/>
                <a:gd name="T73" fmla="*/ 366 h 1503"/>
                <a:gd name="T74" fmla="*/ 1818 w 1890"/>
                <a:gd name="T75" fmla="*/ 258 h 1503"/>
                <a:gd name="T76" fmla="*/ 1728 w 1890"/>
                <a:gd name="T77" fmla="*/ 179 h 1503"/>
                <a:gd name="T78" fmla="*/ 1559 w 1890"/>
                <a:gd name="T79" fmla="*/ 0 h 1503"/>
                <a:gd name="T80" fmla="*/ 1433 w 1890"/>
                <a:gd name="T81" fmla="*/ 147 h 1503"/>
                <a:gd name="T82" fmla="*/ 1322 w 1890"/>
                <a:gd name="T83" fmla="*/ 233 h 1503"/>
                <a:gd name="T84" fmla="*/ 1377 w 1890"/>
                <a:gd name="T85" fmla="*/ 264 h 1503"/>
                <a:gd name="T86" fmla="*/ 1370 w 1890"/>
                <a:gd name="T87" fmla="*/ 351 h 1503"/>
                <a:gd name="T88" fmla="*/ 1212 w 1890"/>
                <a:gd name="T89" fmla="*/ 443 h 1503"/>
                <a:gd name="T90" fmla="*/ 1173 w 1890"/>
                <a:gd name="T91" fmla="*/ 504 h 1503"/>
                <a:gd name="T92" fmla="*/ 960 w 1890"/>
                <a:gd name="T93" fmla="*/ 570 h 1503"/>
                <a:gd name="T94" fmla="*/ 806 w 1890"/>
                <a:gd name="T95" fmla="*/ 536 h 1503"/>
                <a:gd name="T96" fmla="*/ 584 w 1890"/>
                <a:gd name="T97" fmla="*/ 422 h 1503"/>
                <a:gd name="T98" fmla="*/ 489 w 1890"/>
                <a:gd name="T99" fmla="*/ 291 h 1503"/>
                <a:gd name="T100" fmla="*/ 455 w 1890"/>
                <a:gd name="T101" fmla="*/ 210 h 1503"/>
                <a:gd name="T102" fmla="*/ 302 w 1890"/>
                <a:gd name="T103" fmla="*/ 314 h 1503"/>
                <a:gd name="T104" fmla="*/ 231 w 1890"/>
                <a:gd name="T105" fmla="*/ 474 h 1503"/>
                <a:gd name="T106" fmla="*/ 138 w 1890"/>
                <a:gd name="T107" fmla="*/ 587 h 1503"/>
                <a:gd name="T108" fmla="*/ 72 w 1890"/>
                <a:gd name="T109" fmla="*/ 645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90" h="1503">
                  <a:moveTo>
                    <a:pt x="0" y="671"/>
                  </a:moveTo>
                  <a:lnTo>
                    <a:pt x="8" y="695"/>
                  </a:lnTo>
                  <a:lnTo>
                    <a:pt x="35" y="704"/>
                  </a:lnTo>
                  <a:lnTo>
                    <a:pt x="44" y="783"/>
                  </a:lnTo>
                  <a:lnTo>
                    <a:pt x="99" y="833"/>
                  </a:lnTo>
                  <a:lnTo>
                    <a:pt x="152" y="816"/>
                  </a:lnTo>
                  <a:lnTo>
                    <a:pt x="200" y="852"/>
                  </a:lnTo>
                  <a:lnTo>
                    <a:pt x="152" y="935"/>
                  </a:lnTo>
                  <a:lnTo>
                    <a:pt x="170" y="995"/>
                  </a:lnTo>
                  <a:lnTo>
                    <a:pt x="192" y="1001"/>
                  </a:lnTo>
                  <a:lnTo>
                    <a:pt x="176" y="1049"/>
                  </a:lnTo>
                  <a:lnTo>
                    <a:pt x="239" y="1083"/>
                  </a:lnTo>
                  <a:lnTo>
                    <a:pt x="237" y="1095"/>
                  </a:lnTo>
                  <a:lnTo>
                    <a:pt x="273" y="1083"/>
                  </a:lnTo>
                  <a:lnTo>
                    <a:pt x="314" y="1119"/>
                  </a:lnTo>
                  <a:lnTo>
                    <a:pt x="351" y="1118"/>
                  </a:lnTo>
                  <a:lnTo>
                    <a:pt x="356" y="1145"/>
                  </a:lnTo>
                  <a:lnTo>
                    <a:pt x="416" y="1185"/>
                  </a:lnTo>
                  <a:lnTo>
                    <a:pt x="458" y="1193"/>
                  </a:lnTo>
                  <a:lnTo>
                    <a:pt x="489" y="1185"/>
                  </a:lnTo>
                  <a:lnTo>
                    <a:pt x="530" y="1160"/>
                  </a:lnTo>
                  <a:lnTo>
                    <a:pt x="611" y="1176"/>
                  </a:lnTo>
                  <a:lnTo>
                    <a:pt x="656" y="1145"/>
                  </a:lnTo>
                  <a:lnTo>
                    <a:pt x="702" y="1172"/>
                  </a:lnTo>
                  <a:lnTo>
                    <a:pt x="738" y="1206"/>
                  </a:lnTo>
                  <a:lnTo>
                    <a:pt x="740" y="1245"/>
                  </a:lnTo>
                  <a:lnTo>
                    <a:pt x="773" y="1211"/>
                  </a:lnTo>
                  <a:lnTo>
                    <a:pt x="779" y="1293"/>
                  </a:lnTo>
                  <a:lnTo>
                    <a:pt x="755" y="1334"/>
                  </a:lnTo>
                  <a:lnTo>
                    <a:pt x="773" y="1353"/>
                  </a:lnTo>
                  <a:lnTo>
                    <a:pt x="803" y="1350"/>
                  </a:lnTo>
                  <a:lnTo>
                    <a:pt x="804" y="1392"/>
                  </a:lnTo>
                  <a:lnTo>
                    <a:pt x="830" y="1446"/>
                  </a:lnTo>
                  <a:lnTo>
                    <a:pt x="863" y="1460"/>
                  </a:lnTo>
                  <a:lnTo>
                    <a:pt x="891" y="1451"/>
                  </a:lnTo>
                  <a:lnTo>
                    <a:pt x="870" y="1407"/>
                  </a:lnTo>
                  <a:lnTo>
                    <a:pt x="885" y="1392"/>
                  </a:lnTo>
                  <a:lnTo>
                    <a:pt x="903" y="1394"/>
                  </a:lnTo>
                  <a:lnTo>
                    <a:pt x="932" y="1410"/>
                  </a:lnTo>
                  <a:lnTo>
                    <a:pt x="984" y="1388"/>
                  </a:lnTo>
                  <a:lnTo>
                    <a:pt x="1019" y="1406"/>
                  </a:lnTo>
                  <a:lnTo>
                    <a:pt x="1028" y="1452"/>
                  </a:lnTo>
                  <a:lnTo>
                    <a:pt x="1073" y="1455"/>
                  </a:lnTo>
                  <a:lnTo>
                    <a:pt x="1079" y="1437"/>
                  </a:lnTo>
                  <a:lnTo>
                    <a:pt x="1101" y="1442"/>
                  </a:lnTo>
                  <a:lnTo>
                    <a:pt x="1107" y="1469"/>
                  </a:lnTo>
                  <a:lnTo>
                    <a:pt x="1127" y="1503"/>
                  </a:lnTo>
                  <a:lnTo>
                    <a:pt x="1146" y="1485"/>
                  </a:lnTo>
                  <a:lnTo>
                    <a:pt x="1136" y="1466"/>
                  </a:lnTo>
                  <a:lnTo>
                    <a:pt x="1152" y="1446"/>
                  </a:lnTo>
                  <a:lnTo>
                    <a:pt x="1217" y="1433"/>
                  </a:lnTo>
                  <a:lnTo>
                    <a:pt x="1224" y="1404"/>
                  </a:lnTo>
                  <a:lnTo>
                    <a:pt x="1238" y="1422"/>
                  </a:lnTo>
                  <a:lnTo>
                    <a:pt x="1275" y="1413"/>
                  </a:lnTo>
                  <a:lnTo>
                    <a:pt x="1307" y="1407"/>
                  </a:lnTo>
                  <a:lnTo>
                    <a:pt x="1307" y="1382"/>
                  </a:lnTo>
                  <a:lnTo>
                    <a:pt x="1335" y="1365"/>
                  </a:lnTo>
                  <a:lnTo>
                    <a:pt x="1353" y="1343"/>
                  </a:lnTo>
                  <a:lnTo>
                    <a:pt x="1353" y="1320"/>
                  </a:lnTo>
                  <a:lnTo>
                    <a:pt x="1383" y="1329"/>
                  </a:lnTo>
                  <a:lnTo>
                    <a:pt x="1379" y="1289"/>
                  </a:lnTo>
                  <a:lnTo>
                    <a:pt x="1403" y="1283"/>
                  </a:lnTo>
                  <a:lnTo>
                    <a:pt x="1397" y="1250"/>
                  </a:lnTo>
                  <a:lnTo>
                    <a:pt x="1434" y="1205"/>
                  </a:lnTo>
                  <a:lnTo>
                    <a:pt x="1445" y="1176"/>
                  </a:lnTo>
                  <a:lnTo>
                    <a:pt x="1458" y="1166"/>
                  </a:lnTo>
                  <a:lnTo>
                    <a:pt x="1464" y="1145"/>
                  </a:lnTo>
                  <a:lnTo>
                    <a:pt x="1448" y="1139"/>
                  </a:lnTo>
                  <a:lnTo>
                    <a:pt x="1461" y="1124"/>
                  </a:lnTo>
                  <a:lnTo>
                    <a:pt x="1478" y="1118"/>
                  </a:lnTo>
                  <a:lnTo>
                    <a:pt x="1488" y="1085"/>
                  </a:lnTo>
                  <a:lnTo>
                    <a:pt x="1461" y="1077"/>
                  </a:lnTo>
                  <a:lnTo>
                    <a:pt x="1440" y="1088"/>
                  </a:lnTo>
                  <a:lnTo>
                    <a:pt x="1449" y="1058"/>
                  </a:lnTo>
                  <a:lnTo>
                    <a:pt x="1479" y="1052"/>
                  </a:lnTo>
                  <a:lnTo>
                    <a:pt x="1476" y="1031"/>
                  </a:lnTo>
                  <a:lnTo>
                    <a:pt x="1452" y="1019"/>
                  </a:lnTo>
                  <a:lnTo>
                    <a:pt x="1463" y="1004"/>
                  </a:lnTo>
                  <a:lnTo>
                    <a:pt x="1430" y="945"/>
                  </a:lnTo>
                  <a:lnTo>
                    <a:pt x="1403" y="912"/>
                  </a:lnTo>
                  <a:lnTo>
                    <a:pt x="1403" y="887"/>
                  </a:lnTo>
                  <a:lnTo>
                    <a:pt x="1410" y="845"/>
                  </a:lnTo>
                  <a:lnTo>
                    <a:pt x="1446" y="804"/>
                  </a:lnTo>
                  <a:lnTo>
                    <a:pt x="1484" y="788"/>
                  </a:lnTo>
                  <a:lnTo>
                    <a:pt x="1509" y="767"/>
                  </a:lnTo>
                  <a:lnTo>
                    <a:pt x="1460" y="753"/>
                  </a:lnTo>
                  <a:lnTo>
                    <a:pt x="1452" y="741"/>
                  </a:lnTo>
                  <a:lnTo>
                    <a:pt x="1419" y="747"/>
                  </a:lnTo>
                  <a:lnTo>
                    <a:pt x="1412" y="767"/>
                  </a:lnTo>
                  <a:lnTo>
                    <a:pt x="1388" y="774"/>
                  </a:lnTo>
                  <a:lnTo>
                    <a:pt x="1362" y="750"/>
                  </a:lnTo>
                  <a:lnTo>
                    <a:pt x="1352" y="690"/>
                  </a:lnTo>
                  <a:lnTo>
                    <a:pt x="1388" y="683"/>
                  </a:lnTo>
                  <a:lnTo>
                    <a:pt x="1403" y="650"/>
                  </a:lnTo>
                  <a:lnTo>
                    <a:pt x="1422" y="650"/>
                  </a:lnTo>
                  <a:lnTo>
                    <a:pt x="1448" y="611"/>
                  </a:lnTo>
                  <a:lnTo>
                    <a:pt x="1472" y="591"/>
                  </a:lnTo>
                  <a:lnTo>
                    <a:pt x="1497" y="615"/>
                  </a:lnTo>
                  <a:lnTo>
                    <a:pt x="1463" y="668"/>
                  </a:lnTo>
                  <a:lnTo>
                    <a:pt x="1479" y="696"/>
                  </a:lnTo>
                  <a:lnTo>
                    <a:pt x="1515" y="656"/>
                  </a:lnTo>
                  <a:lnTo>
                    <a:pt x="1580" y="659"/>
                  </a:lnTo>
                  <a:lnTo>
                    <a:pt x="1655" y="548"/>
                  </a:lnTo>
                  <a:lnTo>
                    <a:pt x="1698" y="572"/>
                  </a:lnTo>
                  <a:lnTo>
                    <a:pt x="1700" y="534"/>
                  </a:lnTo>
                  <a:lnTo>
                    <a:pt x="1737" y="512"/>
                  </a:lnTo>
                  <a:lnTo>
                    <a:pt x="1739" y="485"/>
                  </a:lnTo>
                  <a:lnTo>
                    <a:pt x="1766" y="522"/>
                  </a:lnTo>
                  <a:lnTo>
                    <a:pt x="1775" y="473"/>
                  </a:lnTo>
                  <a:lnTo>
                    <a:pt x="1782" y="441"/>
                  </a:lnTo>
                  <a:lnTo>
                    <a:pt x="1863" y="366"/>
                  </a:lnTo>
                  <a:lnTo>
                    <a:pt x="1874" y="303"/>
                  </a:lnTo>
                  <a:lnTo>
                    <a:pt x="1890" y="233"/>
                  </a:lnTo>
                  <a:lnTo>
                    <a:pt x="1818" y="258"/>
                  </a:lnTo>
                  <a:lnTo>
                    <a:pt x="1770" y="285"/>
                  </a:lnTo>
                  <a:lnTo>
                    <a:pt x="1769" y="224"/>
                  </a:lnTo>
                  <a:lnTo>
                    <a:pt x="1728" y="179"/>
                  </a:lnTo>
                  <a:lnTo>
                    <a:pt x="1670" y="135"/>
                  </a:lnTo>
                  <a:lnTo>
                    <a:pt x="1632" y="56"/>
                  </a:lnTo>
                  <a:lnTo>
                    <a:pt x="1559" y="0"/>
                  </a:lnTo>
                  <a:lnTo>
                    <a:pt x="1482" y="3"/>
                  </a:lnTo>
                  <a:lnTo>
                    <a:pt x="1442" y="59"/>
                  </a:lnTo>
                  <a:lnTo>
                    <a:pt x="1433" y="147"/>
                  </a:lnTo>
                  <a:lnTo>
                    <a:pt x="1391" y="204"/>
                  </a:lnTo>
                  <a:lnTo>
                    <a:pt x="1316" y="185"/>
                  </a:lnTo>
                  <a:lnTo>
                    <a:pt x="1322" y="233"/>
                  </a:lnTo>
                  <a:lnTo>
                    <a:pt x="1304" y="273"/>
                  </a:lnTo>
                  <a:lnTo>
                    <a:pt x="1325" y="299"/>
                  </a:lnTo>
                  <a:lnTo>
                    <a:pt x="1377" y="264"/>
                  </a:lnTo>
                  <a:lnTo>
                    <a:pt x="1436" y="300"/>
                  </a:lnTo>
                  <a:lnTo>
                    <a:pt x="1422" y="332"/>
                  </a:lnTo>
                  <a:lnTo>
                    <a:pt x="1370" y="351"/>
                  </a:lnTo>
                  <a:lnTo>
                    <a:pt x="1323" y="375"/>
                  </a:lnTo>
                  <a:lnTo>
                    <a:pt x="1260" y="402"/>
                  </a:lnTo>
                  <a:lnTo>
                    <a:pt x="1212" y="443"/>
                  </a:lnTo>
                  <a:lnTo>
                    <a:pt x="1179" y="414"/>
                  </a:lnTo>
                  <a:lnTo>
                    <a:pt x="1169" y="446"/>
                  </a:lnTo>
                  <a:lnTo>
                    <a:pt x="1173" y="504"/>
                  </a:lnTo>
                  <a:lnTo>
                    <a:pt x="1131" y="533"/>
                  </a:lnTo>
                  <a:lnTo>
                    <a:pt x="1061" y="533"/>
                  </a:lnTo>
                  <a:lnTo>
                    <a:pt x="960" y="570"/>
                  </a:lnTo>
                  <a:lnTo>
                    <a:pt x="923" y="572"/>
                  </a:lnTo>
                  <a:lnTo>
                    <a:pt x="885" y="537"/>
                  </a:lnTo>
                  <a:lnTo>
                    <a:pt x="806" y="536"/>
                  </a:lnTo>
                  <a:lnTo>
                    <a:pt x="737" y="524"/>
                  </a:lnTo>
                  <a:lnTo>
                    <a:pt x="651" y="432"/>
                  </a:lnTo>
                  <a:lnTo>
                    <a:pt x="584" y="422"/>
                  </a:lnTo>
                  <a:lnTo>
                    <a:pt x="579" y="350"/>
                  </a:lnTo>
                  <a:lnTo>
                    <a:pt x="539" y="293"/>
                  </a:lnTo>
                  <a:lnTo>
                    <a:pt x="489" y="291"/>
                  </a:lnTo>
                  <a:lnTo>
                    <a:pt x="473" y="258"/>
                  </a:lnTo>
                  <a:lnTo>
                    <a:pt x="477" y="219"/>
                  </a:lnTo>
                  <a:lnTo>
                    <a:pt x="455" y="210"/>
                  </a:lnTo>
                  <a:lnTo>
                    <a:pt x="392" y="242"/>
                  </a:lnTo>
                  <a:lnTo>
                    <a:pt x="350" y="288"/>
                  </a:lnTo>
                  <a:lnTo>
                    <a:pt x="302" y="314"/>
                  </a:lnTo>
                  <a:lnTo>
                    <a:pt x="300" y="405"/>
                  </a:lnTo>
                  <a:lnTo>
                    <a:pt x="203" y="432"/>
                  </a:lnTo>
                  <a:lnTo>
                    <a:pt x="231" y="474"/>
                  </a:lnTo>
                  <a:lnTo>
                    <a:pt x="213" y="518"/>
                  </a:lnTo>
                  <a:lnTo>
                    <a:pt x="192" y="554"/>
                  </a:lnTo>
                  <a:lnTo>
                    <a:pt x="138" y="587"/>
                  </a:lnTo>
                  <a:lnTo>
                    <a:pt x="102" y="591"/>
                  </a:lnTo>
                  <a:lnTo>
                    <a:pt x="99" y="632"/>
                  </a:lnTo>
                  <a:lnTo>
                    <a:pt x="72" y="645"/>
                  </a:lnTo>
                  <a:lnTo>
                    <a:pt x="35" y="632"/>
                  </a:lnTo>
                  <a:lnTo>
                    <a:pt x="0" y="67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35" name="Freeform 269"/>
            <p:cNvSpPr>
              <a:spLocks/>
            </p:cNvSpPr>
            <p:nvPr/>
          </p:nvSpPr>
          <p:spPr bwMode="auto">
            <a:xfrm>
              <a:off x="4643" y="1547"/>
              <a:ext cx="101" cy="135"/>
            </a:xfrm>
            <a:custGeom>
              <a:avLst/>
              <a:gdLst>
                <a:gd name="T0" fmla="*/ 201 w 201"/>
                <a:gd name="T1" fmla="*/ 37 h 267"/>
                <a:gd name="T2" fmla="*/ 171 w 201"/>
                <a:gd name="T3" fmla="*/ 46 h 267"/>
                <a:gd name="T4" fmla="*/ 148 w 201"/>
                <a:gd name="T5" fmla="*/ 64 h 267"/>
                <a:gd name="T6" fmla="*/ 160 w 201"/>
                <a:gd name="T7" fmla="*/ 108 h 267"/>
                <a:gd name="T8" fmla="*/ 135 w 201"/>
                <a:gd name="T9" fmla="*/ 136 h 267"/>
                <a:gd name="T10" fmla="*/ 99 w 201"/>
                <a:gd name="T11" fmla="*/ 159 h 267"/>
                <a:gd name="T12" fmla="*/ 82 w 201"/>
                <a:gd name="T13" fmla="*/ 186 h 267"/>
                <a:gd name="T14" fmla="*/ 97 w 201"/>
                <a:gd name="T15" fmla="*/ 205 h 267"/>
                <a:gd name="T16" fmla="*/ 115 w 201"/>
                <a:gd name="T17" fmla="*/ 210 h 267"/>
                <a:gd name="T18" fmla="*/ 118 w 201"/>
                <a:gd name="T19" fmla="*/ 240 h 267"/>
                <a:gd name="T20" fmla="*/ 84 w 201"/>
                <a:gd name="T21" fmla="*/ 244 h 267"/>
                <a:gd name="T22" fmla="*/ 72 w 201"/>
                <a:gd name="T23" fmla="*/ 267 h 267"/>
                <a:gd name="T24" fmla="*/ 48 w 201"/>
                <a:gd name="T25" fmla="*/ 253 h 267"/>
                <a:gd name="T26" fmla="*/ 22 w 201"/>
                <a:gd name="T27" fmla="*/ 264 h 267"/>
                <a:gd name="T28" fmla="*/ 25 w 201"/>
                <a:gd name="T29" fmla="*/ 240 h 267"/>
                <a:gd name="T30" fmla="*/ 0 w 201"/>
                <a:gd name="T31" fmla="*/ 235 h 267"/>
                <a:gd name="T32" fmla="*/ 33 w 201"/>
                <a:gd name="T33" fmla="*/ 216 h 267"/>
                <a:gd name="T34" fmla="*/ 18 w 201"/>
                <a:gd name="T35" fmla="*/ 175 h 267"/>
                <a:gd name="T36" fmla="*/ 94 w 201"/>
                <a:gd name="T37" fmla="*/ 61 h 267"/>
                <a:gd name="T38" fmla="*/ 138 w 201"/>
                <a:gd name="T39" fmla="*/ 88 h 267"/>
                <a:gd name="T40" fmla="*/ 139 w 201"/>
                <a:gd name="T41" fmla="*/ 46 h 267"/>
                <a:gd name="T42" fmla="*/ 177 w 201"/>
                <a:gd name="T43" fmla="*/ 28 h 267"/>
                <a:gd name="T44" fmla="*/ 180 w 201"/>
                <a:gd name="T45" fmla="*/ 0 h 267"/>
                <a:gd name="T46" fmla="*/ 201 w 201"/>
                <a:gd name="T47" fmla="*/ 3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1" h="267">
                  <a:moveTo>
                    <a:pt x="201" y="37"/>
                  </a:moveTo>
                  <a:lnTo>
                    <a:pt x="171" y="46"/>
                  </a:lnTo>
                  <a:lnTo>
                    <a:pt x="148" y="64"/>
                  </a:lnTo>
                  <a:lnTo>
                    <a:pt x="160" y="108"/>
                  </a:lnTo>
                  <a:lnTo>
                    <a:pt x="135" y="136"/>
                  </a:lnTo>
                  <a:lnTo>
                    <a:pt x="99" y="159"/>
                  </a:lnTo>
                  <a:lnTo>
                    <a:pt x="82" y="186"/>
                  </a:lnTo>
                  <a:lnTo>
                    <a:pt x="97" y="205"/>
                  </a:lnTo>
                  <a:lnTo>
                    <a:pt x="115" y="210"/>
                  </a:lnTo>
                  <a:lnTo>
                    <a:pt x="118" y="240"/>
                  </a:lnTo>
                  <a:lnTo>
                    <a:pt x="84" y="244"/>
                  </a:lnTo>
                  <a:lnTo>
                    <a:pt x="72" y="267"/>
                  </a:lnTo>
                  <a:lnTo>
                    <a:pt x="48" y="253"/>
                  </a:lnTo>
                  <a:lnTo>
                    <a:pt x="22" y="264"/>
                  </a:lnTo>
                  <a:lnTo>
                    <a:pt x="25" y="240"/>
                  </a:lnTo>
                  <a:lnTo>
                    <a:pt x="0" y="235"/>
                  </a:lnTo>
                  <a:lnTo>
                    <a:pt x="33" y="216"/>
                  </a:lnTo>
                  <a:lnTo>
                    <a:pt x="18" y="175"/>
                  </a:lnTo>
                  <a:lnTo>
                    <a:pt x="94" y="61"/>
                  </a:lnTo>
                  <a:lnTo>
                    <a:pt x="138" y="88"/>
                  </a:lnTo>
                  <a:lnTo>
                    <a:pt x="139" y="46"/>
                  </a:lnTo>
                  <a:lnTo>
                    <a:pt x="177" y="28"/>
                  </a:lnTo>
                  <a:lnTo>
                    <a:pt x="180" y="0"/>
                  </a:lnTo>
                  <a:lnTo>
                    <a:pt x="201" y="3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36" name="Freeform 270"/>
            <p:cNvSpPr>
              <a:spLocks/>
            </p:cNvSpPr>
            <p:nvPr/>
          </p:nvSpPr>
          <p:spPr bwMode="auto">
            <a:xfrm>
              <a:off x="4670" y="1668"/>
              <a:ext cx="45" cy="96"/>
            </a:xfrm>
            <a:custGeom>
              <a:avLst/>
              <a:gdLst>
                <a:gd name="T0" fmla="*/ 64 w 90"/>
                <a:gd name="T1" fmla="*/ 0 h 189"/>
                <a:gd name="T2" fmla="*/ 81 w 90"/>
                <a:gd name="T3" fmla="*/ 1 h 189"/>
                <a:gd name="T4" fmla="*/ 66 w 90"/>
                <a:gd name="T5" fmla="*/ 31 h 189"/>
                <a:gd name="T6" fmla="*/ 88 w 90"/>
                <a:gd name="T7" fmla="*/ 52 h 189"/>
                <a:gd name="T8" fmla="*/ 90 w 90"/>
                <a:gd name="T9" fmla="*/ 133 h 189"/>
                <a:gd name="T10" fmla="*/ 36 w 90"/>
                <a:gd name="T11" fmla="*/ 157 h 189"/>
                <a:gd name="T12" fmla="*/ 1 w 90"/>
                <a:gd name="T13" fmla="*/ 189 h 189"/>
                <a:gd name="T14" fmla="*/ 16 w 90"/>
                <a:gd name="T15" fmla="*/ 150 h 189"/>
                <a:gd name="T16" fmla="*/ 0 w 90"/>
                <a:gd name="T17" fmla="*/ 135 h 189"/>
                <a:gd name="T18" fmla="*/ 28 w 90"/>
                <a:gd name="T19" fmla="*/ 109 h 189"/>
                <a:gd name="T20" fmla="*/ 13 w 90"/>
                <a:gd name="T21" fmla="*/ 87 h 189"/>
                <a:gd name="T22" fmla="*/ 6 w 90"/>
                <a:gd name="T23" fmla="*/ 69 h 189"/>
                <a:gd name="T24" fmla="*/ 24 w 90"/>
                <a:gd name="T25" fmla="*/ 52 h 189"/>
                <a:gd name="T26" fmla="*/ 21 w 90"/>
                <a:gd name="T27" fmla="*/ 25 h 189"/>
                <a:gd name="T28" fmla="*/ 30 w 90"/>
                <a:gd name="T29" fmla="*/ 4 h 189"/>
                <a:gd name="T30" fmla="*/ 64 w 90"/>
                <a:gd name="T3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89">
                  <a:moveTo>
                    <a:pt x="64" y="0"/>
                  </a:moveTo>
                  <a:lnTo>
                    <a:pt x="81" y="1"/>
                  </a:lnTo>
                  <a:lnTo>
                    <a:pt x="66" y="31"/>
                  </a:lnTo>
                  <a:lnTo>
                    <a:pt x="88" y="52"/>
                  </a:lnTo>
                  <a:lnTo>
                    <a:pt x="90" y="133"/>
                  </a:lnTo>
                  <a:lnTo>
                    <a:pt x="36" y="157"/>
                  </a:lnTo>
                  <a:lnTo>
                    <a:pt x="1" y="189"/>
                  </a:lnTo>
                  <a:lnTo>
                    <a:pt x="16" y="150"/>
                  </a:lnTo>
                  <a:lnTo>
                    <a:pt x="0" y="135"/>
                  </a:lnTo>
                  <a:lnTo>
                    <a:pt x="28" y="109"/>
                  </a:lnTo>
                  <a:lnTo>
                    <a:pt x="13" y="87"/>
                  </a:lnTo>
                  <a:lnTo>
                    <a:pt x="6" y="69"/>
                  </a:lnTo>
                  <a:lnTo>
                    <a:pt x="24" y="52"/>
                  </a:lnTo>
                  <a:lnTo>
                    <a:pt x="21" y="25"/>
                  </a:lnTo>
                  <a:lnTo>
                    <a:pt x="30" y="4"/>
                  </a:lnTo>
                  <a:lnTo>
                    <a:pt x="64"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37" name="Freeform 271"/>
            <p:cNvSpPr>
              <a:spLocks/>
            </p:cNvSpPr>
            <p:nvPr/>
          </p:nvSpPr>
          <p:spPr bwMode="auto">
            <a:xfrm>
              <a:off x="3944" y="2286"/>
              <a:ext cx="37" cy="72"/>
            </a:xfrm>
            <a:custGeom>
              <a:avLst/>
              <a:gdLst>
                <a:gd name="T0" fmla="*/ 21 w 73"/>
                <a:gd name="T1" fmla="*/ 0 h 142"/>
                <a:gd name="T2" fmla="*/ 36 w 73"/>
                <a:gd name="T3" fmla="*/ 40 h 142"/>
                <a:gd name="T4" fmla="*/ 57 w 73"/>
                <a:gd name="T5" fmla="*/ 61 h 142"/>
                <a:gd name="T6" fmla="*/ 73 w 73"/>
                <a:gd name="T7" fmla="*/ 85 h 142"/>
                <a:gd name="T8" fmla="*/ 70 w 73"/>
                <a:gd name="T9" fmla="*/ 123 h 142"/>
                <a:gd name="T10" fmla="*/ 39 w 73"/>
                <a:gd name="T11" fmla="*/ 142 h 142"/>
                <a:gd name="T12" fmla="*/ 6 w 73"/>
                <a:gd name="T13" fmla="*/ 139 h 142"/>
                <a:gd name="T14" fmla="*/ 0 w 73"/>
                <a:gd name="T15" fmla="*/ 93 h 142"/>
                <a:gd name="T16" fmla="*/ 6 w 73"/>
                <a:gd name="T17" fmla="*/ 43 h 142"/>
                <a:gd name="T18" fmla="*/ 3 w 73"/>
                <a:gd name="T19" fmla="*/ 22 h 142"/>
                <a:gd name="T20" fmla="*/ 4 w 73"/>
                <a:gd name="T21" fmla="*/ 4 h 142"/>
                <a:gd name="T22" fmla="*/ 21 w 73"/>
                <a:gd name="T2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42">
                  <a:moveTo>
                    <a:pt x="21" y="0"/>
                  </a:moveTo>
                  <a:lnTo>
                    <a:pt x="36" y="40"/>
                  </a:lnTo>
                  <a:lnTo>
                    <a:pt x="57" y="61"/>
                  </a:lnTo>
                  <a:lnTo>
                    <a:pt x="73" y="85"/>
                  </a:lnTo>
                  <a:lnTo>
                    <a:pt x="70" y="123"/>
                  </a:lnTo>
                  <a:lnTo>
                    <a:pt x="39" y="142"/>
                  </a:lnTo>
                  <a:lnTo>
                    <a:pt x="6" y="139"/>
                  </a:lnTo>
                  <a:lnTo>
                    <a:pt x="0" y="93"/>
                  </a:lnTo>
                  <a:lnTo>
                    <a:pt x="6" y="43"/>
                  </a:lnTo>
                  <a:lnTo>
                    <a:pt x="3" y="22"/>
                  </a:lnTo>
                  <a:lnTo>
                    <a:pt x="4" y="4"/>
                  </a:lnTo>
                  <a:lnTo>
                    <a:pt x="2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38" name="Freeform 274"/>
            <p:cNvSpPr>
              <a:spLocks/>
            </p:cNvSpPr>
            <p:nvPr/>
          </p:nvSpPr>
          <p:spPr bwMode="auto">
            <a:xfrm>
              <a:off x="4315" y="2438"/>
              <a:ext cx="23" cy="14"/>
            </a:xfrm>
            <a:custGeom>
              <a:avLst/>
              <a:gdLst>
                <a:gd name="T0" fmla="*/ 18 w 44"/>
                <a:gd name="T1" fmla="*/ 0 h 26"/>
                <a:gd name="T2" fmla="*/ 44 w 44"/>
                <a:gd name="T3" fmla="*/ 9 h 26"/>
                <a:gd name="T4" fmla="*/ 15 w 44"/>
                <a:gd name="T5" fmla="*/ 26 h 26"/>
                <a:gd name="T6" fmla="*/ 0 w 44"/>
                <a:gd name="T7" fmla="*/ 17 h 26"/>
                <a:gd name="T8" fmla="*/ 18 w 44"/>
                <a:gd name="T9" fmla="*/ 0 h 26"/>
              </a:gdLst>
              <a:ahLst/>
              <a:cxnLst>
                <a:cxn ang="0">
                  <a:pos x="T0" y="T1"/>
                </a:cxn>
                <a:cxn ang="0">
                  <a:pos x="T2" y="T3"/>
                </a:cxn>
                <a:cxn ang="0">
                  <a:pos x="T4" y="T5"/>
                </a:cxn>
                <a:cxn ang="0">
                  <a:pos x="T6" y="T7"/>
                </a:cxn>
                <a:cxn ang="0">
                  <a:pos x="T8" y="T9"/>
                </a:cxn>
              </a:cxnLst>
              <a:rect l="0" t="0" r="r" b="b"/>
              <a:pathLst>
                <a:path w="44" h="26">
                  <a:moveTo>
                    <a:pt x="18" y="0"/>
                  </a:moveTo>
                  <a:lnTo>
                    <a:pt x="44" y="9"/>
                  </a:lnTo>
                  <a:lnTo>
                    <a:pt x="15" y="26"/>
                  </a:lnTo>
                  <a:lnTo>
                    <a:pt x="0" y="17"/>
                  </a:lnTo>
                  <a:lnTo>
                    <a:pt x="18"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172" name="Group 298"/>
            <p:cNvGrpSpPr>
              <a:grpSpLocks/>
            </p:cNvGrpSpPr>
            <p:nvPr/>
          </p:nvGrpSpPr>
          <p:grpSpPr bwMode="auto">
            <a:xfrm>
              <a:off x="4276" y="2338"/>
              <a:ext cx="289" cy="129"/>
              <a:chOff x="3531" y="2606"/>
              <a:chExt cx="569" cy="255"/>
            </a:xfrm>
            <a:grpFill/>
          </p:grpSpPr>
          <p:sp>
            <p:nvSpPr>
              <p:cNvPr id="168" name="Freeform 273"/>
              <p:cNvSpPr>
                <a:spLocks/>
              </p:cNvSpPr>
              <p:nvPr/>
            </p:nvSpPr>
            <p:spPr bwMode="auto">
              <a:xfrm>
                <a:off x="3531" y="2634"/>
                <a:ext cx="114" cy="174"/>
              </a:xfrm>
              <a:custGeom>
                <a:avLst/>
                <a:gdLst>
                  <a:gd name="T0" fmla="*/ 65 w 114"/>
                  <a:gd name="T1" fmla="*/ 14 h 174"/>
                  <a:gd name="T2" fmla="*/ 87 w 114"/>
                  <a:gd name="T3" fmla="*/ 36 h 174"/>
                  <a:gd name="T4" fmla="*/ 89 w 114"/>
                  <a:gd name="T5" fmla="*/ 77 h 174"/>
                  <a:gd name="T6" fmla="*/ 87 w 114"/>
                  <a:gd name="T7" fmla="*/ 126 h 174"/>
                  <a:gd name="T8" fmla="*/ 110 w 114"/>
                  <a:gd name="T9" fmla="*/ 147 h 174"/>
                  <a:gd name="T10" fmla="*/ 114 w 114"/>
                  <a:gd name="T11" fmla="*/ 164 h 174"/>
                  <a:gd name="T12" fmla="*/ 86 w 114"/>
                  <a:gd name="T13" fmla="*/ 173 h 174"/>
                  <a:gd name="T14" fmla="*/ 63 w 114"/>
                  <a:gd name="T15" fmla="*/ 174 h 174"/>
                  <a:gd name="T16" fmla="*/ 41 w 114"/>
                  <a:gd name="T17" fmla="*/ 141 h 174"/>
                  <a:gd name="T18" fmla="*/ 24 w 114"/>
                  <a:gd name="T19" fmla="*/ 125 h 174"/>
                  <a:gd name="T20" fmla="*/ 18 w 114"/>
                  <a:gd name="T21" fmla="*/ 90 h 174"/>
                  <a:gd name="T22" fmla="*/ 15 w 114"/>
                  <a:gd name="T23" fmla="*/ 59 h 174"/>
                  <a:gd name="T24" fmla="*/ 0 w 114"/>
                  <a:gd name="T25" fmla="*/ 48 h 174"/>
                  <a:gd name="T26" fmla="*/ 8 w 114"/>
                  <a:gd name="T27" fmla="*/ 9 h 174"/>
                  <a:gd name="T28" fmla="*/ 24 w 114"/>
                  <a:gd name="T29" fmla="*/ 0 h 174"/>
                  <a:gd name="T30" fmla="*/ 42 w 114"/>
                  <a:gd name="T31" fmla="*/ 29 h 174"/>
                  <a:gd name="T32" fmla="*/ 65 w 114"/>
                  <a:gd name="T33" fmla="*/ 1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74">
                    <a:moveTo>
                      <a:pt x="65" y="14"/>
                    </a:moveTo>
                    <a:lnTo>
                      <a:pt x="87" y="36"/>
                    </a:lnTo>
                    <a:lnTo>
                      <a:pt x="89" y="77"/>
                    </a:lnTo>
                    <a:lnTo>
                      <a:pt x="87" y="126"/>
                    </a:lnTo>
                    <a:lnTo>
                      <a:pt x="110" y="147"/>
                    </a:lnTo>
                    <a:lnTo>
                      <a:pt x="114" y="164"/>
                    </a:lnTo>
                    <a:lnTo>
                      <a:pt x="86" y="173"/>
                    </a:lnTo>
                    <a:lnTo>
                      <a:pt x="63" y="174"/>
                    </a:lnTo>
                    <a:lnTo>
                      <a:pt x="41" y="141"/>
                    </a:lnTo>
                    <a:lnTo>
                      <a:pt x="24" y="125"/>
                    </a:lnTo>
                    <a:lnTo>
                      <a:pt x="18" y="90"/>
                    </a:lnTo>
                    <a:lnTo>
                      <a:pt x="15" y="59"/>
                    </a:lnTo>
                    <a:lnTo>
                      <a:pt x="0" y="48"/>
                    </a:lnTo>
                    <a:lnTo>
                      <a:pt x="8" y="9"/>
                    </a:lnTo>
                    <a:lnTo>
                      <a:pt x="24" y="0"/>
                    </a:lnTo>
                    <a:lnTo>
                      <a:pt x="42" y="29"/>
                    </a:lnTo>
                    <a:lnTo>
                      <a:pt x="65" y="1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9" name="Freeform 277"/>
              <p:cNvSpPr>
                <a:spLocks/>
              </p:cNvSpPr>
              <p:nvPr/>
            </p:nvSpPr>
            <p:spPr bwMode="auto">
              <a:xfrm>
                <a:off x="3822" y="2606"/>
                <a:ext cx="278" cy="255"/>
              </a:xfrm>
              <a:custGeom>
                <a:avLst/>
                <a:gdLst>
                  <a:gd name="T0" fmla="*/ 192 w 278"/>
                  <a:gd name="T1" fmla="*/ 126 h 255"/>
                  <a:gd name="T2" fmla="*/ 168 w 278"/>
                  <a:gd name="T3" fmla="*/ 162 h 255"/>
                  <a:gd name="T4" fmla="*/ 146 w 278"/>
                  <a:gd name="T5" fmla="*/ 187 h 255"/>
                  <a:gd name="T6" fmla="*/ 146 w 278"/>
                  <a:gd name="T7" fmla="*/ 216 h 255"/>
                  <a:gd name="T8" fmla="*/ 132 w 278"/>
                  <a:gd name="T9" fmla="*/ 235 h 255"/>
                  <a:gd name="T10" fmla="*/ 92 w 278"/>
                  <a:gd name="T11" fmla="*/ 226 h 255"/>
                  <a:gd name="T12" fmla="*/ 51 w 278"/>
                  <a:gd name="T13" fmla="*/ 255 h 255"/>
                  <a:gd name="T14" fmla="*/ 20 w 278"/>
                  <a:gd name="T15" fmla="*/ 243 h 255"/>
                  <a:gd name="T16" fmla="*/ 0 w 278"/>
                  <a:gd name="T17" fmla="*/ 226 h 255"/>
                  <a:gd name="T18" fmla="*/ 0 w 278"/>
                  <a:gd name="T19" fmla="*/ 198 h 255"/>
                  <a:gd name="T20" fmla="*/ 26 w 278"/>
                  <a:gd name="T21" fmla="*/ 222 h 255"/>
                  <a:gd name="T22" fmla="*/ 47 w 278"/>
                  <a:gd name="T23" fmla="*/ 210 h 255"/>
                  <a:gd name="T24" fmla="*/ 42 w 278"/>
                  <a:gd name="T25" fmla="*/ 175 h 255"/>
                  <a:gd name="T26" fmla="*/ 92 w 278"/>
                  <a:gd name="T27" fmla="*/ 171 h 255"/>
                  <a:gd name="T28" fmla="*/ 111 w 278"/>
                  <a:gd name="T29" fmla="*/ 141 h 255"/>
                  <a:gd name="T30" fmla="*/ 134 w 278"/>
                  <a:gd name="T31" fmla="*/ 99 h 255"/>
                  <a:gd name="T32" fmla="*/ 170 w 278"/>
                  <a:gd name="T33" fmla="*/ 127 h 255"/>
                  <a:gd name="T34" fmla="*/ 176 w 278"/>
                  <a:gd name="T35" fmla="*/ 117 h 255"/>
                  <a:gd name="T36" fmla="*/ 159 w 278"/>
                  <a:gd name="T37" fmla="*/ 85 h 255"/>
                  <a:gd name="T38" fmla="*/ 177 w 278"/>
                  <a:gd name="T39" fmla="*/ 90 h 255"/>
                  <a:gd name="T40" fmla="*/ 168 w 278"/>
                  <a:gd name="T41" fmla="*/ 52 h 255"/>
                  <a:gd name="T42" fmla="*/ 209 w 278"/>
                  <a:gd name="T43" fmla="*/ 0 h 255"/>
                  <a:gd name="T44" fmla="*/ 242 w 278"/>
                  <a:gd name="T45" fmla="*/ 51 h 255"/>
                  <a:gd name="T46" fmla="*/ 278 w 278"/>
                  <a:gd name="T47" fmla="*/ 66 h 255"/>
                  <a:gd name="T48" fmla="*/ 246 w 278"/>
                  <a:gd name="T49" fmla="*/ 90 h 255"/>
                  <a:gd name="T50" fmla="*/ 236 w 278"/>
                  <a:gd name="T51" fmla="*/ 136 h 255"/>
                  <a:gd name="T52" fmla="*/ 192 w 278"/>
                  <a:gd name="T53" fmla="*/ 12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55">
                    <a:moveTo>
                      <a:pt x="192" y="126"/>
                    </a:moveTo>
                    <a:lnTo>
                      <a:pt x="168" y="162"/>
                    </a:lnTo>
                    <a:lnTo>
                      <a:pt x="146" y="187"/>
                    </a:lnTo>
                    <a:lnTo>
                      <a:pt x="146" y="216"/>
                    </a:lnTo>
                    <a:lnTo>
                      <a:pt x="132" y="235"/>
                    </a:lnTo>
                    <a:lnTo>
                      <a:pt x="92" y="226"/>
                    </a:lnTo>
                    <a:lnTo>
                      <a:pt x="51" y="255"/>
                    </a:lnTo>
                    <a:lnTo>
                      <a:pt x="20" y="243"/>
                    </a:lnTo>
                    <a:lnTo>
                      <a:pt x="0" y="226"/>
                    </a:lnTo>
                    <a:lnTo>
                      <a:pt x="0" y="198"/>
                    </a:lnTo>
                    <a:lnTo>
                      <a:pt x="26" y="222"/>
                    </a:lnTo>
                    <a:lnTo>
                      <a:pt x="47" y="210"/>
                    </a:lnTo>
                    <a:lnTo>
                      <a:pt x="42" y="175"/>
                    </a:lnTo>
                    <a:lnTo>
                      <a:pt x="92" y="171"/>
                    </a:lnTo>
                    <a:lnTo>
                      <a:pt x="111" y="141"/>
                    </a:lnTo>
                    <a:lnTo>
                      <a:pt x="134" y="99"/>
                    </a:lnTo>
                    <a:lnTo>
                      <a:pt x="170" y="127"/>
                    </a:lnTo>
                    <a:lnTo>
                      <a:pt x="176" y="117"/>
                    </a:lnTo>
                    <a:lnTo>
                      <a:pt x="159" y="85"/>
                    </a:lnTo>
                    <a:lnTo>
                      <a:pt x="177" y="90"/>
                    </a:lnTo>
                    <a:lnTo>
                      <a:pt x="168" y="52"/>
                    </a:lnTo>
                    <a:lnTo>
                      <a:pt x="209" y="0"/>
                    </a:lnTo>
                    <a:lnTo>
                      <a:pt x="242" y="51"/>
                    </a:lnTo>
                    <a:lnTo>
                      <a:pt x="278" y="66"/>
                    </a:lnTo>
                    <a:lnTo>
                      <a:pt x="246" y="90"/>
                    </a:lnTo>
                    <a:lnTo>
                      <a:pt x="236" y="136"/>
                    </a:lnTo>
                    <a:lnTo>
                      <a:pt x="192" y="12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140" name="Freeform 278"/>
            <p:cNvSpPr>
              <a:spLocks/>
            </p:cNvSpPr>
            <p:nvPr/>
          </p:nvSpPr>
          <p:spPr bwMode="auto">
            <a:xfrm>
              <a:off x="4486" y="2381"/>
              <a:ext cx="20" cy="22"/>
            </a:xfrm>
            <a:custGeom>
              <a:avLst/>
              <a:gdLst>
                <a:gd name="T0" fmla="*/ 23 w 41"/>
                <a:gd name="T1" fmla="*/ 0 h 44"/>
                <a:gd name="T2" fmla="*/ 0 w 41"/>
                <a:gd name="T3" fmla="*/ 14 h 44"/>
                <a:gd name="T4" fmla="*/ 35 w 41"/>
                <a:gd name="T5" fmla="*/ 44 h 44"/>
                <a:gd name="T6" fmla="*/ 41 w 41"/>
                <a:gd name="T7" fmla="*/ 29 h 44"/>
                <a:gd name="T8" fmla="*/ 23 w 41"/>
                <a:gd name="T9" fmla="*/ 0 h 44"/>
              </a:gdLst>
              <a:ahLst/>
              <a:cxnLst>
                <a:cxn ang="0">
                  <a:pos x="T0" y="T1"/>
                </a:cxn>
                <a:cxn ang="0">
                  <a:pos x="T2" y="T3"/>
                </a:cxn>
                <a:cxn ang="0">
                  <a:pos x="T4" y="T5"/>
                </a:cxn>
                <a:cxn ang="0">
                  <a:pos x="T6" y="T7"/>
                </a:cxn>
                <a:cxn ang="0">
                  <a:pos x="T8" y="T9"/>
                </a:cxn>
              </a:cxnLst>
              <a:rect l="0" t="0" r="r" b="b"/>
              <a:pathLst>
                <a:path w="41" h="44">
                  <a:moveTo>
                    <a:pt x="23" y="0"/>
                  </a:moveTo>
                  <a:lnTo>
                    <a:pt x="0" y="14"/>
                  </a:lnTo>
                  <a:lnTo>
                    <a:pt x="35" y="44"/>
                  </a:lnTo>
                  <a:lnTo>
                    <a:pt x="41" y="29"/>
                  </a:lnTo>
                  <a:lnTo>
                    <a:pt x="23"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nvGrpSpPr>
            <p:cNvPr id="174" name="Group 299"/>
            <p:cNvGrpSpPr>
              <a:grpSpLocks/>
            </p:cNvGrpSpPr>
            <p:nvPr/>
          </p:nvGrpSpPr>
          <p:grpSpPr bwMode="auto">
            <a:xfrm>
              <a:off x="4524" y="2098"/>
              <a:ext cx="151" cy="270"/>
              <a:chOff x="4029" y="2132"/>
              <a:chExt cx="299" cy="535"/>
            </a:xfrm>
            <a:grpFill/>
          </p:grpSpPr>
          <p:sp>
            <p:nvSpPr>
              <p:cNvPr id="161" name="Freeform 280"/>
              <p:cNvSpPr>
                <a:spLocks/>
              </p:cNvSpPr>
              <p:nvPr/>
            </p:nvSpPr>
            <p:spPr bwMode="auto">
              <a:xfrm>
                <a:off x="4118" y="2132"/>
                <a:ext cx="133" cy="244"/>
              </a:xfrm>
              <a:custGeom>
                <a:avLst/>
                <a:gdLst>
                  <a:gd name="T0" fmla="*/ 33 w 133"/>
                  <a:gd name="T1" fmla="*/ 0 h 244"/>
                  <a:gd name="T2" fmla="*/ 19 w 133"/>
                  <a:gd name="T3" fmla="*/ 54 h 244"/>
                  <a:gd name="T4" fmla="*/ 33 w 133"/>
                  <a:gd name="T5" fmla="*/ 63 h 244"/>
                  <a:gd name="T6" fmla="*/ 19 w 133"/>
                  <a:gd name="T7" fmla="*/ 73 h 244"/>
                  <a:gd name="T8" fmla="*/ 33 w 133"/>
                  <a:gd name="T9" fmla="*/ 91 h 244"/>
                  <a:gd name="T10" fmla="*/ 0 w 133"/>
                  <a:gd name="T11" fmla="*/ 100 h 244"/>
                  <a:gd name="T12" fmla="*/ 15 w 133"/>
                  <a:gd name="T13" fmla="*/ 156 h 244"/>
                  <a:gd name="T14" fmla="*/ 36 w 133"/>
                  <a:gd name="T15" fmla="*/ 162 h 244"/>
                  <a:gd name="T16" fmla="*/ 36 w 133"/>
                  <a:gd name="T17" fmla="*/ 202 h 244"/>
                  <a:gd name="T18" fmla="*/ 60 w 133"/>
                  <a:gd name="T19" fmla="*/ 195 h 244"/>
                  <a:gd name="T20" fmla="*/ 82 w 133"/>
                  <a:gd name="T21" fmla="*/ 216 h 244"/>
                  <a:gd name="T22" fmla="*/ 94 w 133"/>
                  <a:gd name="T23" fmla="*/ 204 h 244"/>
                  <a:gd name="T24" fmla="*/ 117 w 133"/>
                  <a:gd name="T25" fmla="*/ 240 h 244"/>
                  <a:gd name="T26" fmla="*/ 132 w 133"/>
                  <a:gd name="T27" fmla="*/ 244 h 244"/>
                  <a:gd name="T28" fmla="*/ 133 w 133"/>
                  <a:gd name="T29" fmla="*/ 217 h 244"/>
                  <a:gd name="T30" fmla="*/ 112 w 133"/>
                  <a:gd name="T31" fmla="*/ 178 h 244"/>
                  <a:gd name="T32" fmla="*/ 84 w 133"/>
                  <a:gd name="T33" fmla="*/ 163 h 244"/>
                  <a:gd name="T34" fmla="*/ 66 w 133"/>
                  <a:gd name="T35" fmla="*/ 181 h 244"/>
                  <a:gd name="T36" fmla="*/ 55 w 133"/>
                  <a:gd name="T37" fmla="*/ 151 h 244"/>
                  <a:gd name="T38" fmla="*/ 55 w 133"/>
                  <a:gd name="T39" fmla="*/ 114 h 244"/>
                  <a:gd name="T40" fmla="*/ 97 w 133"/>
                  <a:gd name="T41" fmla="*/ 64 h 244"/>
                  <a:gd name="T42" fmla="*/ 72 w 133"/>
                  <a:gd name="T43" fmla="*/ 33 h 244"/>
                  <a:gd name="T44" fmla="*/ 73 w 133"/>
                  <a:gd name="T45" fmla="*/ 6 h 244"/>
                  <a:gd name="T46" fmla="*/ 46 w 133"/>
                  <a:gd name="T47" fmla="*/ 6 h 244"/>
                  <a:gd name="T48" fmla="*/ 33 w 133"/>
                  <a:gd name="T4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244">
                    <a:moveTo>
                      <a:pt x="33" y="0"/>
                    </a:moveTo>
                    <a:lnTo>
                      <a:pt x="19" y="54"/>
                    </a:lnTo>
                    <a:lnTo>
                      <a:pt x="33" y="63"/>
                    </a:lnTo>
                    <a:lnTo>
                      <a:pt x="19" y="73"/>
                    </a:lnTo>
                    <a:lnTo>
                      <a:pt x="33" y="91"/>
                    </a:lnTo>
                    <a:lnTo>
                      <a:pt x="0" y="100"/>
                    </a:lnTo>
                    <a:lnTo>
                      <a:pt x="15" y="156"/>
                    </a:lnTo>
                    <a:lnTo>
                      <a:pt x="36" y="162"/>
                    </a:lnTo>
                    <a:lnTo>
                      <a:pt x="36" y="202"/>
                    </a:lnTo>
                    <a:lnTo>
                      <a:pt x="60" y="195"/>
                    </a:lnTo>
                    <a:lnTo>
                      <a:pt x="82" y="216"/>
                    </a:lnTo>
                    <a:lnTo>
                      <a:pt x="94" y="204"/>
                    </a:lnTo>
                    <a:lnTo>
                      <a:pt x="117" y="240"/>
                    </a:lnTo>
                    <a:lnTo>
                      <a:pt x="132" y="244"/>
                    </a:lnTo>
                    <a:lnTo>
                      <a:pt x="133" y="217"/>
                    </a:lnTo>
                    <a:lnTo>
                      <a:pt x="112" y="178"/>
                    </a:lnTo>
                    <a:lnTo>
                      <a:pt x="84" y="163"/>
                    </a:lnTo>
                    <a:lnTo>
                      <a:pt x="66" y="181"/>
                    </a:lnTo>
                    <a:lnTo>
                      <a:pt x="55" y="151"/>
                    </a:lnTo>
                    <a:lnTo>
                      <a:pt x="55" y="114"/>
                    </a:lnTo>
                    <a:lnTo>
                      <a:pt x="97" y="64"/>
                    </a:lnTo>
                    <a:lnTo>
                      <a:pt x="72" y="33"/>
                    </a:lnTo>
                    <a:lnTo>
                      <a:pt x="73" y="6"/>
                    </a:lnTo>
                    <a:lnTo>
                      <a:pt x="46" y="6"/>
                    </a:lnTo>
                    <a:lnTo>
                      <a:pt x="33"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2" name="Freeform 281"/>
              <p:cNvSpPr>
                <a:spLocks/>
              </p:cNvSpPr>
              <p:nvPr/>
            </p:nvSpPr>
            <p:spPr bwMode="auto">
              <a:xfrm>
                <a:off x="4029" y="2432"/>
                <a:ext cx="92" cy="118"/>
              </a:xfrm>
              <a:custGeom>
                <a:avLst/>
                <a:gdLst>
                  <a:gd name="T0" fmla="*/ 81 w 92"/>
                  <a:gd name="T1" fmla="*/ 0 h 118"/>
                  <a:gd name="T2" fmla="*/ 60 w 92"/>
                  <a:gd name="T3" fmla="*/ 27 h 118"/>
                  <a:gd name="T4" fmla="*/ 54 w 92"/>
                  <a:gd name="T5" fmla="*/ 52 h 118"/>
                  <a:gd name="T6" fmla="*/ 0 w 92"/>
                  <a:gd name="T7" fmla="*/ 118 h 118"/>
                  <a:gd name="T8" fmla="*/ 60 w 92"/>
                  <a:gd name="T9" fmla="*/ 79 h 118"/>
                  <a:gd name="T10" fmla="*/ 69 w 92"/>
                  <a:gd name="T11" fmla="*/ 57 h 118"/>
                  <a:gd name="T12" fmla="*/ 92 w 92"/>
                  <a:gd name="T13" fmla="*/ 36 h 118"/>
                  <a:gd name="T14" fmla="*/ 81 w 92"/>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18">
                    <a:moveTo>
                      <a:pt x="81" y="0"/>
                    </a:moveTo>
                    <a:lnTo>
                      <a:pt x="60" y="27"/>
                    </a:lnTo>
                    <a:lnTo>
                      <a:pt x="54" y="52"/>
                    </a:lnTo>
                    <a:lnTo>
                      <a:pt x="0" y="118"/>
                    </a:lnTo>
                    <a:lnTo>
                      <a:pt x="60" y="79"/>
                    </a:lnTo>
                    <a:lnTo>
                      <a:pt x="69" y="57"/>
                    </a:lnTo>
                    <a:lnTo>
                      <a:pt x="92" y="36"/>
                    </a:lnTo>
                    <a:lnTo>
                      <a:pt x="8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3" name="Freeform 282"/>
              <p:cNvSpPr>
                <a:spLocks/>
              </p:cNvSpPr>
              <p:nvPr/>
            </p:nvSpPr>
            <p:spPr bwMode="auto">
              <a:xfrm>
                <a:off x="4113" y="2382"/>
                <a:ext cx="26" cy="38"/>
              </a:xfrm>
              <a:custGeom>
                <a:avLst/>
                <a:gdLst>
                  <a:gd name="T0" fmla="*/ 11 w 26"/>
                  <a:gd name="T1" fmla="*/ 0 h 38"/>
                  <a:gd name="T2" fmla="*/ 0 w 26"/>
                  <a:gd name="T3" fmla="*/ 23 h 38"/>
                  <a:gd name="T4" fmla="*/ 26 w 26"/>
                  <a:gd name="T5" fmla="*/ 38 h 38"/>
                  <a:gd name="T6" fmla="*/ 11 w 26"/>
                  <a:gd name="T7" fmla="*/ 0 h 38"/>
                </a:gdLst>
                <a:ahLst/>
                <a:cxnLst>
                  <a:cxn ang="0">
                    <a:pos x="T0" y="T1"/>
                  </a:cxn>
                  <a:cxn ang="0">
                    <a:pos x="T2" y="T3"/>
                  </a:cxn>
                  <a:cxn ang="0">
                    <a:pos x="T4" y="T5"/>
                  </a:cxn>
                  <a:cxn ang="0">
                    <a:pos x="T6" y="T7"/>
                  </a:cxn>
                </a:cxnLst>
                <a:rect l="0" t="0" r="r" b="b"/>
                <a:pathLst>
                  <a:path w="26" h="38">
                    <a:moveTo>
                      <a:pt x="11" y="0"/>
                    </a:moveTo>
                    <a:lnTo>
                      <a:pt x="0" y="23"/>
                    </a:lnTo>
                    <a:lnTo>
                      <a:pt x="26" y="38"/>
                    </a:lnTo>
                    <a:lnTo>
                      <a:pt x="1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4" name="Freeform 283"/>
              <p:cNvSpPr>
                <a:spLocks/>
              </p:cNvSpPr>
              <p:nvPr/>
            </p:nvSpPr>
            <p:spPr bwMode="auto">
              <a:xfrm>
                <a:off x="4127" y="2340"/>
                <a:ext cx="43" cy="54"/>
              </a:xfrm>
              <a:custGeom>
                <a:avLst/>
                <a:gdLst>
                  <a:gd name="T0" fmla="*/ 24 w 43"/>
                  <a:gd name="T1" fmla="*/ 0 h 54"/>
                  <a:gd name="T2" fmla="*/ 0 w 43"/>
                  <a:gd name="T3" fmla="*/ 3 h 54"/>
                  <a:gd name="T4" fmla="*/ 43 w 43"/>
                  <a:gd name="T5" fmla="*/ 54 h 54"/>
                  <a:gd name="T6" fmla="*/ 43 w 43"/>
                  <a:gd name="T7" fmla="*/ 14 h 54"/>
                  <a:gd name="T8" fmla="*/ 24 w 43"/>
                  <a:gd name="T9" fmla="*/ 0 h 54"/>
                </a:gdLst>
                <a:ahLst/>
                <a:cxnLst>
                  <a:cxn ang="0">
                    <a:pos x="T0" y="T1"/>
                  </a:cxn>
                  <a:cxn ang="0">
                    <a:pos x="T2" y="T3"/>
                  </a:cxn>
                  <a:cxn ang="0">
                    <a:pos x="T4" y="T5"/>
                  </a:cxn>
                  <a:cxn ang="0">
                    <a:pos x="T6" y="T7"/>
                  </a:cxn>
                  <a:cxn ang="0">
                    <a:pos x="T8" y="T9"/>
                  </a:cxn>
                </a:cxnLst>
                <a:rect l="0" t="0" r="r" b="b"/>
                <a:pathLst>
                  <a:path w="43" h="54">
                    <a:moveTo>
                      <a:pt x="24" y="0"/>
                    </a:moveTo>
                    <a:lnTo>
                      <a:pt x="0" y="3"/>
                    </a:lnTo>
                    <a:lnTo>
                      <a:pt x="43" y="54"/>
                    </a:lnTo>
                    <a:lnTo>
                      <a:pt x="43" y="14"/>
                    </a:lnTo>
                    <a:lnTo>
                      <a:pt x="24"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5" name="Freeform 284"/>
              <p:cNvSpPr>
                <a:spLocks/>
              </p:cNvSpPr>
              <p:nvPr/>
            </p:nvSpPr>
            <p:spPr bwMode="auto">
              <a:xfrm>
                <a:off x="4181" y="2414"/>
                <a:ext cx="91" cy="111"/>
              </a:xfrm>
              <a:custGeom>
                <a:avLst/>
                <a:gdLst>
                  <a:gd name="T0" fmla="*/ 1 w 91"/>
                  <a:gd name="T1" fmla="*/ 7 h 111"/>
                  <a:gd name="T2" fmla="*/ 0 w 91"/>
                  <a:gd name="T3" fmla="*/ 57 h 111"/>
                  <a:gd name="T4" fmla="*/ 33 w 91"/>
                  <a:gd name="T5" fmla="*/ 37 h 111"/>
                  <a:gd name="T6" fmla="*/ 30 w 91"/>
                  <a:gd name="T7" fmla="*/ 61 h 111"/>
                  <a:gd name="T8" fmla="*/ 9 w 91"/>
                  <a:gd name="T9" fmla="*/ 70 h 111"/>
                  <a:gd name="T10" fmla="*/ 30 w 91"/>
                  <a:gd name="T11" fmla="*/ 96 h 111"/>
                  <a:gd name="T12" fmla="*/ 48 w 91"/>
                  <a:gd name="T13" fmla="*/ 111 h 111"/>
                  <a:gd name="T14" fmla="*/ 48 w 91"/>
                  <a:gd name="T15" fmla="*/ 79 h 111"/>
                  <a:gd name="T16" fmla="*/ 61 w 91"/>
                  <a:gd name="T17" fmla="*/ 66 h 111"/>
                  <a:gd name="T18" fmla="*/ 70 w 91"/>
                  <a:gd name="T19" fmla="*/ 85 h 111"/>
                  <a:gd name="T20" fmla="*/ 91 w 91"/>
                  <a:gd name="T21" fmla="*/ 88 h 111"/>
                  <a:gd name="T22" fmla="*/ 90 w 91"/>
                  <a:gd name="T23" fmla="*/ 60 h 111"/>
                  <a:gd name="T24" fmla="*/ 72 w 91"/>
                  <a:gd name="T25" fmla="*/ 61 h 111"/>
                  <a:gd name="T26" fmla="*/ 79 w 91"/>
                  <a:gd name="T27" fmla="*/ 43 h 111"/>
                  <a:gd name="T28" fmla="*/ 55 w 91"/>
                  <a:gd name="T29" fmla="*/ 39 h 111"/>
                  <a:gd name="T30" fmla="*/ 45 w 91"/>
                  <a:gd name="T31" fmla="*/ 51 h 111"/>
                  <a:gd name="T32" fmla="*/ 40 w 91"/>
                  <a:gd name="T33" fmla="*/ 21 h 111"/>
                  <a:gd name="T34" fmla="*/ 24 w 91"/>
                  <a:gd name="T35" fmla="*/ 0 h 111"/>
                  <a:gd name="T36" fmla="*/ 1 w 91"/>
                  <a:gd name="T37" fmla="*/ 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1">
                    <a:moveTo>
                      <a:pt x="1" y="7"/>
                    </a:moveTo>
                    <a:lnTo>
                      <a:pt x="0" y="57"/>
                    </a:lnTo>
                    <a:lnTo>
                      <a:pt x="33" y="37"/>
                    </a:lnTo>
                    <a:lnTo>
                      <a:pt x="30" y="61"/>
                    </a:lnTo>
                    <a:lnTo>
                      <a:pt x="9" y="70"/>
                    </a:lnTo>
                    <a:lnTo>
                      <a:pt x="30" y="96"/>
                    </a:lnTo>
                    <a:lnTo>
                      <a:pt x="48" y="111"/>
                    </a:lnTo>
                    <a:lnTo>
                      <a:pt x="48" y="79"/>
                    </a:lnTo>
                    <a:lnTo>
                      <a:pt x="61" y="66"/>
                    </a:lnTo>
                    <a:lnTo>
                      <a:pt x="70" y="85"/>
                    </a:lnTo>
                    <a:lnTo>
                      <a:pt x="91" y="88"/>
                    </a:lnTo>
                    <a:lnTo>
                      <a:pt x="90" y="60"/>
                    </a:lnTo>
                    <a:lnTo>
                      <a:pt x="72" y="61"/>
                    </a:lnTo>
                    <a:lnTo>
                      <a:pt x="79" y="43"/>
                    </a:lnTo>
                    <a:lnTo>
                      <a:pt x="55" y="39"/>
                    </a:lnTo>
                    <a:lnTo>
                      <a:pt x="45" y="51"/>
                    </a:lnTo>
                    <a:lnTo>
                      <a:pt x="40" y="21"/>
                    </a:lnTo>
                    <a:lnTo>
                      <a:pt x="24" y="0"/>
                    </a:lnTo>
                    <a:lnTo>
                      <a:pt x="1" y="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6" name="Freeform 285"/>
              <p:cNvSpPr>
                <a:spLocks/>
              </p:cNvSpPr>
              <p:nvPr/>
            </p:nvSpPr>
            <p:spPr bwMode="auto">
              <a:xfrm>
                <a:off x="4260" y="2375"/>
                <a:ext cx="38" cy="103"/>
              </a:xfrm>
              <a:custGeom>
                <a:avLst/>
                <a:gdLst>
                  <a:gd name="T0" fmla="*/ 38 w 38"/>
                  <a:gd name="T1" fmla="*/ 4 h 103"/>
                  <a:gd name="T2" fmla="*/ 35 w 38"/>
                  <a:gd name="T3" fmla="*/ 103 h 103"/>
                  <a:gd name="T4" fmla="*/ 5 w 38"/>
                  <a:gd name="T5" fmla="*/ 60 h 103"/>
                  <a:gd name="T6" fmla="*/ 18 w 38"/>
                  <a:gd name="T7" fmla="*/ 40 h 103"/>
                  <a:gd name="T8" fmla="*/ 0 w 38"/>
                  <a:gd name="T9" fmla="*/ 21 h 103"/>
                  <a:gd name="T10" fmla="*/ 0 w 38"/>
                  <a:gd name="T11" fmla="*/ 0 h 103"/>
                  <a:gd name="T12" fmla="*/ 38 w 38"/>
                  <a:gd name="T13" fmla="*/ 4 h 103"/>
                </a:gdLst>
                <a:ahLst/>
                <a:cxnLst>
                  <a:cxn ang="0">
                    <a:pos x="T0" y="T1"/>
                  </a:cxn>
                  <a:cxn ang="0">
                    <a:pos x="T2" y="T3"/>
                  </a:cxn>
                  <a:cxn ang="0">
                    <a:pos x="T4" y="T5"/>
                  </a:cxn>
                  <a:cxn ang="0">
                    <a:pos x="T6" y="T7"/>
                  </a:cxn>
                  <a:cxn ang="0">
                    <a:pos x="T8" y="T9"/>
                  </a:cxn>
                  <a:cxn ang="0">
                    <a:pos x="T10" y="T11"/>
                  </a:cxn>
                  <a:cxn ang="0">
                    <a:pos x="T12" y="T13"/>
                  </a:cxn>
                </a:cxnLst>
                <a:rect l="0" t="0" r="r" b="b"/>
                <a:pathLst>
                  <a:path w="38" h="103">
                    <a:moveTo>
                      <a:pt x="38" y="4"/>
                    </a:moveTo>
                    <a:lnTo>
                      <a:pt x="35" y="103"/>
                    </a:lnTo>
                    <a:lnTo>
                      <a:pt x="5" y="60"/>
                    </a:lnTo>
                    <a:lnTo>
                      <a:pt x="18" y="40"/>
                    </a:lnTo>
                    <a:lnTo>
                      <a:pt x="0" y="21"/>
                    </a:lnTo>
                    <a:lnTo>
                      <a:pt x="0" y="0"/>
                    </a:lnTo>
                    <a:lnTo>
                      <a:pt x="38" y="4"/>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7" name="Freeform 286"/>
              <p:cNvSpPr>
                <a:spLocks/>
              </p:cNvSpPr>
              <p:nvPr/>
            </p:nvSpPr>
            <p:spPr bwMode="auto">
              <a:xfrm>
                <a:off x="4184" y="2511"/>
                <a:ext cx="144" cy="156"/>
              </a:xfrm>
              <a:custGeom>
                <a:avLst/>
                <a:gdLst>
                  <a:gd name="T0" fmla="*/ 121 w 144"/>
                  <a:gd name="T1" fmla="*/ 0 h 156"/>
                  <a:gd name="T2" fmla="*/ 144 w 144"/>
                  <a:gd name="T3" fmla="*/ 54 h 156"/>
                  <a:gd name="T4" fmla="*/ 102 w 144"/>
                  <a:gd name="T5" fmla="*/ 90 h 156"/>
                  <a:gd name="T6" fmla="*/ 117 w 144"/>
                  <a:gd name="T7" fmla="*/ 99 h 156"/>
                  <a:gd name="T8" fmla="*/ 105 w 144"/>
                  <a:gd name="T9" fmla="*/ 156 h 156"/>
                  <a:gd name="T10" fmla="*/ 55 w 144"/>
                  <a:gd name="T11" fmla="*/ 114 h 156"/>
                  <a:gd name="T12" fmla="*/ 58 w 144"/>
                  <a:gd name="T13" fmla="*/ 81 h 156"/>
                  <a:gd name="T14" fmla="*/ 21 w 144"/>
                  <a:gd name="T15" fmla="*/ 81 h 156"/>
                  <a:gd name="T16" fmla="*/ 0 w 144"/>
                  <a:gd name="T17" fmla="*/ 108 h 156"/>
                  <a:gd name="T18" fmla="*/ 6 w 144"/>
                  <a:gd name="T19" fmla="*/ 47 h 156"/>
                  <a:gd name="T20" fmla="*/ 34 w 144"/>
                  <a:gd name="T21" fmla="*/ 44 h 156"/>
                  <a:gd name="T22" fmla="*/ 42 w 144"/>
                  <a:gd name="T23" fmla="*/ 27 h 156"/>
                  <a:gd name="T24" fmla="*/ 60 w 144"/>
                  <a:gd name="T25" fmla="*/ 50 h 156"/>
                  <a:gd name="T26" fmla="*/ 121 w 144"/>
                  <a:gd name="T2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56">
                    <a:moveTo>
                      <a:pt x="121" y="0"/>
                    </a:moveTo>
                    <a:lnTo>
                      <a:pt x="144" y="54"/>
                    </a:lnTo>
                    <a:lnTo>
                      <a:pt x="102" y="90"/>
                    </a:lnTo>
                    <a:lnTo>
                      <a:pt x="117" y="99"/>
                    </a:lnTo>
                    <a:lnTo>
                      <a:pt x="105" y="156"/>
                    </a:lnTo>
                    <a:lnTo>
                      <a:pt x="55" y="114"/>
                    </a:lnTo>
                    <a:lnTo>
                      <a:pt x="58" y="81"/>
                    </a:lnTo>
                    <a:lnTo>
                      <a:pt x="21" y="81"/>
                    </a:lnTo>
                    <a:lnTo>
                      <a:pt x="0" y="108"/>
                    </a:lnTo>
                    <a:lnTo>
                      <a:pt x="6" y="47"/>
                    </a:lnTo>
                    <a:lnTo>
                      <a:pt x="34" y="44"/>
                    </a:lnTo>
                    <a:lnTo>
                      <a:pt x="42" y="27"/>
                    </a:lnTo>
                    <a:lnTo>
                      <a:pt x="60" y="50"/>
                    </a:lnTo>
                    <a:lnTo>
                      <a:pt x="12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grpSp>
          <p:nvGrpSpPr>
            <p:cNvPr id="177" name="Group 297"/>
            <p:cNvGrpSpPr>
              <a:grpSpLocks/>
            </p:cNvGrpSpPr>
            <p:nvPr/>
          </p:nvGrpSpPr>
          <p:grpSpPr bwMode="auto">
            <a:xfrm>
              <a:off x="4188" y="2355"/>
              <a:ext cx="702" cy="353"/>
              <a:chOff x="3368" y="2633"/>
              <a:chExt cx="1390" cy="696"/>
            </a:xfrm>
            <a:grpFill/>
          </p:grpSpPr>
          <p:sp>
            <p:nvSpPr>
              <p:cNvPr id="149" name="Freeform 275"/>
              <p:cNvSpPr>
                <a:spLocks/>
              </p:cNvSpPr>
              <p:nvPr/>
            </p:nvSpPr>
            <p:spPr bwMode="auto">
              <a:xfrm>
                <a:off x="3368" y="2633"/>
                <a:ext cx="352" cy="468"/>
              </a:xfrm>
              <a:custGeom>
                <a:avLst/>
                <a:gdLst>
                  <a:gd name="T0" fmla="*/ 30 w 352"/>
                  <a:gd name="T1" fmla="*/ 22 h 468"/>
                  <a:gd name="T2" fmla="*/ 81 w 352"/>
                  <a:gd name="T3" fmla="*/ 27 h 468"/>
                  <a:gd name="T4" fmla="*/ 93 w 352"/>
                  <a:gd name="T5" fmla="*/ 64 h 468"/>
                  <a:gd name="T6" fmla="*/ 121 w 352"/>
                  <a:gd name="T7" fmla="*/ 75 h 468"/>
                  <a:gd name="T8" fmla="*/ 121 w 352"/>
                  <a:gd name="T9" fmla="*/ 94 h 468"/>
                  <a:gd name="T10" fmla="*/ 144 w 352"/>
                  <a:gd name="T11" fmla="*/ 108 h 468"/>
                  <a:gd name="T12" fmla="*/ 162 w 352"/>
                  <a:gd name="T13" fmla="*/ 138 h 468"/>
                  <a:gd name="T14" fmla="*/ 181 w 352"/>
                  <a:gd name="T15" fmla="*/ 156 h 468"/>
                  <a:gd name="T16" fmla="*/ 195 w 352"/>
                  <a:gd name="T17" fmla="*/ 184 h 468"/>
                  <a:gd name="T18" fmla="*/ 219 w 352"/>
                  <a:gd name="T19" fmla="*/ 210 h 468"/>
                  <a:gd name="T20" fmla="*/ 235 w 352"/>
                  <a:gd name="T21" fmla="*/ 205 h 468"/>
                  <a:gd name="T22" fmla="*/ 262 w 352"/>
                  <a:gd name="T23" fmla="*/ 264 h 468"/>
                  <a:gd name="T24" fmla="*/ 249 w 352"/>
                  <a:gd name="T25" fmla="*/ 276 h 468"/>
                  <a:gd name="T26" fmla="*/ 261 w 352"/>
                  <a:gd name="T27" fmla="*/ 297 h 468"/>
                  <a:gd name="T28" fmla="*/ 295 w 352"/>
                  <a:gd name="T29" fmla="*/ 297 h 468"/>
                  <a:gd name="T30" fmla="*/ 291 w 352"/>
                  <a:gd name="T31" fmla="*/ 328 h 468"/>
                  <a:gd name="T32" fmla="*/ 303 w 352"/>
                  <a:gd name="T33" fmla="*/ 343 h 468"/>
                  <a:gd name="T34" fmla="*/ 313 w 352"/>
                  <a:gd name="T35" fmla="*/ 316 h 468"/>
                  <a:gd name="T36" fmla="*/ 343 w 352"/>
                  <a:gd name="T37" fmla="*/ 321 h 468"/>
                  <a:gd name="T38" fmla="*/ 352 w 352"/>
                  <a:gd name="T39" fmla="*/ 372 h 468"/>
                  <a:gd name="T40" fmla="*/ 331 w 352"/>
                  <a:gd name="T41" fmla="*/ 355 h 468"/>
                  <a:gd name="T42" fmla="*/ 330 w 352"/>
                  <a:gd name="T43" fmla="*/ 391 h 468"/>
                  <a:gd name="T44" fmla="*/ 318 w 352"/>
                  <a:gd name="T45" fmla="*/ 427 h 468"/>
                  <a:gd name="T46" fmla="*/ 334 w 352"/>
                  <a:gd name="T47" fmla="*/ 456 h 468"/>
                  <a:gd name="T48" fmla="*/ 262 w 352"/>
                  <a:gd name="T49" fmla="*/ 468 h 468"/>
                  <a:gd name="T50" fmla="*/ 226 w 352"/>
                  <a:gd name="T51" fmla="*/ 421 h 468"/>
                  <a:gd name="T52" fmla="*/ 217 w 352"/>
                  <a:gd name="T53" fmla="*/ 364 h 468"/>
                  <a:gd name="T54" fmla="*/ 189 w 352"/>
                  <a:gd name="T55" fmla="*/ 331 h 468"/>
                  <a:gd name="T56" fmla="*/ 168 w 352"/>
                  <a:gd name="T57" fmla="*/ 289 h 468"/>
                  <a:gd name="T58" fmla="*/ 120 w 352"/>
                  <a:gd name="T59" fmla="*/ 229 h 468"/>
                  <a:gd name="T60" fmla="*/ 123 w 352"/>
                  <a:gd name="T61" fmla="*/ 168 h 468"/>
                  <a:gd name="T62" fmla="*/ 94 w 352"/>
                  <a:gd name="T63" fmla="*/ 159 h 468"/>
                  <a:gd name="T64" fmla="*/ 55 w 352"/>
                  <a:gd name="T65" fmla="*/ 100 h 468"/>
                  <a:gd name="T66" fmla="*/ 6 w 352"/>
                  <a:gd name="T67" fmla="*/ 52 h 468"/>
                  <a:gd name="T68" fmla="*/ 0 w 352"/>
                  <a:gd name="T69" fmla="*/ 9 h 468"/>
                  <a:gd name="T70" fmla="*/ 24 w 352"/>
                  <a:gd name="T71" fmla="*/ 0 h 468"/>
                  <a:gd name="T72" fmla="*/ 30 w 352"/>
                  <a:gd name="T73" fmla="*/ 2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468">
                    <a:moveTo>
                      <a:pt x="30" y="22"/>
                    </a:moveTo>
                    <a:lnTo>
                      <a:pt x="81" y="27"/>
                    </a:lnTo>
                    <a:lnTo>
                      <a:pt x="93" y="64"/>
                    </a:lnTo>
                    <a:lnTo>
                      <a:pt x="121" y="75"/>
                    </a:lnTo>
                    <a:lnTo>
                      <a:pt x="121" y="94"/>
                    </a:lnTo>
                    <a:lnTo>
                      <a:pt x="144" y="108"/>
                    </a:lnTo>
                    <a:lnTo>
                      <a:pt x="162" y="138"/>
                    </a:lnTo>
                    <a:lnTo>
                      <a:pt x="181" y="156"/>
                    </a:lnTo>
                    <a:lnTo>
                      <a:pt x="195" y="184"/>
                    </a:lnTo>
                    <a:lnTo>
                      <a:pt x="219" y="210"/>
                    </a:lnTo>
                    <a:lnTo>
                      <a:pt x="235" y="205"/>
                    </a:lnTo>
                    <a:lnTo>
                      <a:pt x="262" y="264"/>
                    </a:lnTo>
                    <a:lnTo>
                      <a:pt x="249" y="276"/>
                    </a:lnTo>
                    <a:lnTo>
                      <a:pt x="261" y="297"/>
                    </a:lnTo>
                    <a:lnTo>
                      <a:pt x="295" y="297"/>
                    </a:lnTo>
                    <a:lnTo>
                      <a:pt x="291" y="328"/>
                    </a:lnTo>
                    <a:lnTo>
                      <a:pt x="303" y="343"/>
                    </a:lnTo>
                    <a:lnTo>
                      <a:pt x="313" y="316"/>
                    </a:lnTo>
                    <a:lnTo>
                      <a:pt x="343" y="321"/>
                    </a:lnTo>
                    <a:lnTo>
                      <a:pt x="352" y="372"/>
                    </a:lnTo>
                    <a:lnTo>
                      <a:pt x="331" y="355"/>
                    </a:lnTo>
                    <a:lnTo>
                      <a:pt x="330" y="391"/>
                    </a:lnTo>
                    <a:lnTo>
                      <a:pt x="318" y="427"/>
                    </a:lnTo>
                    <a:lnTo>
                      <a:pt x="334" y="456"/>
                    </a:lnTo>
                    <a:lnTo>
                      <a:pt x="262" y="468"/>
                    </a:lnTo>
                    <a:lnTo>
                      <a:pt x="226" y="421"/>
                    </a:lnTo>
                    <a:lnTo>
                      <a:pt x="217" y="364"/>
                    </a:lnTo>
                    <a:lnTo>
                      <a:pt x="189" y="331"/>
                    </a:lnTo>
                    <a:lnTo>
                      <a:pt x="168" y="289"/>
                    </a:lnTo>
                    <a:lnTo>
                      <a:pt x="120" y="229"/>
                    </a:lnTo>
                    <a:lnTo>
                      <a:pt x="123" y="168"/>
                    </a:lnTo>
                    <a:lnTo>
                      <a:pt x="94" y="159"/>
                    </a:lnTo>
                    <a:lnTo>
                      <a:pt x="55" y="100"/>
                    </a:lnTo>
                    <a:lnTo>
                      <a:pt x="6" y="52"/>
                    </a:lnTo>
                    <a:lnTo>
                      <a:pt x="0" y="9"/>
                    </a:lnTo>
                    <a:lnTo>
                      <a:pt x="24" y="0"/>
                    </a:lnTo>
                    <a:lnTo>
                      <a:pt x="30" y="2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0" name="Freeform 279"/>
              <p:cNvSpPr>
                <a:spLocks/>
              </p:cNvSpPr>
              <p:nvPr/>
            </p:nvSpPr>
            <p:spPr bwMode="auto">
              <a:xfrm>
                <a:off x="3785" y="2732"/>
                <a:ext cx="295" cy="283"/>
              </a:xfrm>
              <a:custGeom>
                <a:avLst/>
                <a:gdLst>
                  <a:gd name="T0" fmla="*/ 258 w 295"/>
                  <a:gd name="T1" fmla="*/ 9 h 283"/>
                  <a:gd name="T2" fmla="*/ 253 w 295"/>
                  <a:gd name="T3" fmla="*/ 31 h 283"/>
                  <a:gd name="T4" fmla="*/ 277 w 295"/>
                  <a:gd name="T5" fmla="*/ 45 h 283"/>
                  <a:gd name="T6" fmla="*/ 273 w 295"/>
                  <a:gd name="T7" fmla="*/ 94 h 283"/>
                  <a:gd name="T8" fmla="*/ 295 w 295"/>
                  <a:gd name="T9" fmla="*/ 108 h 283"/>
                  <a:gd name="T10" fmla="*/ 292 w 295"/>
                  <a:gd name="T11" fmla="*/ 126 h 283"/>
                  <a:gd name="T12" fmla="*/ 268 w 295"/>
                  <a:gd name="T13" fmla="*/ 126 h 283"/>
                  <a:gd name="T14" fmla="*/ 261 w 295"/>
                  <a:gd name="T15" fmla="*/ 156 h 283"/>
                  <a:gd name="T16" fmla="*/ 268 w 295"/>
                  <a:gd name="T17" fmla="*/ 174 h 283"/>
                  <a:gd name="T18" fmla="*/ 250 w 295"/>
                  <a:gd name="T19" fmla="*/ 180 h 283"/>
                  <a:gd name="T20" fmla="*/ 261 w 295"/>
                  <a:gd name="T21" fmla="*/ 189 h 283"/>
                  <a:gd name="T22" fmla="*/ 244 w 295"/>
                  <a:gd name="T23" fmla="*/ 213 h 283"/>
                  <a:gd name="T24" fmla="*/ 258 w 295"/>
                  <a:gd name="T25" fmla="*/ 237 h 283"/>
                  <a:gd name="T26" fmla="*/ 237 w 295"/>
                  <a:gd name="T27" fmla="*/ 261 h 283"/>
                  <a:gd name="T28" fmla="*/ 222 w 295"/>
                  <a:gd name="T29" fmla="*/ 279 h 283"/>
                  <a:gd name="T30" fmla="*/ 178 w 295"/>
                  <a:gd name="T31" fmla="*/ 283 h 283"/>
                  <a:gd name="T32" fmla="*/ 109 w 295"/>
                  <a:gd name="T33" fmla="*/ 279 h 283"/>
                  <a:gd name="T34" fmla="*/ 87 w 295"/>
                  <a:gd name="T35" fmla="*/ 261 h 283"/>
                  <a:gd name="T36" fmla="*/ 67 w 295"/>
                  <a:gd name="T37" fmla="*/ 279 h 283"/>
                  <a:gd name="T38" fmla="*/ 48 w 295"/>
                  <a:gd name="T39" fmla="*/ 262 h 283"/>
                  <a:gd name="T40" fmla="*/ 39 w 295"/>
                  <a:gd name="T41" fmla="*/ 196 h 283"/>
                  <a:gd name="T42" fmla="*/ 16 w 295"/>
                  <a:gd name="T43" fmla="*/ 202 h 283"/>
                  <a:gd name="T44" fmla="*/ 7 w 295"/>
                  <a:gd name="T45" fmla="*/ 186 h 283"/>
                  <a:gd name="T46" fmla="*/ 12 w 295"/>
                  <a:gd name="T47" fmla="*/ 153 h 283"/>
                  <a:gd name="T48" fmla="*/ 0 w 295"/>
                  <a:gd name="T49" fmla="*/ 112 h 283"/>
                  <a:gd name="T50" fmla="*/ 0 w 295"/>
                  <a:gd name="T51" fmla="*/ 99 h 283"/>
                  <a:gd name="T52" fmla="*/ 18 w 295"/>
                  <a:gd name="T53" fmla="*/ 76 h 283"/>
                  <a:gd name="T54" fmla="*/ 39 w 295"/>
                  <a:gd name="T55" fmla="*/ 72 h 283"/>
                  <a:gd name="T56" fmla="*/ 39 w 295"/>
                  <a:gd name="T57" fmla="*/ 102 h 283"/>
                  <a:gd name="T58" fmla="*/ 55 w 295"/>
                  <a:gd name="T59" fmla="*/ 115 h 283"/>
                  <a:gd name="T60" fmla="*/ 90 w 295"/>
                  <a:gd name="T61" fmla="*/ 129 h 283"/>
                  <a:gd name="T62" fmla="*/ 127 w 295"/>
                  <a:gd name="T63" fmla="*/ 100 h 283"/>
                  <a:gd name="T64" fmla="*/ 171 w 295"/>
                  <a:gd name="T65" fmla="*/ 109 h 283"/>
                  <a:gd name="T66" fmla="*/ 183 w 295"/>
                  <a:gd name="T67" fmla="*/ 88 h 283"/>
                  <a:gd name="T68" fmla="*/ 183 w 295"/>
                  <a:gd name="T69" fmla="*/ 58 h 283"/>
                  <a:gd name="T70" fmla="*/ 205 w 295"/>
                  <a:gd name="T71" fmla="*/ 36 h 283"/>
                  <a:gd name="T72" fmla="*/ 228 w 295"/>
                  <a:gd name="T73" fmla="*/ 0 h 283"/>
                  <a:gd name="T74" fmla="*/ 258 w 295"/>
                  <a:gd name="T75" fmla="*/ 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5" h="283">
                    <a:moveTo>
                      <a:pt x="258" y="9"/>
                    </a:moveTo>
                    <a:lnTo>
                      <a:pt x="253" y="31"/>
                    </a:lnTo>
                    <a:lnTo>
                      <a:pt x="277" y="45"/>
                    </a:lnTo>
                    <a:lnTo>
                      <a:pt x="273" y="94"/>
                    </a:lnTo>
                    <a:lnTo>
                      <a:pt x="295" y="108"/>
                    </a:lnTo>
                    <a:lnTo>
                      <a:pt x="292" y="126"/>
                    </a:lnTo>
                    <a:lnTo>
                      <a:pt x="268" y="126"/>
                    </a:lnTo>
                    <a:lnTo>
                      <a:pt x="261" y="156"/>
                    </a:lnTo>
                    <a:lnTo>
                      <a:pt x="268" y="174"/>
                    </a:lnTo>
                    <a:lnTo>
                      <a:pt x="250" y="180"/>
                    </a:lnTo>
                    <a:lnTo>
                      <a:pt x="261" y="189"/>
                    </a:lnTo>
                    <a:lnTo>
                      <a:pt x="244" y="213"/>
                    </a:lnTo>
                    <a:lnTo>
                      <a:pt x="258" y="237"/>
                    </a:lnTo>
                    <a:lnTo>
                      <a:pt x="237" y="261"/>
                    </a:lnTo>
                    <a:lnTo>
                      <a:pt x="222" y="279"/>
                    </a:lnTo>
                    <a:lnTo>
                      <a:pt x="178" y="283"/>
                    </a:lnTo>
                    <a:lnTo>
                      <a:pt x="109" y="279"/>
                    </a:lnTo>
                    <a:lnTo>
                      <a:pt x="87" y="261"/>
                    </a:lnTo>
                    <a:lnTo>
                      <a:pt x="67" y="279"/>
                    </a:lnTo>
                    <a:lnTo>
                      <a:pt x="48" y="262"/>
                    </a:lnTo>
                    <a:lnTo>
                      <a:pt x="39" y="196"/>
                    </a:lnTo>
                    <a:lnTo>
                      <a:pt x="16" y="202"/>
                    </a:lnTo>
                    <a:lnTo>
                      <a:pt x="7" y="186"/>
                    </a:lnTo>
                    <a:lnTo>
                      <a:pt x="12" y="153"/>
                    </a:lnTo>
                    <a:lnTo>
                      <a:pt x="0" y="112"/>
                    </a:lnTo>
                    <a:lnTo>
                      <a:pt x="0" y="99"/>
                    </a:lnTo>
                    <a:lnTo>
                      <a:pt x="18" y="76"/>
                    </a:lnTo>
                    <a:lnTo>
                      <a:pt x="39" y="72"/>
                    </a:lnTo>
                    <a:lnTo>
                      <a:pt x="39" y="102"/>
                    </a:lnTo>
                    <a:lnTo>
                      <a:pt x="55" y="115"/>
                    </a:lnTo>
                    <a:lnTo>
                      <a:pt x="90" y="129"/>
                    </a:lnTo>
                    <a:lnTo>
                      <a:pt x="127" y="100"/>
                    </a:lnTo>
                    <a:lnTo>
                      <a:pt x="171" y="109"/>
                    </a:lnTo>
                    <a:lnTo>
                      <a:pt x="183" y="88"/>
                    </a:lnTo>
                    <a:lnTo>
                      <a:pt x="183" y="58"/>
                    </a:lnTo>
                    <a:lnTo>
                      <a:pt x="205" y="36"/>
                    </a:lnTo>
                    <a:lnTo>
                      <a:pt x="228" y="0"/>
                    </a:lnTo>
                    <a:lnTo>
                      <a:pt x="258" y="9"/>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1" name="Freeform 287"/>
              <p:cNvSpPr>
                <a:spLocks/>
              </p:cNvSpPr>
              <p:nvPr/>
            </p:nvSpPr>
            <p:spPr bwMode="auto">
              <a:xfrm>
                <a:off x="4089" y="2819"/>
                <a:ext cx="191" cy="289"/>
              </a:xfrm>
              <a:custGeom>
                <a:avLst/>
                <a:gdLst>
                  <a:gd name="T0" fmla="*/ 180 w 191"/>
                  <a:gd name="T1" fmla="*/ 0 h 289"/>
                  <a:gd name="T2" fmla="*/ 146 w 191"/>
                  <a:gd name="T3" fmla="*/ 33 h 289"/>
                  <a:gd name="T4" fmla="*/ 50 w 191"/>
                  <a:gd name="T5" fmla="*/ 15 h 289"/>
                  <a:gd name="T6" fmla="*/ 23 w 191"/>
                  <a:gd name="T7" fmla="*/ 43 h 289"/>
                  <a:gd name="T8" fmla="*/ 23 w 191"/>
                  <a:gd name="T9" fmla="*/ 93 h 289"/>
                  <a:gd name="T10" fmla="*/ 5 w 191"/>
                  <a:gd name="T11" fmla="*/ 106 h 289"/>
                  <a:gd name="T12" fmla="*/ 0 w 191"/>
                  <a:gd name="T13" fmla="*/ 205 h 289"/>
                  <a:gd name="T14" fmla="*/ 14 w 191"/>
                  <a:gd name="T15" fmla="*/ 207 h 289"/>
                  <a:gd name="T16" fmla="*/ 12 w 191"/>
                  <a:gd name="T17" fmla="*/ 241 h 289"/>
                  <a:gd name="T18" fmla="*/ 0 w 191"/>
                  <a:gd name="T19" fmla="*/ 253 h 289"/>
                  <a:gd name="T20" fmla="*/ 9 w 191"/>
                  <a:gd name="T21" fmla="*/ 289 h 289"/>
                  <a:gd name="T22" fmla="*/ 65 w 191"/>
                  <a:gd name="T23" fmla="*/ 282 h 289"/>
                  <a:gd name="T24" fmla="*/ 48 w 191"/>
                  <a:gd name="T25" fmla="*/ 193 h 289"/>
                  <a:gd name="T26" fmla="*/ 74 w 191"/>
                  <a:gd name="T27" fmla="*/ 196 h 289"/>
                  <a:gd name="T28" fmla="*/ 80 w 191"/>
                  <a:gd name="T29" fmla="*/ 255 h 289"/>
                  <a:gd name="T30" fmla="*/ 105 w 191"/>
                  <a:gd name="T31" fmla="*/ 265 h 289"/>
                  <a:gd name="T32" fmla="*/ 113 w 191"/>
                  <a:gd name="T33" fmla="*/ 240 h 289"/>
                  <a:gd name="T34" fmla="*/ 137 w 191"/>
                  <a:gd name="T35" fmla="*/ 235 h 289"/>
                  <a:gd name="T36" fmla="*/ 74 w 191"/>
                  <a:gd name="T37" fmla="*/ 156 h 289"/>
                  <a:gd name="T38" fmla="*/ 99 w 191"/>
                  <a:gd name="T39" fmla="*/ 129 h 289"/>
                  <a:gd name="T40" fmla="*/ 135 w 191"/>
                  <a:gd name="T41" fmla="*/ 147 h 289"/>
                  <a:gd name="T42" fmla="*/ 144 w 191"/>
                  <a:gd name="T43" fmla="*/ 93 h 289"/>
                  <a:gd name="T44" fmla="*/ 80 w 191"/>
                  <a:gd name="T45" fmla="*/ 103 h 289"/>
                  <a:gd name="T46" fmla="*/ 42 w 191"/>
                  <a:gd name="T47" fmla="*/ 81 h 289"/>
                  <a:gd name="T48" fmla="*/ 56 w 191"/>
                  <a:gd name="T49" fmla="*/ 57 h 289"/>
                  <a:gd name="T50" fmla="*/ 161 w 191"/>
                  <a:gd name="T51" fmla="*/ 52 h 289"/>
                  <a:gd name="T52" fmla="*/ 191 w 191"/>
                  <a:gd name="T53" fmla="*/ 19 h 289"/>
                  <a:gd name="T54" fmla="*/ 180 w 191"/>
                  <a:gd name="T5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1" h="289">
                    <a:moveTo>
                      <a:pt x="180" y="0"/>
                    </a:moveTo>
                    <a:lnTo>
                      <a:pt x="146" y="33"/>
                    </a:lnTo>
                    <a:lnTo>
                      <a:pt x="50" y="15"/>
                    </a:lnTo>
                    <a:lnTo>
                      <a:pt x="23" y="43"/>
                    </a:lnTo>
                    <a:lnTo>
                      <a:pt x="23" y="93"/>
                    </a:lnTo>
                    <a:lnTo>
                      <a:pt x="5" y="106"/>
                    </a:lnTo>
                    <a:lnTo>
                      <a:pt x="0" y="205"/>
                    </a:lnTo>
                    <a:lnTo>
                      <a:pt x="14" y="207"/>
                    </a:lnTo>
                    <a:lnTo>
                      <a:pt x="12" y="241"/>
                    </a:lnTo>
                    <a:lnTo>
                      <a:pt x="0" y="253"/>
                    </a:lnTo>
                    <a:lnTo>
                      <a:pt x="9" y="289"/>
                    </a:lnTo>
                    <a:lnTo>
                      <a:pt x="65" y="282"/>
                    </a:lnTo>
                    <a:lnTo>
                      <a:pt x="48" y="193"/>
                    </a:lnTo>
                    <a:lnTo>
                      <a:pt x="74" y="196"/>
                    </a:lnTo>
                    <a:lnTo>
                      <a:pt x="80" y="255"/>
                    </a:lnTo>
                    <a:lnTo>
                      <a:pt x="105" y="265"/>
                    </a:lnTo>
                    <a:lnTo>
                      <a:pt x="113" y="240"/>
                    </a:lnTo>
                    <a:lnTo>
                      <a:pt x="137" y="235"/>
                    </a:lnTo>
                    <a:lnTo>
                      <a:pt x="74" y="156"/>
                    </a:lnTo>
                    <a:lnTo>
                      <a:pt x="99" y="129"/>
                    </a:lnTo>
                    <a:lnTo>
                      <a:pt x="135" y="147"/>
                    </a:lnTo>
                    <a:lnTo>
                      <a:pt x="144" y="93"/>
                    </a:lnTo>
                    <a:lnTo>
                      <a:pt x="80" y="103"/>
                    </a:lnTo>
                    <a:lnTo>
                      <a:pt x="42" y="81"/>
                    </a:lnTo>
                    <a:lnTo>
                      <a:pt x="56" y="57"/>
                    </a:lnTo>
                    <a:lnTo>
                      <a:pt x="161" y="52"/>
                    </a:lnTo>
                    <a:lnTo>
                      <a:pt x="191" y="19"/>
                    </a:lnTo>
                    <a:lnTo>
                      <a:pt x="180"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2" name="Freeform 288"/>
              <p:cNvSpPr>
                <a:spLocks/>
              </p:cNvSpPr>
              <p:nvPr/>
            </p:nvSpPr>
            <p:spPr bwMode="auto">
              <a:xfrm>
                <a:off x="3692" y="3110"/>
                <a:ext cx="328" cy="120"/>
              </a:xfrm>
              <a:custGeom>
                <a:avLst/>
                <a:gdLst>
                  <a:gd name="T0" fmla="*/ 33 w 328"/>
                  <a:gd name="T1" fmla="*/ 3 h 120"/>
                  <a:gd name="T2" fmla="*/ 0 w 328"/>
                  <a:gd name="T3" fmla="*/ 21 h 120"/>
                  <a:gd name="T4" fmla="*/ 1 w 328"/>
                  <a:gd name="T5" fmla="*/ 54 h 120"/>
                  <a:gd name="T6" fmla="*/ 88 w 328"/>
                  <a:gd name="T7" fmla="*/ 72 h 120"/>
                  <a:gd name="T8" fmla="*/ 190 w 328"/>
                  <a:gd name="T9" fmla="*/ 88 h 120"/>
                  <a:gd name="T10" fmla="*/ 240 w 328"/>
                  <a:gd name="T11" fmla="*/ 111 h 120"/>
                  <a:gd name="T12" fmla="*/ 285 w 328"/>
                  <a:gd name="T13" fmla="*/ 120 h 120"/>
                  <a:gd name="T14" fmla="*/ 328 w 328"/>
                  <a:gd name="T15" fmla="*/ 115 h 120"/>
                  <a:gd name="T16" fmla="*/ 270 w 328"/>
                  <a:gd name="T17" fmla="*/ 93 h 120"/>
                  <a:gd name="T18" fmla="*/ 267 w 328"/>
                  <a:gd name="T19" fmla="*/ 61 h 120"/>
                  <a:gd name="T20" fmla="*/ 210 w 328"/>
                  <a:gd name="T21" fmla="*/ 55 h 120"/>
                  <a:gd name="T22" fmla="*/ 217 w 328"/>
                  <a:gd name="T23" fmla="*/ 33 h 120"/>
                  <a:gd name="T24" fmla="*/ 148 w 328"/>
                  <a:gd name="T25" fmla="*/ 16 h 120"/>
                  <a:gd name="T26" fmla="*/ 133 w 328"/>
                  <a:gd name="T27" fmla="*/ 30 h 120"/>
                  <a:gd name="T28" fmla="*/ 88 w 328"/>
                  <a:gd name="T29" fmla="*/ 16 h 120"/>
                  <a:gd name="T30" fmla="*/ 79 w 328"/>
                  <a:gd name="T31" fmla="*/ 0 h 120"/>
                  <a:gd name="T32" fmla="*/ 33 w 328"/>
                  <a:gd name="T33"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8" h="120">
                    <a:moveTo>
                      <a:pt x="33" y="3"/>
                    </a:moveTo>
                    <a:lnTo>
                      <a:pt x="0" y="21"/>
                    </a:lnTo>
                    <a:lnTo>
                      <a:pt x="1" y="54"/>
                    </a:lnTo>
                    <a:lnTo>
                      <a:pt x="88" y="72"/>
                    </a:lnTo>
                    <a:lnTo>
                      <a:pt x="190" y="88"/>
                    </a:lnTo>
                    <a:lnTo>
                      <a:pt x="240" y="111"/>
                    </a:lnTo>
                    <a:lnTo>
                      <a:pt x="285" y="120"/>
                    </a:lnTo>
                    <a:lnTo>
                      <a:pt x="328" y="115"/>
                    </a:lnTo>
                    <a:lnTo>
                      <a:pt x="270" y="93"/>
                    </a:lnTo>
                    <a:lnTo>
                      <a:pt x="267" y="61"/>
                    </a:lnTo>
                    <a:lnTo>
                      <a:pt x="210" y="55"/>
                    </a:lnTo>
                    <a:lnTo>
                      <a:pt x="217" y="33"/>
                    </a:lnTo>
                    <a:lnTo>
                      <a:pt x="148" y="16"/>
                    </a:lnTo>
                    <a:lnTo>
                      <a:pt x="133" y="30"/>
                    </a:lnTo>
                    <a:lnTo>
                      <a:pt x="88" y="16"/>
                    </a:lnTo>
                    <a:lnTo>
                      <a:pt x="79" y="0"/>
                    </a:lnTo>
                    <a:lnTo>
                      <a:pt x="33" y="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3" name="Freeform 289"/>
              <p:cNvSpPr>
                <a:spLocks/>
              </p:cNvSpPr>
              <p:nvPr/>
            </p:nvSpPr>
            <p:spPr bwMode="auto">
              <a:xfrm>
                <a:off x="4032" y="3218"/>
                <a:ext cx="72" cy="45"/>
              </a:xfrm>
              <a:custGeom>
                <a:avLst/>
                <a:gdLst>
                  <a:gd name="T0" fmla="*/ 0 w 72"/>
                  <a:gd name="T1" fmla="*/ 16 h 45"/>
                  <a:gd name="T2" fmla="*/ 21 w 72"/>
                  <a:gd name="T3" fmla="*/ 45 h 45"/>
                  <a:gd name="T4" fmla="*/ 72 w 72"/>
                  <a:gd name="T5" fmla="*/ 19 h 45"/>
                  <a:gd name="T6" fmla="*/ 54 w 72"/>
                  <a:gd name="T7" fmla="*/ 0 h 45"/>
                  <a:gd name="T8" fmla="*/ 0 w 72"/>
                  <a:gd name="T9" fmla="*/ 16 h 45"/>
                </a:gdLst>
                <a:ahLst/>
                <a:cxnLst>
                  <a:cxn ang="0">
                    <a:pos x="T0" y="T1"/>
                  </a:cxn>
                  <a:cxn ang="0">
                    <a:pos x="T2" y="T3"/>
                  </a:cxn>
                  <a:cxn ang="0">
                    <a:pos x="T4" y="T5"/>
                  </a:cxn>
                  <a:cxn ang="0">
                    <a:pos x="T6" y="T7"/>
                  </a:cxn>
                  <a:cxn ang="0">
                    <a:pos x="T8" y="T9"/>
                  </a:cxn>
                </a:cxnLst>
                <a:rect l="0" t="0" r="r" b="b"/>
                <a:pathLst>
                  <a:path w="72" h="45">
                    <a:moveTo>
                      <a:pt x="0" y="16"/>
                    </a:moveTo>
                    <a:lnTo>
                      <a:pt x="21" y="45"/>
                    </a:lnTo>
                    <a:lnTo>
                      <a:pt x="72" y="19"/>
                    </a:lnTo>
                    <a:lnTo>
                      <a:pt x="54" y="0"/>
                    </a:lnTo>
                    <a:lnTo>
                      <a:pt x="0" y="16"/>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4" name="Freeform 290"/>
              <p:cNvSpPr>
                <a:spLocks/>
              </p:cNvSpPr>
              <p:nvPr/>
            </p:nvSpPr>
            <p:spPr bwMode="auto">
              <a:xfrm>
                <a:off x="4127" y="3218"/>
                <a:ext cx="100" cy="36"/>
              </a:xfrm>
              <a:custGeom>
                <a:avLst/>
                <a:gdLst>
                  <a:gd name="T0" fmla="*/ 0 w 100"/>
                  <a:gd name="T1" fmla="*/ 3 h 36"/>
                  <a:gd name="T2" fmla="*/ 10 w 100"/>
                  <a:gd name="T3" fmla="*/ 28 h 36"/>
                  <a:gd name="T4" fmla="*/ 66 w 100"/>
                  <a:gd name="T5" fmla="*/ 36 h 36"/>
                  <a:gd name="T6" fmla="*/ 100 w 100"/>
                  <a:gd name="T7" fmla="*/ 12 h 36"/>
                  <a:gd name="T8" fmla="*/ 82 w 100"/>
                  <a:gd name="T9" fmla="*/ 0 h 36"/>
                  <a:gd name="T10" fmla="*/ 30 w 100"/>
                  <a:gd name="T11" fmla="*/ 9 h 36"/>
                  <a:gd name="T12" fmla="*/ 0 w 100"/>
                  <a:gd name="T13" fmla="*/ 3 h 36"/>
                </a:gdLst>
                <a:ahLst/>
                <a:cxnLst>
                  <a:cxn ang="0">
                    <a:pos x="T0" y="T1"/>
                  </a:cxn>
                  <a:cxn ang="0">
                    <a:pos x="T2" y="T3"/>
                  </a:cxn>
                  <a:cxn ang="0">
                    <a:pos x="T4" y="T5"/>
                  </a:cxn>
                  <a:cxn ang="0">
                    <a:pos x="T6" y="T7"/>
                  </a:cxn>
                  <a:cxn ang="0">
                    <a:pos x="T8" y="T9"/>
                  </a:cxn>
                  <a:cxn ang="0">
                    <a:pos x="T10" y="T11"/>
                  </a:cxn>
                  <a:cxn ang="0">
                    <a:pos x="T12" y="T13"/>
                  </a:cxn>
                </a:cxnLst>
                <a:rect l="0" t="0" r="r" b="b"/>
                <a:pathLst>
                  <a:path w="100" h="36">
                    <a:moveTo>
                      <a:pt x="0" y="3"/>
                    </a:moveTo>
                    <a:lnTo>
                      <a:pt x="10" y="28"/>
                    </a:lnTo>
                    <a:lnTo>
                      <a:pt x="66" y="36"/>
                    </a:lnTo>
                    <a:lnTo>
                      <a:pt x="100" y="12"/>
                    </a:lnTo>
                    <a:lnTo>
                      <a:pt x="82" y="0"/>
                    </a:lnTo>
                    <a:lnTo>
                      <a:pt x="30" y="9"/>
                    </a:lnTo>
                    <a:lnTo>
                      <a:pt x="0" y="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5" name="Freeform 291"/>
              <p:cNvSpPr>
                <a:spLocks/>
              </p:cNvSpPr>
              <p:nvPr/>
            </p:nvSpPr>
            <p:spPr bwMode="auto">
              <a:xfrm>
                <a:off x="4098" y="3266"/>
                <a:ext cx="63" cy="39"/>
              </a:xfrm>
              <a:custGeom>
                <a:avLst/>
                <a:gdLst>
                  <a:gd name="T0" fmla="*/ 17 w 63"/>
                  <a:gd name="T1" fmla="*/ 0 h 39"/>
                  <a:gd name="T2" fmla="*/ 0 w 63"/>
                  <a:gd name="T3" fmla="*/ 25 h 39"/>
                  <a:gd name="T4" fmla="*/ 32 w 63"/>
                  <a:gd name="T5" fmla="*/ 25 h 39"/>
                  <a:gd name="T6" fmla="*/ 36 w 63"/>
                  <a:gd name="T7" fmla="*/ 36 h 39"/>
                  <a:gd name="T8" fmla="*/ 63 w 63"/>
                  <a:gd name="T9" fmla="*/ 39 h 39"/>
                  <a:gd name="T10" fmla="*/ 56 w 63"/>
                  <a:gd name="T11" fmla="*/ 16 h 39"/>
                  <a:gd name="T12" fmla="*/ 30 w 63"/>
                  <a:gd name="T13" fmla="*/ 18 h 39"/>
                  <a:gd name="T14" fmla="*/ 17 w 63"/>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9">
                    <a:moveTo>
                      <a:pt x="17" y="0"/>
                    </a:moveTo>
                    <a:lnTo>
                      <a:pt x="0" y="25"/>
                    </a:lnTo>
                    <a:lnTo>
                      <a:pt x="32" y="25"/>
                    </a:lnTo>
                    <a:lnTo>
                      <a:pt x="36" y="36"/>
                    </a:lnTo>
                    <a:lnTo>
                      <a:pt x="63" y="39"/>
                    </a:lnTo>
                    <a:lnTo>
                      <a:pt x="56" y="16"/>
                    </a:lnTo>
                    <a:lnTo>
                      <a:pt x="30" y="18"/>
                    </a:lnTo>
                    <a:lnTo>
                      <a:pt x="17"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6" name="Freeform 292"/>
              <p:cNvSpPr>
                <a:spLocks/>
              </p:cNvSpPr>
              <p:nvPr/>
            </p:nvSpPr>
            <p:spPr bwMode="auto">
              <a:xfrm>
                <a:off x="4206" y="3204"/>
                <a:ext cx="135" cy="125"/>
              </a:xfrm>
              <a:custGeom>
                <a:avLst/>
                <a:gdLst>
                  <a:gd name="T0" fmla="*/ 0 w 135"/>
                  <a:gd name="T1" fmla="*/ 111 h 125"/>
                  <a:gd name="T2" fmla="*/ 6 w 135"/>
                  <a:gd name="T3" fmla="*/ 125 h 125"/>
                  <a:gd name="T4" fmla="*/ 135 w 135"/>
                  <a:gd name="T5" fmla="*/ 35 h 125"/>
                  <a:gd name="T6" fmla="*/ 113 w 135"/>
                  <a:gd name="T7" fmla="*/ 0 h 125"/>
                  <a:gd name="T8" fmla="*/ 87 w 135"/>
                  <a:gd name="T9" fmla="*/ 8 h 125"/>
                  <a:gd name="T10" fmla="*/ 104 w 135"/>
                  <a:gd name="T11" fmla="*/ 23 h 125"/>
                  <a:gd name="T12" fmla="*/ 47 w 135"/>
                  <a:gd name="T13" fmla="*/ 48 h 125"/>
                  <a:gd name="T14" fmla="*/ 0 w 135"/>
                  <a:gd name="T15" fmla="*/ 111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25">
                    <a:moveTo>
                      <a:pt x="0" y="111"/>
                    </a:moveTo>
                    <a:lnTo>
                      <a:pt x="6" y="125"/>
                    </a:lnTo>
                    <a:lnTo>
                      <a:pt x="135" y="35"/>
                    </a:lnTo>
                    <a:lnTo>
                      <a:pt x="113" y="0"/>
                    </a:lnTo>
                    <a:lnTo>
                      <a:pt x="87" y="8"/>
                    </a:lnTo>
                    <a:lnTo>
                      <a:pt x="104" y="23"/>
                    </a:lnTo>
                    <a:lnTo>
                      <a:pt x="47" y="48"/>
                    </a:lnTo>
                    <a:lnTo>
                      <a:pt x="0" y="111"/>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7" name="Freeform 293"/>
              <p:cNvSpPr>
                <a:spLocks/>
              </p:cNvSpPr>
              <p:nvPr/>
            </p:nvSpPr>
            <p:spPr bwMode="auto">
              <a:xfrm>
                <a:off x="4349" y="2787"/>
                <a:ext cx="46" cy="108"/>
              </a:xfrm>
              <a:custGeom>
                <a:avLst/>
                <a:gdLst>
                  <a:gd name="T0" fmla="*/ 31 w 46"/>
                  <a:gd name="T1" fmla="*/ 0 h 108"/>
                  <a:gd name="T2" fmla="*/ 0 w 46"/>
                  <a:gd name="T3" fmla="*/ 15 h 108"/>
                  <a:gd name="T4" fmla="*/ 3 w 46"/>
                  <a:gd name="T5" fmla="*/ 108 h 108"/>
                  <a:gd name="T6" fmla="*/ 46 w 46"/>
                  <a:gd name="T7" fmla="*/ 50 h 108"/>
                  <a:gd name="T8" fmla="*/ 22 w 46"/>
                  <a:gd name="T9" fmla="*/ 51 h 108"/>
                  <a:gd name="T10" fmla="*/ 24 w 46"/>
                  <a:gd name="T11" fmla="*/ 29 h 108"/>
                  <a:gd name="T12" fmla="*/ 42 w 46"/>
                  <a:gd name="T13" fmla="*/ 24 h 108"/>
                  <a:gd name="T14" fmla="*/ 31 w 46"/>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108">
                    <a:moveTo>
                      <a:pt x="31" y="0"/>
                    </a:moveTo>
                    <a:lnTo>
                      <a:pt x="0" y="15"/>
                    </a:lnTo>
                    <a:lnTo>
                      <a:pt x="3" y="108"/>
                    </a:lnTo>
                    <a:lnTo>
                      <a:pt x="46" y="50"/>
                    </a:lnTo>
                    <a:lnTo>
                      <a:pt x="22" y="51"/>
                    </a:lnTo>
                    <a:lnTo>
                      <a:pt x="24" y="29"/>
                    </a:lnTo>
                    <a:lnTo>
                      <a:pt x="42" y="24"/>
                    </a:lnTo>
                    <a:lnTo>
                      <a:pt x="3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8" name="Freeform 294"/>
              <p:cNvSpPr>
                <a:spLocks/>
              </p:cNvSpPr>
              <p:nvPr/>
            </p:nvSpPr>
            <p:spPr bwMode="auto">
              <a:xfrm>
                <a:off x="4454" y="2903"/>
                <a:ext cx="304" cy="363"/>
              </a:xfrm>
              <a:custGeom>
                <a:avLst/>
                <a:gdLst>
                  <a:gd name="T0" fmla="*/ 304 w 304"/>
                  <a:gd name="T1" fmla="*/ 103 h 363"/>
                  <a:gd name="T2" fmla="*/ 304 w 304"/>
                  <a:gd name="T3" fmla="*/ 363 h 363"/>
                  <a:gd name="T4" fmla="*/ 271 w 304"/>
                  <a:gd name="T5" fmla="*/ 321 h 363"/>
                  <a:gd name="T6" fmla="*/ 234 w 304"/>
                  <a:gd name="T7" fmla="*/ 318 h 363"/>
                  <a:gd name="T8" fmla="*/ 195 w 304"/>
                  <a:gd name="T9" fmla="*/ 331 h 363"/>
                  <a:gd name="T10" fmla="*/ 235 w 304"/>
                  <a:gd name="T11" fmla="*/ 298 h 363"/>
                  <a:gd name="T12" fmla="*/ 222 w 304"/>
                  <a:gd name="T13" fmla="*/ 243 h 363"/>
                  <a:gd name="T14" fmla="*/ 219 w 304"/>
                  <a:gd name="T15" fmla="*/ 193 h 363"/>
                  <a:gd name="T16" fmla="*/ 150 w 304"/>
                  <a:gd name="T17" fmla="*/ 174 h 363"/>
                  <a:gd name="T18" fmla="*/ 87 w 304"/>
                  <a:gd name="T19" fmla="*/ 123 h 363"/>
                  <a:gd name="T20" fmla="*/ 66 w 304"/>
                  <a:gd name="T21" fmla="*/ 151 h 363"/>
                  <a:gd name="T22" fmla="*/ 28 w 304"/>
                  <a:gd name="T23" fmla="*/ 97 h 363"/>
                  <a:gd name="T24" fmla="*/ 70 w 304"/>
                  <a:gd name="T25" fmla="*/ 97 h 363"/>
                  <a:gd name="T26" fmla="*/ 66 w 304"/>
                  <a:gd name="T27" fmla="*/ 61 h 363"/>
                  <a:gd name="T28" fmla="*/ 31 w 304"/>
                  <a:gd name="T29" fmla="*/ 75 h 363"/>
                  <a:gd name="T30" fmla="*/ 19 w 304"/>
                  <a:gd name="T31" fmla="*/ 46 h 363"/>
                  <a:gd name="T32" fmla="*/ 0 w 304"/>
                  <a:gd name="T33" fmla="*/ 55 h 363"/>
                  <a:gd name="T34" fmla="*/ 3 w 304"/>
                  <a:gd name="T35" fmla="*/ 22 h 363"/>
                  <a:gd name="T36" fmla="*/ 46 w 304"/>
                  <a:gd name="T37" fmla="*/ 0 h 363"/>
                  <a:gd name="T38" fmla="*/ 114 w 304"/>
                  <a:gd name="T39" fmla="*/ 19 h 363"/>
                  <a:gd name="T40" fmla="*/ 106 w 304"/>
                  <a:gd name="T41" fmla="*/ 84 h 363"/>
                  <a:gd name="T42" fmla="*/ 132 w 304"/>
                  <a:gd name="T43" fmla="*/ 124 h 363"/>
                  <a:gd name="T44" fmla="*/ 187 w 304"/>
                  <a:gd name="T45" fmla="*/ 57 h 363"/>
                  <a:gd name="T46" fmla="*/ 261 w 304"/>
                  <a:gd name="T47" fmla="*/ 90 h 363"/>
                  <a:gd name="T48" fmla="*/ 304 w 304"/>
                  <a:gd name="T49" fmla="*/ 10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4" h="363">
                    <a:moveTo>
                      <a:pt x="304" y="103"/>
                    </a:moveTo>
                    <a:lnTo>
                      <a:pt x="304" y="363"/>
                    </a:lnTo>
                    <a:lnTo>
                      <a:pt x="271" y="321"/>
                    </a:lnTo>
                    <a:lnTo>
                      <a:pt x="234" y="318"/>
                    </a:lnTo>
                    <a:lnTo>
                      <a:pt x="195" y="331"/>
                    </a:lnTo>
                    <a:lnTo>
                      <a:pt x="235" y="298"/>
                    </a:lnTo>
                    <a:lnTo>
                      <a:pt x="222" y="243"/>
                    </a:lnTo>
                    <a:lnTo>
                      <a:pt x="219" y="193"/>
                    </a:lnTo>
                    <a:lnTo>
                      <a:pt x="150" y="174"/>
                    </a:lnTo>
                    <a:lnTo>
                      <a:pt x="87" y="123"/>
                    </a:lnTo>
                    <a:lnTo>
                      <a:pt x="66" y="151"/>
                    </a:lnTo>
                    <a:lnTo>
                      <a:pt x="28" y="97"/>
                    </a:lnTo>
                    <a:lnTo>
                      <a:pt x="70" y="97"/>
                    </a:lnTo>
                    <a:lnTo>
                      <a:pt x="66" y="61"/>
                    </a:lnTo>
                    <a:lnTo>
                      <a:pt x="31" y="75"/>
                    </a:lnTo>
                    <a:lnTo>
                      <a:pt x="19" y="46"/>
                    </a:lnTo>
                    <a:lnTo>
                      <a:pt x="0" y="55"/>
                    </a:lnTo>
                    <a:lnTo>
                      <a:pt x="3" y="22"/>
                    </a:lnTo>
                    <a:lnTo>
                      <a:pt x="46" y="0"/>
                    </a:lnTo>
                    <a:lnTo>
                      <a:pt x="114" y="19"/>
                    </a:lnTo>
                    <a:lnTo>
                      <a:pt x="106" y="84"/>
                    </a:lnTo>
                    <a:lnTo>
                      <a:pt x="132" y="124"/>
                    </a:lnTo>
                    <a:lnTo>
                      <a:pt x="187" y="57"/>
                    </a:lnTo>
                    <a:lnTo>
                      <a:pt x="261" y="90"/>
                    </a:lnTo>
                    <a:lnTo>
                      <a:pt x="304" y="10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59" name="Freeform 295"/>
              <p:cNvSpPr>
                <a:spLocks/>
              </p:cNvSpPr>
              <p:nvPr/>
            </p:nvSpPr>
            <p:spPr bwMode="auto">
              <a:xfrm>
                <a:off x="4361" y="3006"/>
                <a:ext cx="84" cy="30"/>
              </a:xfrm>
              <a:custGeom>
                <a:avLst/>
                <a:gdLst>
                  <a:gd name="T0" fmla="*/ 66 w 84"/>
                  <a:gd name="T1" fmla="*/ 3 h 30"/>
                  <a:gd name="T2" fmla="*/ 84 w 84"/>
                  <a:gd name="T3" fmla="*/ 29 h 30"/>
                  <a:gd name="T4" fmla="*/ 28 w 84"/>
                  <a:gd name="T5" fmla="*/ 18 h 30"/>
                  <a:gd name="T6" fmla="*/ 9 w 84"/>
                  <a:gd name="T7" fmla="*/ 30 h 30"/>
                  <a:gd name="T8" fmla="*/ 0 w 84"/>
                  <a:gd name="T9" fmla="*/ 0 h 30"/>
                  <a:gd name="T10" fmla="*/ 66 w 84"/>
                  <a:gd name="T11" fmla="*/ 3 h 30"/>
                </a:gdLst>
                <a:ahLst/>
                <a:cxnLst>
                  <a:cxn ang="0">
                    <a:pos x="T0" y="T1"/>
                  </a:cxn>
                  <a:cxn ang="0">
                    <a:pos x="T2" y="T3"/>
                  </a:cxn>
                  <a:cxn ang="0">
                    <a:pos x="T4" y="T5"/>
                  </a:cxn>
                  <a:cxn ang="0">
                    <a:pos x="T6" y="T7"/>
                  </a:cxn>
                  <a:cxn ang="0">
                    <a:pos x="T8" y="T9"/>
                  </a:cxn>
                  <a:cxn ang="0">
                    <a:pos x="T10" y="T11"/>
                  </a:cxn>
                </a:cxnLst>
                <a:rect l="0" t="0" r="r" b="b"/>
                <a:pathLst>
                  <a:path w="84" h="30">
                    <a:moveTo>
                      <a:pt x="66" y="3"/>
                    </a:moveTo>
                    <a:lnTo>
                      <a:pt x="84" y="29"/>
                    </a:lnTo>
                    <a:lnTo>
                      <a:pt x="28" y="18"/>
                    </a:lnTo>
                    <a:lnTo>
                      <a:pt x="9" y="30"/>
                    </a:lnTo>
                    <a:lnTo>
                      <a:pt x="0" y="0"/>
                    </a:lnTo>
                    <a:lnTo>
                      <a:pt x="66" y="3"/>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60" name="Freeform 296"/>
              <p:cNvSpPr>
                <a:spLocks/>
              </p:cNvSpPr>
              <p:nvPr/>
            </p:nvSpPr>
            <p:spPr bwMode="auto">
              <a:xfrm>
                <a:off x="4292" y="3009"/>
                <a:ext cx="48" cy="30"/>
              </a:xfrm>
              <a:custGeom>
                <a:avLst/>
                <a:gdLst>
                  <a:gd name="T0" fmla="*/ 36 w 48"/>
                  <a:gd name="T1" fmla="*/ 0 h 30"/>
                  <a:gd name="T2" fmla="*/ 48 w 48"/>
                  <a:gd name="T3" fmla="*/ 30 h 30"/>
                  <a:gd name="T4" fmla="*/ 0 w 48"/>
                  <a:gd name="T5" fmla="*/ 14 h 30"/>
                  <a:gd name="T6" fmla="*/ 36 w 48"/>
                  <a:gd name="T7" fmla="*/ 0 h 30"/>
                </a:gdLst>
                <a:ahLst/>
                <a:cxnLst>
                  <a:cxn ang="0">
                    <a:pos x="T0" y="T1"/>
                  </a:cxn>
                  <a:cxn ang="0">
                    <a:pos x="T2" y="T3"/>
                  </a:cxn>
                  <a:cxn ang="0">
                    <a:pos x="T4" y="T5"/>
                  </a:cxn>
                  <a:cxn ang="0">
                    <a:pos x="T6" y="T7"/>
                  </a:cxn>
                </a:cxnLst>
                <a:rect l="0" t="0" r="r" b="b"/>
                <a:pathLst>
                  <a:path w="48" h="30">
                    <a:moveTo>
                      <a:pt x="36" y="0"/>
                    </a:moveTo>
                    <a:lnTo>
                      <a:pt x="48" y="30"/>
                    </a:lnTo>
                    <a:lnTo>
                      <a:pt x="0" y="14"/>
                    </a:lnTo>
                    <a:lnTo>
                      <a:pt x="36"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143" name="Freeform 300"/>
            <p:cNvSpPr>
              <a:spLocks/>
            </p:cNvSpPr>
            <p:nvPr/>
          </p:nvSpPr>
          <p:spPr bwMode="auto">
            <a:xfrm>
              <a:off x="4890" y="2541"/>
              <a:ext cx="146" cy="161"/>
            </a:xfrm>
            <a:custGeom>
              <a:avLst/>
              <a:gdLst>
                <a:gd name="T0" fmla="*/ 1 w 289"/>
                <a:gd name="T1" fmla="*/ 0 h 318"/>
                <a:gd name="T2" fmla="*/ 69 w 289"/>
                <a:gd name="T3" fmla="*/ 28 h 318"/>
                <a:gd name="T4" fmla="*/ 115 w 289"/>
                <a:gd name="T5" fmla="*/ 52 h 318"/>
                <a:gd name="T6" fmla="*/ 138 w 289"/>
                <a:gd name="T7" fmla="*/ 105 h 318"/>
                <a:gd name="T8" fmla="*/ 166 w 289"/>
                <a:gd name="T9" fmla="*/ 115 h 318"/>
                <a:gd name="T10" fmla="*/ 189 w 289"/>
                <a:gd name="T11" fmla="*/ 123 h 318"/>
                <a:gd name="T12" fmla="*/ 204 w 289"/>
                <a:gd name="T13" fmla="*/ 154 h 318"/>
                <a:gd name="T14" fmla="*/ 184 w 289"/>
                <a:gd name="T15" fmla="*/ 175 h 318"/>
                <a:gd name="T16" fmla="*/ 201 w 289"/>
                <a:gd name="T17" fmla="*/ 217 h 318"/>
                <a:gd name="T18" fmla="*/ 232 w 289"/>
                <a:gd name="T19" fmla="*/ 240 h 318"/>
                <a:gd name="T20" fmla="*/ 237 w 289"/>
                <a:gd name="T21" fmla="*/ 265 h 318"/>
                <a:gd name="T22" fmla="*/ 268 w 289"/>
                <a:gd name="T23" fmla="*/ 294 h 318"/>
                <a:gd name="T24" fmla="*/ 289 w 289"/>
                <a:gd name="T25" fmla="*/ 318 h 318"/>
                <a:gd name="T26" fmla="*/ 240 w 289"/>
                <a:gd name="T27" fmla="*/ 307 h 318"/>
                <a:gd name="T28" fmla="*/ 205 w 289"/>
                <a:gd name="T29" fmla="*/ 298 h 318"/>
                <a:gd name="T30" fmla="*/ 159 w 289"/>
                <a:gd name="T31" fmla="*/ 240 h 318"/>
                <a:gd name="T32" fmla="*/ 136 w 289"/>
                <a:gd name="T33" fmla="*/ 210 h 318"/>
                <a:gd name="T34" fmla="*/ 70 w 289"/>
                <a:gd name="T35" fmla="*/ 213 h 318"/>
                <a:gd name="T36" fmla="*/ 73 w 289"/>
                <a:gd name="T37" fmla="*/ 244 h 318"/>
                <a:gd name="T38" fmla="*/ 34 w 289"/>
                <a:gd name="T39" fmla="*/ 247 h 318"/>
                <a:gd name="T40" fmla="*/ 0 w 289"/>
                <a:gd name="T41" fmla="*/ 258 h 318"/>
                <a:gd name="T42" fmla="*/ 1 w 289"/>
                <a:gd name="T4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9" h="318">
                  <a:moveTo>
                    <a:pt x="1" y="0"/>
                  </a:moveTo>
                  <a:lnTo>
                    <a:pt x="69" y="28"/>
                  </a:lnTo>
                  <a:lnTo>
                    <a:pt x="115" y="52"/>
                  </a:lnTo>
                  <a:lnTo>
                    <a:pt x="138" y="105"/>
                  </a:lnTo>
                  <a:lnTo>
                    <a:pt x="166" y="115"/>
                  </a:lnTo>
                  <a:lnTo>
                    <a:pt x="189" y="123"/>
                  </a:lnTo>
                  <a:lnTo>
                    <a:pt x="204" y="154"/>
                  </a:lnTo>
                  <a:lnTo>
                    <a:pt x="184" y="175"/>
                  </a:lnTo>
                  <a:lnTo>
                    <a:pt x="201" y="217"/>
                  </a:lnTo>
                  <a:lnTo>
                    <a:pt x="232" y="240"/>
                  </a:lnTo>
                  <a:lnTo>
                    <a:pt x="237" y="265"/>
                  </a:lnTo>
                  <a:lnTo>
                    <a:pt x="268" y="294"/>
                  </a:lnTo>
                  <a:lnTo>
                    <a:pt x="289" y="318"/>
                  </a:lnTo>
                  <a:lnTo>
                    <a:pt x="240" y="307"/>
                  </a:lnTo>
                  <a:lnTo>
                    <a:pt x="205" y="298"/>
                  </a:lnTo>
                  <a:lnTo>
                    <a:pt x="159" y="240"/>
                  </a:lnTo>
                  <a:lnTo>
                    <a:pt x="136" y="210"/>
                  </a:lnTo>
                  <a:lnTo>
                    <a:pt x="70" y="213"/>
                  </a:lnTo>
                  <a:lnTo>
                    <a:pt x="73" y="244"/>
                  </a:lnTo>
                  <a:lnTo>
                    <a:pt x="34" y="247"/>
                  </a:lnTo>
                  <a:lnTo>
                    <a:pt x="0" y="258"/>
                  </a:lnTo>
                  <a:lnTo>
                    <a:pt x="1" y="0"/>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44" name="Freeform 301"/>
            <p:cNvSpPr>
              <a:spLocks/>
            </p:cNvSpPr>
            <p:nvPr/>
          </p:nvSpPr>
          <p:spPr bwMode="auto">
            <a:xfrm>
              <a:off x="5007" y="2538"/>
              <a:ext cx="68" cy="74"/>
            </a:xfrm>
            <a:custGeom>
              <a:avLst/>
              <a:gdLst>
                <a:gd name="T0" fmla="*/ 0 w 134"/>
                <a:gd name="T1" fmla="*/ 117 h 147"/>
                <a:gd name="T2" fmla="*/ 21 w 134"/>
                <a:gd name="T3" fmla="*/ 147 h 147"/>
                <a:gd name="T4" fmla="*/ 72 w 134"/>
                <a:gd name="T5" fmla="*/ 127 h 147"/>
                <a:gd name="T6" fmla="*/ 102 w 134"/>
                <a:gd name="T7" fmla="*/ 94 h 147"/>
                <a:gd name="T8" fmla="*/ 120 w 134"/>
                <a:gd name="T9" fmla="*/ 76 h 147"/>
                <a:gd name="T10" fmla="*/ 134 w 134"/>
                <a:gd name="T11" fmla="*/ 58 h 147"/>
                <a:gd name="T12" fmla="*/ 80 w 134"/>
                <a:gd name="T13" fmla="*/ 7 h 147"/>
                <a:gd name="T14" fmla="*/ 24 w 134"/>
                <a:gd name="T15" fmla="*/ 0 h 147"/>
                <a:gd name="T16" fmla="*/ 77 w 134"/>
                <a:gd name="T17" fmla="*/ 21 h 147"/>
                <a:gd name="T18" fmla="*/ 110 w 134"/>
                <a:gd name="T19" fmla="*/ 58 h 147"/>
                <a:gd name="T20" fmla="*/ 83 w 134"/>
                <a:gd name="T21" fmla="*/ 64 h 147"/>
                <a:gd name="T22" fmla="*/ 62 w 134"/>
                <a:gd name="T23" fmla="*/ 106 h 147"/>
                <a:gd name="T24" fmla="*/ 0 w 134"/>
                <a:gd name="T25" fmla="*/ 1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47">
                  <a:moveTo>
                    <a:pt x="0" y="117"/>
                  </a:moveTo>
                  <a:lnTo>
                    <a:pt x="21" y="147"/>
                  </a:lnTo>
                  <a:lnTo>
                    <a:pt x="72" y="127"/>
                  </a:lnTo>
                  <a:lnTo>
                    <a:pt x="102" y="94"/>
                  </a:lnTo>
                  <a:lnTo>
                    <a:pt x="120" y="76"/>
                  </a:lnTo>
                  <a:lnTo>
                    <a:pt x="134" y="58"/>
                  </a:lnTo>
                  <a:lnTo>
                    <a:pt x="80" y="7"/>
                  </a:lnTo>
                  <a:lnTo>
                    <a:pt x="24" y="0"/>
                  </a:lnTo>
                  <a:lnTo>
                    <a:pt x="77" y="21"/>
                  </a:lnTo>
                  <a:lnTo>
                    <a:pt x="110" y="58"/>
                  </a:lnTo>
                  <a:lnTo>
                    <a:pt x="83" y="64"/>
                  </a:lnTo>
                  <a:lnTo>
                    <a:pt x="62" y="106"/>
                  </a:lnTo>
                  <a:lnTo>
                    <a:pt x="0" y="11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45" name="Freeform 302"/>
            <p:cNvSpPr>
              <a:spLocks/>
            </p:cNvSpPr>
            <p:nvPr/>
          </p:nvSpPr>
          <p:spPr bwMode="auto">
            <a:xfrm>
              <a:off x="4465" y="2712"/>
              <a:ext cx="615" cy="600"/>
            </a:xfrm>
            <a:custGeom>
              <a:avLst/>
              <a:gdLst>
                <a:gd name="T0" fmla="*/ 702 w 1216"/>
                <a:gd name="T1" fmla="*/ 93 h 1188"/>
                <a:gd name="T2" fmla="*/ 682 w 1216"/>
                <a:gd name="T3" fmla="*/ 117 h 1188"/>
                <a:gd name="T4" fmla="*/ 691 w 1216"/>
                <a:gd name="T5" fmla="*/ 176 h 1188"/>
                <a:gd name="T6" fmla="*/ 763 w 1216"/>
                <a:gd name="T7" fmla="*/ 236 h 1188"/>
                <a:gd name="T8" fmla="*/ 840 w 1216"/>
                <a:gd name="T9" fmla="*/ 248 h 1188"/>
                <a:gd name="T10" fmla="*/ 853 w 1216"/>
                <a:gd name="T11" fmla="*/ 138 h 1188"/>
                <a:gd name="T12" fmla="*/ 868 w 1216"/>
                <a:gd name="T13" fmla="*/ 92 h 1188"/>
                <a:gd name="T14" fmla="*/ 879 w 1216"/>
                <a:gd name="T15" fmla="*/ 0 h 1188"/>
                <a:gd name="T16" fmla="*/ 918 w 1216"/>
                <a:gd name="T17" fmla="*/ 101 h 1188"/>
                <a:gd name="T18" fmla="*/ 942 w 1216"/>
                <a:gd name="T19" fmla="*/ 126 h 1188"/>
                <a:gd name="T20" fmla="*/ 970 w 1216"/>
                <a:gd name="T21" fmla="*/ 150 h 1188"/>
                <a:gd name="T22" fmla="*/ 976 w 1216"/>
                <a:gd name="T23" fmla="*/ 233 h 1188"/>
                <a:gd name="T24" fmla="*/ 994 w 1216"/>
                <a:gd name="T25" fmla="*/ 273 h 1188"/>
                <a:gd name="T26" fmla="*/ 1011 w 1216"/>
                <a:gd name="T27" fmla="*/ 293 h 1188"/>
                <a:gd name="T28" fmla="*/ 1011 w 1216"/>
                <a:gd name="T29" fmla="*/ 326 h 1188"/>
                <a:gd name="T30" fmla="*/ 1077 w 1216"/>
                <a:gd name="T31" fmla="*/ 363 h 1188"/>
                <a:gd name="T32" fmla="*/ 1069 w 1216"/>
                <a:gd name="T33" fmla="*/ 395 h 1188"/>
                <a:gd name="T34" fmla="*/ 1101 w 1216"/>
                <a:gd name="T35" fmla="*/ 422 h 1188"/>
                <a:gd name="T36" fmla="*/ 1107 w 1216"/>
                <a:gd name="T37" fmla="*/ 470 h 1188"/>
                <a:gd name="T38" fmla="*/ 1137 w 1216"/>
                <a:gd name="T39" fmla="*/ 488 h 1188"/>
                <a:gd name="T40" fmla="*/ 1146 w 1216"/>
                <a:gd name="T41" fmla="*/ 536 h 1188"/>
                <a:gd name="T42" fmla="*/ 1182 w 1216"/>
                <a:gd name="T43" fmla="*/ 564 h 1188"/>
                <a:gd name="T44" fmla="*/ 1200 w 1216"/>
                <a:gd name="T45" fmla="*/ 590 h 1188"/>
                <a:gd name="T46" fmla="*/ 1206 w 1216"/>
                <a:gd name="T47" fmla="*/ 708 h 1188"/>
                <a:gd name="T48" fmla="*/ 1209 w 1216"/>
                <a:gd name="T49" fmla="*/ 756 h 1188"/>
                <a:gd name="T50" fmla="*/ 1206 w 1216"/>
                <a:gd name="T51" fmla="*/ 860 h 1188"/>
                <a:gd name="T52" fmla="*/ 1155 w 1216"/>
                <a:gd name="T53" fmla="*/ 911 h 1188"/>
                <a:gd name="T54" fmla="*/ 1146 w 1216"/>
                <a:gd name="T55" fmla="*/ 995 h 1188"/>
                <a:gd name="T56" fmla="*/ 1098 w 1216"/>
                <a:gd name="T57" fmla="*/ 1073 h 1188"/>
                <a:gd name="T58" fmla="*/ 1039 w 1216"/>
                <a:gd name="T59" fmla="*/ 1130 h 1188"/>
                <a:gd name="T60" fmla="*/ 991 w 1216"/>
                <a:gd name="T61" fmla="*/ 1188 h 1188"/>
                <a:gd name="T62" fmla="*/ 945 w 1216"/>
                <a:gd name="T63" fmla="*/ 1130 h 1188"/>
                <a:gd name="T64" fmla="*/ 876 w 1216"/>
                <a:gd name="T65" fmla="*/ 1157 h 1188"/>
                <a:gd name="T66" fmla="*/ 807 w 1216"/>
                <a:gd name="T67" fmla="*/ 1121 h 1188"/>
                <a:gd name="T68" fmla="*/ 750 w 1216"/>
                <a:gd name="T69" fmla="*/ 1029 h 1188"/>
                <a:gd name="T70" fmla="*/ 750 w 1216"/>
                <a:gd name="T71" fmla="*/ 962 h 1188"/>
                <a:gd name="T72" fmla="*/ 708 w 1216"/>
                <a:gd name="T73" fmla="*/ 1007 h 1188"/>
                <a:gd name="T74" fmla="*/ 669 w 1216"/>
                <a:gd name="T75" fmla="*/ 983 h 1188"/>
                <a:gd name="T76" fmla="*/ 633 w 1216"/>
                <a:gd name="T77" fmla="*/ 915 h 1188"/>
                <a:gd name="T78" fmla="*/ 571 w 1216"/>
                <a:gd name="T79" fmla="*/ 870 h 1188"/>
                <a:gd name="T80" fmla="*/ 522 w 1216"/>
                <a:gd name="T81" fmla="*/ 851 h 1188"/>
                <a:gd name="T82" fmla="*/ 381 w 1216"/>
                <a:gd name="T83" fmla="*/ 881 h 1188"/>
                <a:gd name="T84" fmla="*/ 192 w 1216"/>
                <a:gd name="T85" fmla="*/ 948 h 1188"/>
                <a:gd name="T86" fmla="*/ 106 w 1216"/>
                <a:gd name="T87" fmla="*/ 995 h 1188"/>
                <a:gd name="T88" fmla="*/ 76 w 1216"/>
                <a:gd name="T89" fmla="*/ 935 h 1188"/>
                <a:gd name="T90" fmla="*/ 64 w 1216"/>
                <a:gd name="T91" fmla="*/ 849 h 1188"/>
                <a:gd name="T92" fmla="*/ 40 w 1216"/>
                <a:gd name="T93" fmla="*/ 725 h 1188"/>
                <a:gd name="T94" fmla="*/ 18 w 1216"/>
                <a:gd name="T95" fmla="*/ 608 h 1188"/>
                <a:gd name="T96" fmla="*/ 0 w 1216"/>
                <a:gd name="T97" fmla="*/ 528 h 1188"/>
                <a:gd name="T98" fmla="*/ 13 w 1216"/>
                <a:gd name="T99" fmla="*/ 458 h 1188"/>
                <a:gd name="T100" fmla="*/ 228 w 1216"/>
                <a:gd name="T101" fmla="*/ 342 h 1188"/>
                <a:gd name="T102" fmla="*/ 285 w 1216"/>
                <a:gd name="T103" fmla="*/ 222 h 1188"/>
                <a:gd name="T104" fmla="*/ 319 w 1216"/>
                <a:gd name="T105" fmla="*/ 194 h 1188"/>
                <a:gd name="T106" fmla="*/ 345 w 1216"/>
                <a:gd name="T107" fmla="*/ 168 h 1188"/>
                <a:gd name="T108" fmla="*/ 372 w 1216"/>
                <a:gd name="T109" fmla="*/ 129 h 1188"/>
                <a:gd name="T110" fmla="*/ 451 w 1216"/>
                <a:gd name="T111" fmla="*/ 174 h 1188"/>
                <a:gd name="T112" fmla="*/ 498 w 1216"/>
                <a:gd name="T113" fmla="*/ 158 h 1188"/>
                <a:gd name="T114" fmla="*/ 522 w 1216"/>
                <a:gd name="T115" fmla="*/ 89 h 1188"/>
                <a:gd name="T116" fmla="*/ 595 w 1216"/>
                <a:gd name="T117" fmla="*/ 51 h 1188"/>
                <a:gd name="T118" fmla="*/ 616 w 1216"/>
                <a:gd name="T119" fmla="*/ 20 h 1188"/>
                <a:gd name="T120" fmla="*/ 711 w 1216"/>
                <a:gd name="T121" fmla="*/ 45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16" h="1188">
                  <a:moveTo>
                    <a:pt x="711" y="45"/>
                  </a:moveTo>
                  <a:lnTo>
                    <a:pt x="702" y="93"/>
                  </a:lnTo>
                  <a:lnTo>
                    <a:pt x="682" y="90"/>
                  </a:lnTo>
                  <a:lnTo>
                    <a:pt x="682" y="117"/>
                  </a:lnTo>
                  <a:lnTo>
                    <a:pt x="669" y="144"/>
                  </a:lnTo>
                  <a:lnTo>
                    <a:pt x="691" y="176"/>
                  </a:lnTo>
                  <a:lnTo>
                    <a:pt x="735" y="198"/>
                  </a:lnTo>
                  <a:lnTo>
                    <a:pt x="763" y="236"/>
                  </a:lnTo>
                  <a:lnTo>
                    <a:pt x="817" y="275"/>
                  </a:lnTo>
                  <a:lnTo>
                    <a:pt x="840" y="248"/>
                  </a:lnTo>
                  <a:lnTo>
                    <a:pt x="858" y="162"/>
                  </a:lnTo>
                  <a:lnTo>
                    <a:pt x="853" y="138"/>
                  </a:lnTo>
                  <a:lnTo>
                    <a:pt x="852" y="98"/>
                  </a:lnTo>
                  <a:lnTo>
                    <a:pt x="868" y="92"/>
                  </a:lnTo>
                  <a:lnTo>
                    <a:pt x="864" y="47"/>
                  </a:lnTo>
                  <a:lnTo>
                    <a:pt x="879" y="0"/>
                  </a:lnTo>
                  <a:lnTo>
                    <a:pt x="912" y="57"/>
                  </a:lnTo>
                  <a:lnTo>
                    <a:pt x="918" y="101"/>
                  </a:lnTo>
                  <a:lnTo>
                    <a:pt x="919" y="143"/>
                  </a:lnTo>
                  <a:lnTo>
                    <a:pt x="942" y="126"/>
                  </a:lnTo>
                  <a:lnTo>
                    <a:pt x="954" y="141"/>
                  </a:lnTo>
                  <a:lnTo>
                    <a:pt x="970" y="150"/>
                  </a:lnTo>
                  <a:lnTo>
                    <a:pt x="963" y="203"/>
                  </a:lnTo>
                  <a:lnTo>
                    <a:pt x="976" y="233"/>
                  </a:lnTo>
                  <a:lnTo>
                    <a:pt x="997" y="243"/>
                  </a:lnTo>
                  <a:lnTo>
                    <a:pt x="994" y="273"/>
                  </a:lnTo>
                  <a:lnTo>
                    <a:pt x="999" y="290"/>
                  </a:lnTo>
                  <a:lnTo>
                    <a:pt x="1011" y="293"/>
                  </a:lnTo>
                  <a:lnTo>
                    <a:pt x="1003" y="308"/>
                  </a:lnTo>
                  <a:lnTo>
                    <a:pt x="1011" y="326"/>
                  </a:lnTo>
                  <a:lnTo>
                    <a:pt x="1042" y="344"/>
                  </a:lnTo>
                  <a:lnTo>
                    <a:pt x="1077" y="363"/>
                  </a:lnTo>
                  <a:lnTo>
                    <a:pt x="1075" y="383"/>
                  </a:lnTo>
                  <a:lnTo>
                    <a:pt x="1069" y="395"/>
                  </a:lnTo>
                  <a:lnTo>
                    <a:pt x="1084" y="413"/>
                  </a:lnTo>
                  <a:lnTo>
                    <a:pt x="1101" y="422"/>
                  </a:lnTo>
                  <a:lnTo>
                    <a:pt x="1101" y="450"/>
                  </a:lnTo>
                  <a:lnTo>
                    <a:pt x="1107" y="470"/>
                  </a:lnTo>
                  <a:lnTo>
                    <a:pt x="1132" y="468"/>
                  </a:lnTo>
                  <a:lnTo>
                    <a:pt x="1137" y="488"/>
                  </a:lnTo>
                  <a:lnTo>
                    <a:pt x="1126" y="516"/>
                  </a:lnTo>
                  <a:lnTo>
                    <a:pt x="1146" y="536"/>
                  </a:lnTo>
                  <a:lnTo>
                    <a:pt x="1168" y="534"/>
                  </a:lnTo>
                  <a:lnTo>
                    <a:pt x="1182" y="564"/>
                  </a:lnTo>
                  <a:lnTo>
                    <a:pt x="1177" y="578"/>
                  </a:lnTo>
                  <a:lnTo>
                    <a:pt x="1200" y="590"/>
                  </a:lnTo>
                  <a:lnTo>
                    <a:pt x="1195" y="657"/>
                  </a:lnTo>
                  <a:lnTo>
                    <a:pt x="1206" y="708"/>
                  </a:lnTo>
                  <a:lnTo>
                    <a:pt x="1216" y="737"/>
                  </a:lnTo>
                  <a:lnTo>
                    <a:pt x="1209" y="756"/>
                  </a:lnTo>
                  <a:lnTo>
                    <a:pt x="1213" y="797"/>
                  </a:lnTo>
                  <a:lnTo>
                    <a:pt x="1206" y="860"/>
                  </a:lnTo>
                  <a:lnTo>
                    <a:pt x="1186" y="890"/>
                  </a:lnTo>
                  <a:lnTo>
                    <a:pt x="1155" y="911"/>
                  </a:lnTo>
                  <a:lnTo>
                    <a:pt x="1137" y="930"/>
                  </a:lnTo>
                  <a:lnTo>
                    <a:pt x="1146" y="995"/>
                  </a:lnTo>
                  <a:lnTo>
                    <a:pt x="1119" y="1026"/>
                  </a:lnTo>
                  <a:lnTo>
                    <a:pt x="1098" y="1073"/>
                  </a:lnTo>
                  <a:lnTo>
                    <a:pt x="1098" y="1127"/>
                  </a:lnTo>
                  <a:lnTo>
                    <a:pt x="1039" y="1130"/>
                  </a:lnTo>
                  <a:lnTo>
                    <a:pt x="1024" y="1172"/>
                  </a:lnTo>
                  <a:lnTo>
                    <a:pt x="991" y="1188"/>
                  </a:lnTo>
                  <a:lnTo>
                    <a:pt x="961" y="1136"/>
                  </a:lnTo>
                  <a:lnTo>
                    <a:pt x="945" y="1130"/>
                  </a:lnTo>
                  <a:lnTo>
                    <a:pt x="912" y="1184"/>
                  </a:lnTo>
                  <a:lnTo>
                    <a:pt x="876" y="1157"/>
                  </a:lnTo>
                  <a:lnTo>
                    <a:pt x="835" y="1152"/>
                  </a:lnTo>
                  <a:lnTo>
                    <a:pt x="807" y="1121"/>
                  </a:lnTo>
                  <a:lnTo>
                    <a:pt x="787" y="1025"/>
                  </a:lnTo>
                  <a:lnTo>
                    <a:pt x="750" y="1029"/>
                  </a:lnTo>
                  <a:lnTo>
                    <a:pt x="762" y="1004"/>
                  </a:lnTo>
                  <a:lnTo>
                    <a:pt x="750" y="962"/>
                  </a:lnTo>
                  <a:lnTo>
                    <a:pt x="738" y="1004"/>
                  </a:lnTo>
                  <a:lnTo>
                    <a:pt x="708" y="1007"/>
                  </a:lnTo>
                  <a:lnTo>
                    <a:pt x="738" y="914"/>
                  </a:lnTo>
                  <a:lnTo>
                    <a:pt x="669" y="983"/>
                  </a:lnTo>
                  <a:lnTo>
                    <a:pt x="652" y="917"/>
                  </a:lnTo>
                  <a:lnTo>
                    <a:pt x="633" y="915"/>
                  </a:lnTo>
                  <a:lnTo>
                    <a:pt x="619" y="869"/>
                  </a:lnTo>
                  <a:lnTo>
                    <a:pt x="571" y="870"/>
                  </a:lnTo>
                  <a:lnTo>
                    <a:pt x="561" y="842"/>
                  </a:lnTo>
                  <a:lnTo>
                    <a:pt x="522" y="851"/>
                  </a:lnTo>
                  <a:lnTo>
                    <a:pt x="436" y="869"/>
                  </a:lnTo>
                  <a:lnTo>
                    <a:pt x="381" y="881"/>
                  </a:lnTo>
                  <a:lnTo>
                    <a:pt x="318" y="945"/>
                  </a:lnTo>
                  <a:lnTo>
                    <a:pt x="192" y="948"/>
                  </a:lnTo>
                  <a:lnTo>
                    <a:pt x="147" y="990"/>
                  </a:lnTo>
                  <a:lnTo>
                    <a:pt x="106" y="995"/>
                  </a:lnTo>
                  <a:lnTo>
                    <a:pt x="52" y="947"/>
                  </a:lnTo>
                  <a:lnTo>
                    <a:pt x="76" y="935"/>
                  </a:lnTo>
                  <a:lnTo>
                    <a:pt x="79" y="848"/>
                  </a:lnTo>
                  <a:lnTo>
                    <a:pt x="64" y="849"/>
                  </a:lnTo>
                  <a:lnTo>
                    <a:pt x="57" y="806"/>
                  </a:lnTo>
                  <a:lnTo>
                    <a:pt x="40" y="725"/>
                  </a:lnTo>
                  <a:lnTo>
                    <a:pt x="3" y="635"/>
                  </a:lnTo>
                  <a:lnTo>
                    <a:pt x="18" y="608"/>
                  </a:lnTo>
                  <a:lnTo>
                    <a:pt x="24" y="551"/>
                  </a:lnTo>
                  <a:lnTo>
                    <a:pt x="0" y="528"/>
                  </a:lnTo>
                  <a:lnTo>
                    <a:pt x="21" y="513"/>
                  </a:lnTo>
                  <a:lnTo>
                    <a:pt x="13" y="458"/>
                  </a:lnTo>
                  <a:lnTo>
                    <a:pt x="97" y="393"/>
                  </a:lnTo>
                  <a:lnTo>
                    <a:pt x="228" y="342"/>
                  </a:lnTo>
                  <a:lnTo>
                    <a:pt x="274" y="287"/>
                  </a:lnTo>
                  <a:lnTo>
                    <a:pt x="285" y="222"/>
                  </a:lnTo>
                  <a:lnTo>
                    <a:pt x="300" y="225"/>
                  </a:lnTo>
                  <a:lnTo>
                    <a:pt x="319" y="194"/>
                  </a:lnTo>
                  <a:lnTo>
                    <a:pt x="340" y="201"/>
                  </a:lnTo>
                  <a:lnTo>
                    <a:pt x="345" y="168"/>
                  </a:lnTo>
                  <a:lnTo>
                    <a:pt x="378" y="177"/>
                  </a:lnTo>
                  <a:lnTo>
                    <a:pt x="372" y="129"/>
                  </a:lnTo>
                  <a:lnTo>
                    <a:pt x="426" y="108"/>
                  </a:lnTo>
                  <a:lnTo>
                    <a:pt x="451" y="174"/>
                  </a:lnTo>
                  <a:lnTo>
                    <a:pt x="466" y="146"/>
                  </a:lnTo>
                  <a:lnTo>
                    <a:pt x="498" y="158"/>
                  </a:lnTo>
                  <a:lnTo>
                    <a:pt x="477" y="117"/>
                  </a:lnTo>
                  <a:lnTo>
                    <a:pt x="522" y="89"/>
                  </a:lnTo>
                  <a:lnTo>
                    <a:pt x="534" y="45"/>
                  </a:lnTo>
                  <a:lnTo>
                    <a:pt x="595" y="51"/>
                  </a:lnTo>
                  <a:lnTo>
                    <a:pt x="556" y="9"/>
                  </a:lnTo>
                  <a:lnTo>
                    <a:pt x="616" y="20"/>
                  </a:lnTo>
                  <a:lnTo>
                    <a:pt x="631" y="44"/>
                  </a:lnTo>
                  <a:lnTo>
                    <a:pt x="711" y="45"/>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46" name="Freeform 304"/>
            <p:cNvSpPr>
              <a:spLocks/>
            </p:cNvSpPr>
            <p:nvPr/>
          </p:nvSpPr>
          <p:spPr bwMode="auto">
            <a:xfrm>
              <a:off x="4937" y="3351"/>
              <a:ext cx="61" cy="68"/>
            </a:xfrm>
            <a:custGeom>
              <a:avLst/>
              <a:gdLst>
                <a:gd name="T0" fmla="*/ 101 w 105"/>
                <a:gd name="T1" fmla="*/ 7 h 118"/>
                <a:gd name="T2" fmla="*/ 68 w 105"/>
                <a:gd name="T3" fmla="*/ 24 h 118"/>
                <a:gd name="T4" fmla="*/ 23 w 105"/>
                <a:gd name="T5" fmla="*/ 1 h 118"/>
                <a:gd name="T6" fmla="*/ 0 w 105"/>
                <a:gd name="T7" fmla="*/ 0 h 118"/>
                <a:gd name="T8" fmla="*/ 12 w 105"/>
                <a:gd name="T9" fmla="*/ 30 h 118"/>
                <a:gd name="T10" fmla="*/ 30 w 105"/>
                <a:gd name="T11" fmla="*/ 55 h 118"/>
                <a:gd name="T12" fmla="*/ 23 w 105"/>
                <a:gd name="T13" fmla="*/ 81 h 118"/>
                <a:gd name="T14" fmla="*/ 44 w 105"/>
                <a:gd name="T15" fmla="*/ 112 h 118"/>
                <a:gd name="T16" fmla="*/ 77 w 105"/>
                <a:gd name="T17" fmla="*/ 118 h 118"/>
                <a:gd name="T18" fmla="*/ 77 w 105"/>
                <a:gd name="T19" fmla="*/ 94 h 118"/>
                <a:gd name="T20" fmla="*/ 98 w 105"/>
                <a:gd name="T21" fmla="*/ 105 h 118"/>
                <a:gd name="T22" fmla="*/ 104 w 105"/>
                <a:gd name="T23" fmla="*/ 85 h 118"/>
                <a:gd name="T24" fmla="*/ 90 w 105"/>
                <a:gd name="T25" fmla="*/ 75 h 118"/>
                <a:gd name="T26" fmla="*/ 104 w 105"/>
                <a:gd name="T27" fmla="*/ 58 h 118"/>
                <a:gd name="T28" fmla="*/ 105 w 105"/>
                <a:gd name="T29" fmla="*/ 31 h 118"/>
                <a:gd name="T30" fmla="*/ 101 w 105"/>
                <a:gd name="T31" fmla="*/ 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18">
                  <a:moveTo>
                    <a:pt x="101" y="7"/>
                  </a:moveTo>
                  <a:lnTo>
                    <a:pt x="68" y="24"/>
                  </a:lnTo>
                  <a:lnTo>
                    <a:pt x="23" y="1"/>
                  </a:lnTo>
                  <a:lnTo>
                    <a:pt x="0" y="0"/>
                  </a:lnTo>
                  <a:lnTo>
                    <a:pt x="12" y="30"/>
                  </a:lnTo>
                  <a:lnTo>
                    <a:pt x="30" y="55"/>
                  </a:lnTo>
                  <a:lnTo>
                    <a:pt x="23" y="81"/>
                  </a:lnTo>
                  <a:lnTo>
                    <a:pt x="44" y="112"/>
                  </a:lnTo>
                  <a:lnTo>
                    <a:pt x="77" y="118"/>
                  </a:lnTo>
                  <a:lnTo>
                    <a:pt x="77" y="94"/>
                  </a:lnTo>
                  <a:lnTo>
                    <a:pt x="98" y="105"/>
                  </a:lnTo>
                  <a:lnTo>
                    <a:pt x="104" y="85"/>
                  </a:lnTo>
                  <a:lnTo>
                    <a:pt x="90" y="75"/>
                  </a:lnTo>
                  <a:lnTo>
                    <a:pt x="104" y="58"/>
                  </a:lnTo>
                  <a:lnTo>
                    <a:pt x="105" y="31"/>
                  </a:lnTo>
                  <a:lnTo>
                    <a:pt x="101" y="7"/>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47" name="Freeform 305"/>
            <p:cNvSpPr>
              <a:spLocks/>
            </p:cNvSpPr>
            <p:nvPr/>
          </p:nvSpPr>
          <p:spPr bwMode="auto">
            <a:xfrm>
              <a:off x="5276" y="3351"/>
              <a:ext cx="122" cy="146"/>
            </a:xfrm>
            <a:custGeom>
              <a:avLst/>
              <a:gdLst>
                <a:gd name="T0" fmla="*/ 63 w 210"/>
                <a:gd name="T1" fmla="*/ 252 h 252"/>
                <a:gd name="T2" fmla="*/ 85 w 210"/>
                <a:gd name="T3" fmla="*/ 238 h 252"/>
                <a:gd name="T4" fmla="*/ 108 w 210"/>
                <a:gd name="T5" fmla="*/ 211 h 252"/>
                <a:gd name="T6" fmla="*/ 114 w 210"/>
                <a:gd name="T7" fmla="*/ 183 h 252"/>
                <a:gd name="T8" fmla="*/ 118 w 210"/>
                <a:gd name="T9" fmla="*/ 154 h 252"/>
                <a:gd name="T10" fmla="*/ 135 w 210"/>
                <a:gd name="T11" fmla="*/ 153 h 252"/>
                <a:gd name="T12" fmla="*/ 166 w 210"/>
                <a:gd name="T13" fmla="*/ 136 h 252"/>
                <a:gd name="T14" fmla="*/ 169 w 210"/>
                <a:gd name="T15" fmla="*/ 117 h 252"/>
                <a:gd name="T16" fmla="*/ 184 w 210"/>
                <a:gd name="T17" fmla="*/ 94 h 252"/>
                <a:gd name="T18" fmla="*/ 204 w 210"/>
                <a:gd name="T19" fmla="*/ 72 h 252"/>
                <a:gd name="T20" fmla="*/ 210 w 210"/>
                <a:gd name="T21" fmla="*/ 22 h 252"/>
                <a:gd name="T22" fmla="*/ 184 w 210"/>
                <a:gd name="T23" fmla="*/ 28 h 252"/>
                <a:gd name="T24" fmla="*/ 160 w 210"/>
                <a:gd name="T25" fmla="*/ 18 h 252"/>
                <a:gd name="T26" fmla="*/ 171 w 210"/>
                <a:gd name="T27" fmla="*/ 0 h 252"/>
                <a:gd name="T28" fmla="*/ 145 w 210"/>
                <a:gd name="T29" fmla="*/ 4 h 252"/>
                <a:gd name="T30" fmla="*/ 142 w 210"/>
                <a:gd name="T31" fmla="*/ 37 h 252"/>
                <a:gd name="T32" fmla="*/ 139 w 210"/>
                <a:gd name="T33" fmla="*/ 66 h 252"/>
                <a:gd name="T34" fmla="*/ 111 w 210"/>
                <a:gd name="T35" fmla="*/ 90 h 252"/>
                <a:gd name="T36" fmla="*/ 99 w 210"/>
                <a:gd name="T37" fmla="*/ 112 h 252"/>
                <a:gd name="T38" fmla="*/ 72 w 210"/>
                <a:gd name="T39" fmla="*/ 139 h 252"/>
                <a:gd name="T40" fmla="*/ 40 w 210"/>
                <a:gd name="T41" fmla="*/ 157 h 252"/>
                <a:gd name="T42" fmla="*/ 10 w 210"/>
                <a:gd name="T43" fmla="*/ 184 h 252"/>
                <a:gd name="T44" fmla="*/ 0 w 210"/>
                <a:gd name="T45" fmla="*/ 216 h 252"/>
                <a:gd name="T46" fmla="*/ 1 w 210"/>
                <a:gd name="T47" fmla="*/ 238 h 252"/>
                <a:gd name="T48" fmla="*/ 49 w 210"/>
                <a:gd name="T49" fmla="*/ 243 h 252"/>
                <a:gd name="T50" fmla="*/ 63 w 210"/>
                <a:gd name="T5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252">
                  <a:moveTo>
                    <a:pt x="63" y="252"/>
                  </a:moveTo>
                  <a:lnTo>
                    <a:pt x="85" y="238"/>
                  </a:lnTo>
                  <a:lnTo>
                    <a:pt x="108" y="211"/>
                  </a:lnTo>
                  <a:lnTo>
                    <a:pt x="114" y="183"/>
                  </a:lnTo>
                  <a:lnTo>
                    <a:pt x="118" y="154"/>
                  </a:lnTo>
                  <a:lnTo>
                    <a:pt x="135" y="153"/>
                  </a:lnTo>
                  <a:lnTo>
                    <a:pt x="166" y="136"/>
                  </a:lnTo>
                  <a:lnTo>
                    <a:pt x="169" y="117"/>
                  </a:lnTo>
                  <a:lnTo>
                    <a:pt x="184" y="94"/>
                  </a:lnTo>
                  <a:lnTo>
                    <a:pt x="204" y="72"/>
                  </a:lnTo>
                  <a:lnTo>
                    <a:pt x="210" y="22"/>
                  </a:lnTo>
                  <a:lnTo>
                    <a:pt x="184" y="28"/>
                  </a:lnTo>
                  <a:lnTo>
                    <a:pt x="160" y="18"/>
                  </a:lnTo>
                  <a:lnTo>
                    <a:pt x="171" y="0"/>
                  </a:lnTo>
                  <a:lnTo>
                    <a:pt x="145" y="4"/>
                  </a:lnTo>
                  <a:lnTo>
                    <a:pt x="142" y="37"/>
                  </a:lnTo>
                  <a:lnTo>
                    <a:pt x="139" y="66"/>
                  </a:lnTo>
                  <a:lnTo>
                    <a:pt x="111" y="90"/>
                  </a:lnTo>
                  <a:lnTo>
                    <a:pt x="99" y="112"/>
                  </a:lnTo>
                  <a:lnTo>
                    <a:pt x="72" y="139"/>
                  </a:lnTo>
                  <a:lnTo>
                    <a:pt x="40" y="157"/>
                  </a:lnTo>
                  <a:lnTo>
                    <a:pt x="10" y="184"/>
                  </a:lnTo>
                  <a:lnTo>
                    <a:pt x="0" y="216"/>
                  </a:lnTo>
                  <a:lnTo>
                    <a:pt x="1" y="238"/>
                  </a:lnTo>
                  <a:lnTo>
                    <a:pt x="49" y="243"/>
                  </a:lnTo>
                  <a:lnTo>
                    <a:pt x="63" y="252"/>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148" name="Freeform 306"/>
            <p:cNvSpPr>
              <a:spLocks/>
            </p:cNvSpPr>
            <p:nvPr/>
          </p:nvSpPr>
          <p:spPr bwMode="auto">
            <a:xfrm>
              <a:off x="5368" y="3208"/>
              <a:ext cx="99" cy="166"/>
            </a:xfrm>
            <a:custGeom>
              <a:avLst/>
              <a:gdLst>
                <a:gd name="T0" fmla="*/ 85 w 171"/>
                <a:gd name="T1" fmla="*/ 288 h 288"/>
                <a:gd name="T2" fmla="*/ 69 w 171"/>
                <a:gd name="T3" fmla="*/ 272 h 288"/>
                <a:gd name="T4" fmla="*/ 76 w 171"/>
                <a:gd name="T5" fmla="*/ 243 h 288"/>
                <a:gd name="T6" fmla="*/ 64 w 171"/>
                <a:gd name="T7" fmla="*/ 221 h 288"/>
                <a:gd name="T8" fmla="*/ 36 w 171"/>
                <a:gd name="T9" fmla="*/ 203 h 288"/>
                <a:gd name="T10" fmla="*/ 63 w 171"/>
                <a:gd name="T11" fmla="*/ 176 h 288"/>
                <a:gd name="T12" fmla="*/ 61 w 171"/>
                <a:gd name="T13" fmla="*/ 134 h 288"/>
                <a:gd name="T14" fmla="*/ 52 w 171"/>
                <a:gd name="T15" fmla="*/ 99 h 288"/>
                <a:gd name="T16" fmla="*/ 12 w 171"/>
                <a:gd name="T17" fmla="*/ 30 h 288"/>
                <a:gd name="T18" fmla="*/ 0 w 171"/>
                <a:gd name="T19" fmla="*/ 0 h 288"/>
                <a:gd name="T20" fmla="*/ 25 w 171"/>
                <a:gd name="T21" fmla="*/ 8 h 288"/>
                <a:gd name="T22" fmla="*/ 33 w 171"/>
                <a:gd name="T23" fmla="*/ 29 h 288"/>
                <a:gd name="T24" fmla="*/ 66 w 171"/>
                <a:gd name="T25" fmla="*/ 60 h 288"/>
                <a:gd name="T26" fmla="*/ 66 w 171"/>
                <a:gd name="T27" fmla="*/ 110 h 288"/>
                <a:gd name="T28" fmla="*/ 79 w 171"/>
                <a:gd name="T29" fmla="*/ 123 h 288"/>
                <a:gd name="T30" fmla="*/ 96 w 171"/>
                <a:gd name="T31" fmla="*/ 105 h 288"/>
                <a:gd name="T32" fmla="*/ 102 w 171"/>
                <a:gd name="T33" fmla="*/ 131 h 288"/>
                <a:gd name="T34" fmla="*/ 105 w 171"/>
                <a:gd name="T35" fmla="*/ 153 h 288"/>
                <a:gd name="T36" fmla="*/ 136 w 171"/>
                <a:gd name="T37" fmla="*/ 156 h 288"/>
                <a:gd name="T38" fmla="*/ 163 w 171"/>
                <a:gd name="T39" fmla="*/ 140 h 288"/>
                <a:gd name="T40" fmla="*/ 171 w 171"/>
                <a:gd name="T41" fmla="*/ 159 h 288"/>
                <a:gd name="T42" fmla="*/ 151 w 171"/>
                <a:gd name="T43" fmla="*/ 206 h 288"/>
                <a:gd name="T44" fmla="*/ 130 w 171"/>
                <a:gd name="T45" fmla="*/ 207 h 288"/>
                <a:gd name="T46" fmla="*/ 132 w 171"/>
                <a:gd name="T47" fmla="*/ 252 h 288"/>
                <a:gd name="T48" fmla="*/ 106 w 171"/>
                <a:gd name="T49" fmla="*/ 260 h 288"/>
                <a:gd name="T50" fmla="*/ 85 w 171"/>
                <a:gd name="T51"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 h="288">
                  <a:moveTo>
                    <a:pt x="85" y="288"/>
                  </a:moveTo>
                  <a:lnTo>
                    <a:pt x="69" y="272"/>
                  </a:lnTo>
                  <a:lnTo>
                    <a:pt x="76" y="243"/>
                  </a:lnTo>
                  <a:lnTo>
                    <a:pt x="64" y="221"/>
                  </a:lnTo>
                  <a:lnTo>
                    <a:pt x="36" y="203"/>
                  </a:lnTo>
                  <a:lnTo>
                    <a:pt x="63" y="176"/>
                  </a:lnTo>
                  <a:lnTo>
                    <a:pt x="61" y="134"/>
                  </a:lnTo>
                  <a:lnTo>
                    <a:pt x="52" y="99"/>
                  </a:lnTo>
                  <a:lnTo>
                    <a:pt x="12" y="30"/>
                  </a:lnTo>
                  <a:lnTo>
                    <a:pt x="0" y="0"/>
                  </a:lnTo>
                  <a:lnTo>
                    <a:pt x="25" y="8"/>
                  </a:lnTo>
                  <a:lnTo>
                    <a:pt x="33" y="29"/>
                  </a:lnTo>
                  <a:lnTo>
                    <a:pt x="66" y="60"/>
                  </a:lnTo>
                  <a:lnTo>
                    <a:pt x="66" y="110"/>
                  </a:lnTo>
                  <a:lnTo>
                    <a:pt x="79" y="123"/>
                  </a:lnTo>
                  <a:lnTo>
                    <a:pt x="96" y="105"/>
                  </a:lnTo>
                  <a:lnTo>
                    <a:pt x="102" y="131"/>
                  </a:lnTo>
                  <a:lnTo>
                    <a:pt x="105" y="153"/>
                  </a:lnTo>
                  <a:lnTo>
                    <a:pt x="136" y="156"/>
                  </a:lnTo>
                  <a:lnTo>
                    <a:pt x="163" y="140"/>
                  </a:lnTo>
                  <a:lnTo>
                    <a:pt x="171" y="159"/>
                  </a:lnTo>
                  <a:lnTo>
                    <a:pt x="151" y="206"/>
                  </a:lnTo>
                  <a:lnTo>
                    <a:pt x="130" y="207"/>
                  </a:lnTo>
                  <a:lnTo>
                    <a:pt x="132" y="252"/>
                  </a:lnTo>
                  <a:lnTo>
                    <a:pt x="106" y="260"/>
                  </a:lnTo>
                  <a:lnTo>
                    <a:pt x="85" y="288"/>
                  </a:lnTo>
                  <a:close/>
                </a:path>
              </a:pathLst>
            </a:custGeom>
            <a:grp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grpSp>
      <p:sp>
        <p:nvSpPr>
          <p:cNvPr id="246" name="Rectangle 128"/>
          <p:cNvSpPr>
            <a:spLocks noChangeArrowheads="1"/>
          </p:cNvSpPr>
          <p:nvPr>
            <p:custDataLst>
              <p:tags r:id="rId1"/>
            </p:custDataLst>
          </p:nvPr>
        </p:nvSpPr>
        <p:spPr bwMode="auto">
          <a:xfrm>
            <a:off x="2983783" y="2728483"/>
            <a:ext cx="686085"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Greensboro</a:t>
            </a:r>
            <a:r>
              <a:rPr lang="en-GB" sz="900" dirty="0" smtClean="0"/>
              <a:t> </a:t>
            </a:r>
            <a:br>
              <a:rPr lang="en-GB" sz="900" dirty="0" smtClean="0"/>
            </a:br>
            <a:r>
              <a:rPr lang="en-GB" sz="900" dirty="0" smtClean="0"/>
              <a:t>US</a:t>
            </a:r>
            <a:endParaRPr lang="en-GB" sz="900" dirty="0"/>
          </a:p>
        </p:txBody>
      </p:sp>
      <p:sp>
        <p:nvSpPr>
          <p:cNvPr id="248" name="Text Box 132"/>
          <p:cNvSpPr txBox="1">
            <a:spLocks noChangeArrowheads="1"/>
          </p:cNvSpPr>
          <p:nvPr/>
        </p:nvSpPr>
        <p:spPr bwMode="auto">
          <a:xfrm>
            <a:off x="3060536" y="3589375"/>
            <a:ext cx="1056058" cy="235449"/>
          </a:xfrm>
          <a:prstGeom prst="rect">
            <a:avLst/>
          </a:prstGeom>
          <a:noFill/>
          <a:ln w="12700">
            <a:noFill/>
            <a:miter lim="800000"/>
            <a:headEnd type="none" w="sm" len="sm"/>
            <a:tailEnd type="none" w="sm" len="sm"/>
          </a:ln>
        </p:spPr>
        <p:txBody>
          <a:bodyPr wrap="square" lIns="0" tIns="0" rIns="0" bIns="0">
            <a:spAutoFit/>
          </a:bodyPr>
          <a:lstStyle/>
          <a:p>
            <a:pPr algn="ctr">
              <a:lnSpc>
                <a:spcPct val="85000"/>
              </a:lnSpc>
            </a:pPr>
            <a:r>
              <a:rPr lang="en-GB" sz="900" b="1" dirty="0" smtClean="0"/>
              <a:t>Research Triangle Park</a:t>
            </a:r>
            <a:r>
              <a:rPr lang="en-GB" sz="900" dirty="0" smtClean="0"/>
              <a:t>, US</a:t>
            </a:r>
            <a:endParaRPr lang="en-GB" sz="900" dirty="0"/>
          </a:p>
        </p:txBody>
      </p:sp>
      <p:sp>
        <p:nvSpPr>
          <p:cNvPr id="251" name="Oval 250"/>
          <p:cNvSpPr/>
          <p:nvPr/>
        </p:nvSpPr>
        <p:spPr bwMode="auto">
          <a:xfrm>
            <a:off x="3541230" y="4787828"/>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252" name="TextBox 636"/>
          <p:cNvSpPr txBox="1">
            <a:spLocks noChangeArrowheads="1"/>
          </p:cNvSpPr>
          <p:nvPr/>
        </p:nvSpPr>
        <p:spPr bwMode="auto">
          <a:xfrm>
            <a:off x="3797151" y="5760823"/>
            <a:ext cx="596317" cy="235449"/>
          </a:xfrm>
          <a:prstGeom prst="rect">
            <a:avLst/>
          </a:prstGeom>
          <a:noFill/>
          <a:ln w="9525">
            <a:noFill/>
            <a:miter lim="800000"/>
            <a:headEnd/>
            <a:tailEnd/>
          </a:ln>
        </p:spPr>
        <p:txBody>
          <a:bodyPr wrap="none" lIns="0" tIns="0" rIns="0" bIns="0">
            <a:spAutoFit/>
          </a:bodyPr>
          <a:lstStyle>
            <a:defPPr>
              <a:defRPr lang="en-US"/>
            </a:defPPr>
            <a:lvl1pPr defTabSz="977900">
              <a:lnSpc>
                <a:spcPct val="85000"/>
              </a:lnSpc>
            </a:lvl1pPr>
          </a:lstStyle>
          <a:p>
            <a:pPr algn="ctr"/>
            <a:r>
              <a:rPr lang="de-CH" sz="900" b="1" dirty="0" smtClean="0"/>
              <a:t>Uberlândia</a:t>
            </a:r>
            <a:br>
              <a:rPr lang="de-CH" sz="900" b="1" dirty="0" smtClean="0"/>
            </a:br>
            <a:r>
              <a:rPr lang="de-CH" sz="900" dirty="0" smtClean="0"/>
              <a:t>Brazil</a:t>
            </a:r>
            <a:endParaRPr lang="de-CH" sz="900" dirty="0"/>
          </a:p>
        </p:txBody>
      </p:sp>
      <p:sp>
        <p:nvSpPr>
          <p:cNvPr id="256" name="Rectangle 128"/>
          <p:cNvSpPr>
            <a:spLocks noChangeArrowheads="1"/>
          </p:cNvSpPr>
          <p:nvPr>
            <p:custDataLst>
              <p:tags r:id="rId2"/>
            </p:custDataLst>
          </p:nvPr>
        </p:nvSpPr>
        <p:spPr bwMode="auto">
          <a:xfrm>
            <a:off x="3690773" y="1918095"/>
            <a:ext cx="679673"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Jealott’s Hill</a:t>
            </a:r>
            <a:br>
              <a:rPr lang="en-GB" sz="900" b="1" dirty="0" smtClean="0"/>
            </a:br>
            <a:r>
              <a:rPr lang="en-GB" sz="900" dirty="0" smtClean="0"/>
              <a:t>UK</a:t>
            </a:r>
            <a:endParaRPr lang="en-GB" sz="900" dirty="0"/>
          </a:p>
        </p:txBody>
      </p:sp>
      <p:sp>
        <p:nvSpPr>
          <p:cNvPr id="258" name="Rectangle 128"/>
          <p:cNvSpPr>
            <a:spLocks noChangeArrowheads="1"/>
          </p:cNvSpPr>
          <p:nvPr>
            <p:custDataLst>
              <p:tags r:id="rId3"/>
            </p:custDataLst>
          </p:nvPr>
        </p:nvSpPr>
        <p:spPr bwMode="auto">
          <a:xfrm>
            <a:off x="4929681" y="2268322"/>
            <a:ext cx="621965"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Enkhuizen</a:t>
            </a:r>
            <a:r>
              <a:rPr lang="en-GB" sz="900" dirty="0" smtClean="0"/>
              <a:t/>
            </a:r>
            <a:br>
              <a:rPr lang="en-GB" sz="900" dirty="0" smtClean="0"/>
            </a:br>
            <a:r>
              <a:rPr lang="en-GB" sz="900" dirty="0" smtClean="0"/>
              <a:t>Netherlands</a:t>
            </a:r>
            <a:endParaRPr lang="en-GB" sz="900" dirty="0"/>
          </a:p>
        </p:txBody>
      </p:sp>
      <p:sp>
        <p:nvSpPr>
          <p:cNvPr id="259" name="Rectangle 128"/>
          <p:cNvSpPr>
            <a:spLocks noChangeArrowheads="1"/>
          </p:cNvSpPr>
          <p:nvPr>
            <p:custDataLst>
              <p:tags r:id="rId4"/>
            </p:custDataLst>
          </p:nvPr>
        </p:nvSpPr>
        <p:spPr bwMode="auto">
          <a:xfrm>
            <a:off x="5316647" y="3569266"/>
            <a:ext cx="596317"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Stein</a:t>
            </a:r>
            <a:r>
              <a:rPr lang="en-GB" sz="900" dirty="0" smtClean="0"/>
              <a:t/>
            </a:r>
            <a:br>
              <a:rPr lang="en-GB" sz="900" dirty="0" smtClean="0"/>
            </a:br>
            <a:r>
              <a:rPr lang="en-GB" sz="900" dirty="0" smtClean="0"/>
              <a:t>Switzerland</a:t>
            </a:r>
            <a:endParaRPr lang="en-GB" sz="900" dirty="0"/>
          </a:p>
        </p:txBody>
      </p:sp>
      <p:sp>
        <p:nvSpPr>
          <p:cNvPr id="261" name="Oval 260"/>
          <p:cNvSpPr/>
          <p:nvPr/>
        </p:nvSpPr>
        <p:spPr bwMode="auto">
          <a:xfrm>
            <a:off x="6653843" y="3327159"/>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262" name="Oval 261"/>
          <p:cNvSpPr/>
          <p:nvPr/>
        </p:nvSpPr>
        <p:spPr bwMode="auto">
          <a:xfrm>
            <a:off x="5851769" y="3973656"/>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264" name="Oval 263"/>
          <p:cNvSpPr/>
          <p:nvPr/>
        </p:nvSpPr>
        <p:spPr bwMode="auto">
          <a:xfrm>
            <a:off x="4609152" y="2971812"/>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265" name="Oval 264"/>
          <p:cNvSpPr/>
          <p:nvPr/>
        </p:nvSpPr>
        <p:spPr bwMode="auto">
          <a:xfrm>
            <a:off x="4542232" y="3042487"/>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266" name="Oval 265"/>
          <p:cNvSpPr/>
          <p:nvPr/>
        </p:nvSpPr>
        <p:spPr bwMode="auto">
          <a:xfrm>
            <a:off x="4711926" y="2838986"/>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pic>
        <p:nvPicPr>
          <p:cNvPr id="267" name="Picture 14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66687" y="4250548"/>
            <a:ext cx="753484" cy="519995"/>
          </a:xfrm>
          <a:prstGeom prst="rect">
            <a:avLst/>
          </a:prstGeom>
          <a:ln>
            <a:noFill/>
          </a:ln>
          <a:effectLst>
            <a:outerShdw blurRad="88900" dist="76200" dir="2700000" algn="tl" rotWithShape="0">
              <a:prstClr val="black">
                <a:alpha val="40000"/>
              </a:prstClr>
            </a:outerShdw>
          </a:effectLst>
        </p:spPr>
      </p:pic>
      <p:sp>
        <p:nvSpPr>
          <p:cNvPr id="268" name="TextBox 1164"/>
          <p:cNvSpPr txBox="1">
            <a:spLocks noChangeArrowheads="1"/>
          </p:cNvSpPr>
          <p:nvPr/>
        </p:nvSpPr>
        <p:spPr bwMode="auto">
          <a:xfrm>
            <a:off x="6417236" y="4857587"/>
            <a:ext cx="250068" cy="235449"/>
          </a:xfrm>
          <a:prstGeom prst="rect">
            <a:avLst/>
          </a:prstGeom>
          <a:noFill/>
          <a:ln w="9525">
            <a:noFill/>
            <a:miter lim="800000"/>
            <a:headEnd/>
            <a:tailEnd/>
          </a:ln>
        </p:spPr>
        <p:txBody>
          <a:bodyPr wrap="none" lIns="0" tIns="0" rIns="0" bIns="0">
            <a:spAutoFit/>
          </a:bodyPr>
          <a:lstStyle>
            <a:defPPr>
              <a:defRPr lang="en-US"/>
            </a:defPPr>
            <a:lvl1pPr defTabSz="977900">
              <a:lnSpc>
                <a:spcPct val="85000"/>
              </a:lnSpc>
            </a:lvl1pPr>
          </a:lstStyle>
          <a:p>
            <a:r>
              <a:rPr lang="de-CH" sz="900" b="1" dirty="0" smtClean="0"/>
              <a:t>Goa</a:t>
            </a:r>
            <a:r>
              <a:rPr lang="de-CH" sz="900" dirty="0" smtClean="0"/>
              <a:t/>
            </a:r>
            <a:br>
              <a:rPr lang="de-CH" sz="900" dirty="0" smtClean="0"/>
            </a:br>
            <a:r>
              <a:rPr lang="de-CH" sz="900" dirty="0" smtClean="0"/>
              <a:t>India</a:t>
            </a:r>
            <a:endParaRPr lang="de-CH" sz="900" dirty="0"/>
          </a:p>
        </p:txBody>
      </p:sp>
      <p:sp>
        <p:nvSpPr>
          <p:cNvPr id="269" name="TextBox 1164"/>
          <p:cNvSpPr txBox="1">
            <a:spLocks noChangeArrowheads="1"/>
          </p:cNvSpPr>
          <p:nvPr/>
        </p:nvSpPr>
        <p:spPr bwMode="auto">
          <a:xfrm>
            <a:off x="7483202" y="3565498"/>
            <a:ext cx="384721" cy="235449"/>
          </a:xfrm>
          <a:prstGeom prst="rect">
            <a:avLst/>
          </a:prstGeom>
          <a:noFill/>
          <a:ln w="9525">
            <a:noFill/>
            <a:miter lim="800000"/>
            <a:headEnd/>
            <a:tailEnd/>
          </a:ln>
        </p:spPr>
        <p:txBody>
          <a:bodyPr wrap="none" lIns="0" tIns="0" rIns="0" bIns="0">
            <a:spAutoFit/>
          </a:bodyPr>
          <a:lstStyle>
            <a:defPPr>
              <a:defRPr lang="en-US"/>
            </a:defPPr>
            <a:lvl1pPr defTabSz="977900">
              <a:lnSpc>
                <a:spcPct val="85000"/>
              </a:lnSpc>
            </a:lvl1pPr>
          </a:lstStyle>
          <a:p>
            <a:pPr algn="ctr"/>
            <a:r>
              <a:rPr lang="de-CH" sz="900" b="1" dirty="0" smtClean="0"/>
              <a:t>Beijing</a:t>
            </a:r>
            <a:r>
              <a:rPr lang="de-CH" sz="900" dirty="0" smtClean="0"/>
              <a:t/>
            </a:r>
            <a:br>
              <a:rPr lang="de-CH" sz="900" dirty="0" smtClean="0"/>
            </a:br>
            <a:r>
              <a:rPr lang="de-CH" sz="900" dirty="0" smtClean="0"/>
              <a:t>China</a:t>
            </a:r>
            <a:endParaRPr lang="de-CH" sz="900" dirty="0"/>
          </a:p>
        </p:txBody>
      </p:sp>
      <p:sp>
        <p:nvSpPr>
          <p:cNvPr id="272" name="Oval 290"/>
          <p:cNvSpPr/>
          <p:nvPr/>
        </p:nvSpPr>
        <p:spPr bwMode="auto">
          <a:xfrm>
            <a:off x="2257278" y="3696425"/>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273" name="Rectangle 128"/>
          <p:cNvSpPr>
            <a:spLocks noChangeArrowheads="1"/>
          </p:cNvSpPr>
          <p:nvPr>
            <p:custDataLst>
              <p:tags r:id="rId5"/>
            </p:custDataLst>
          </p:nvPr>
        </p:nvSpPr>
        <p:spPr bwMode="auto">
          <a:xfrm>
            <a:off x="1249263" y="4818640"/>
            <a:ext cx="333425"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Gilroy</a:t>
            </a:r>
          </a:p>
          <a:p>
            <a:pPr algn="ctr" defTabSz="977900">
              <a:lnSpc>
                <a:spcPct val="85000"/>
              </a:lnSpc>
            </a:pPr>
            <a:r>
              <a:rPr lang="en-GB" sz="900" dirty="0" smtClean="0"/>
              <a:t>US</a:t>
            </a:r>
            <a:endParaRPr lang="en-GB" sz="900" dirty="0"/>
          </a:p>
        </p:txBody>
      </p:sp>
      <p:sp>
        <p:nvSpPr>
          <p:cNvPr id="274" name="Footer Placeholder 3"/>
          <p:cNvSpPr>
            <a:spLocks noGrp="1"/>
          </p:cNvSpPr>
          <p:nvPr>
            <p:ph type="ftr" sz="quarter" idx="4294967295"/>
          </p:nvPr>
        </p:nvSpPr>
        <p:spPr>
          <a:xfrm>
            <a:off x="792163" y="6430504"/>
            <a:ext cx="5753100" cy="376238"/>
          </a:xfrm>
          <a:prstGeom prst="rect">
            <a:avLst/>
          </a:prstGeom>
        </p:spPr>
        <p:txBody>
          <a:bodyPr/>
          <a:lstStyle/>
          <a:p>
            <a:pPr>
              <a:defRPr/>
            </a:pPr>
            <a:r>
              <a:rPr lang="en-US" dirty="0" smtClean="0"/>
              <a:t>Classification</a:t>
            </a:r>
            <a:r>
              <a:rPr lang="en-US" smtClean="0"/>
              <a:t>: PUBLIC</a:t>
            </a:r>
            <a:endParaRPr lang="en-US" dirty="0"/>
          </a:p>
        </p:txBody>
      </p:sp>
      <p:sp>
        <p:nvSpPr>
          <p:cNvPr id="276" name="Oval 275"/>
          <p:cNvSpPr/>
          <p:nvPr/>
        </p:nvSpPr>
        <p:spPr bwMode="auto">
          <a:xfrm>
            <a:off x="2895371" y="3774921"/>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pic>
        <p:nvPicPr>
          <p:cNvPr id="277" name="Picture 8" descr="P:\WashingtonDC\860194.000\P+S\_TEAM\STUDY_KimTa\Gilroy Aerials - All Sites\GilroyWest-BirdsEye_Page_4.jpg"/>
          <p:cNvPicPr>
            <a:picLocks noChangeAspect="1" noChangeArrowheads="1"/>
          </p:cNvPicPr>
          <p:nvPr/>
        </p:nvPicPr>
        <p:blipFill>
          <a:blip r:embed="rId20" cstate="email">
            <a:extLst>
              <a:ext uri="{28A0092B-C50C-407E-A947-70E740481C1C}">
                <a14:useLocalDpi xmlns:a14="http://schemas.microsoft.com/office/drawing/2010/main"/>
              </a:ext>
            </a:extLst>
          </a:blip>
          <a:srcRect l="3906" t="11949" b="17279"/>
          <a:stretch>
            <a:fillRect/>
          </a:stretch>
        </p:blipFill>
        <p:spPr bwMode="auto">
          <a:xfrm>
            <a:off x="1058714" y="4265051"/>
            <a:ext cx="688879" cy="472374"/>
          </a:xfrm>
          <a:prstGeom prst="rect">
            <a:avLst/>
          </a:prstGeom>
          <a:noFill/>
          <a:ln w="9525">
            <a:noFill/>
            <a:miter lim="800000"/>
            <a:headEnd/>
            <a:tailEnd/>
          </a:ln>
          <a:effectLst>
            <a:outerShdw blurRad="88900" dist="76200" dir="2700000" algn="tl" rotWithShape="0">
              <a:prstClr val="black">
                <a:alpha val="40000"/>
              </a:prstClr>
            </a:outerShdw>
          </a:effectLst>
        </p:spPr>
      </p:pic>
      <p:pic>
        <p:nvPicPr>
          <p:cNvPr id="286" name="Picture 154"/>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601103" y="1360630"/>
            <a:ext cx="845817" cy="461496"/>
          </a:xfrm>
          <a:prstGeom prst="rect">
            <a:avLst/>
          </a:prstGeom>
          <a:noFill/>
          <a:ln w="12700">
            <a:noFill/>
            <a:miter lim="800000"/>
            <a:headEnd type="none" w="sm" len="sm"/>
            <a:tailEnd type="none" w="sm" len="sm"/>
          </a:ln>
          <a:effectLst>
            <a:outerShdw blurRad="88900" dist="76200" dir="2700000" algn="tl" rotWithShape="0">
              <a:prstClr val="black">
                <a:alpha val="40000"/>
              </a:prstClr>
            </a:outerShdw>
          </a:effectLst>
        </p:spPr>
      </p:pic>
      <p:pic>
        <p:nvPicPr>
          <p:cNvPr id="278" name="Picture 4" descr="http://www.syngenta.com/global/corporate/SiteCollectionImages/ImageLibrary/SitesAndBuildings/hr-enkhuizen-lowres.jpg"/>
          <p:cNvPicPr>
            <a:picLocks noChangeAspect="1" noChangeArrowheads="1"/>
          </p:cNvPicPr>
          <p:nvPr/>
        </p:nvPicPr>
        <p:blipFill>
          <a:blip r:embed="rId22" cstate="email">
            <a:extLst>
              <a:ext uri="{28A0092B-C50C-407E-A947-70E740481C1C}">
                <a14:useLocalDpi xmlns:a14="http://schemas.microsoft.com/office/drawing/2010/main"/>
              </a:ext>
            </a:extLst>
          </a:blip>
          <a:srcRect t="18735" b="1639"/>
          <a:stretch>
            <a:fillRect/>
          </a:stretch>
        </p:blipFill>
        <p:spPr bwMode="auto">
          <a:xfrm>
            <a:off x="4903438" y="1755812"/>
            <a:ext cx="742958" cy="467788"/>
          </a:xfrm>
          <a:prstGeom prst="rect">
            <a:avLst/>
          </a:prstGeom>
          <a:ln>
            <a:noFill/>
          </a:ln>
          <a:effectLst>
            <a:outerShdw blurRad="88900" dist="76200" dir="2700000" algn="tl" rotWithShape="0">
              <a:prstClr val="black">
                <a:alpha val="40000"/>
              </a:prstClr>
            </a:outerShdw>
          </a:effectLst>
        </p:spPr>
      </p:pic>
      <p:pic>
        <p:nvPicPr>
          <p:cNvPr id="279" name="Picture 2"/>
          <p:cNvPicPr>
            <a:picLocks noChangeAspect="1" noChangeArrowheads="1"/>
          </p:cNvPicPr>
          <p:nvPr/>
        </p:nvPicPr>
        <p:blipFill>
          <a:blip r:embed="rId23" cstate="email">
            <a:extLst>
              <a:ext uri="{28A0092B-C50C-407E-A947-70E740481C1C}">
                <a14:useLocalDpi xmlns:a14="http://schemas.microsoft.com/office/drawing/2010/main"/>
              </a:ext>
            </a:extLst>
          </a:blip>
          <a:srcRect r="6311"/>
          <a:stretch>
            <a:fillRect/>
          </a:stretch>
        </p:blipFill>
        <p:spPr bwMode="auto">
          <a:xfrm>
            <a:off x="5240663" y="3050751"/>
            <a:ext cx="735549" cy="468077"/>
          </a:xfrm>
          <a:prstGeom prst="rect">
            <a:avLst/>
          </a:prstGeom>
          <a:ln>
            <a:noFill/>
          </a:ln>
          <a:effectLst>
            <a:outerShdw blurRad="88900" dist="76200" dir="2700000" algn="tl" rotWithShape="0">
              <a:prstClr val="black">
                <a:alpha val="40000"/>
              </a:prstClr>
            </a:outerShdw>
          </a:effectLst>
        </p:spPr>
      </p:pic>
      <p:sp>
        <p:nvSpPr>
          <p:cNvPr id="280" name="Oval 279"/>
          <p:cNvSpPr/>
          <p:nvPr/>
        </p:nvSpPr>
        <p:spPr bwMode="auto">
          <a:xfrm>
            <a:off x="2215650" y="3613103"/>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pic>
        <p:nvPicPr>
          <p:cNvPr id="249" name="Picture 145"/>
          <p:cNvPicPr>
            <a:picLocks noChangeAspect="1" noChangeArrowheads="1"/>
          </p:cNvPicPr>
          <p:nvPr/>
        </p:nvPicPr>
        <p:blipFill rotWithShape="1">
          <a:blip r:embed="rId24" cstate="email">
            <a:extLst>
              <a:ext uri="{28A0092B-C50C-407E-A947-70E740481C1C}">
                <a14:useLocalDpi xmlns:a14="http://schemas.microsoft.com/office/drawing/2010/main"/>
              </a:ext>
            </a:extLst>
          </a:blip>
          <a:srcRect/>
          <a:stretch/>
        </p:blipFill>
        <p:spPr bwMode="auto">
          <a:xfrm>
            <a:off x="2960698" y="2180049"/>
            <a:ext cx="709170" cy="501841"/>
          </a:xfrm>
          <a:prstGeom prst="rect">
            <a:avLst/>
          </a:prstGeom>
          <a:ln>
            <a:noFill/>
          </a:ln>
          <a:effectLst>
            <a:outerShdw blurRad="88900" dist="76200" dir="2700000" algn="tl" rotWithShape="0">
              <a:prstClr val="black">
                <a:alpha val="40000"/>
              </a:prstClr>
            </a:outerShdw>
          </a:effectLst>
        </p:spPr>
      </p:pic>
      <p:pic>
        <p:nvPicPr>
          <p:cNvPr id="247" name="Picture 9146002" descr="S6Picture 9146002"/>
          <p:cNvPicPr>
            <a:picLocks noChangeAspect="1" noChangeArrowheads="1"/>
          </p:cNvPicPr>
          <p:nvPr>
            <p:custDataLst>
              <p:tags r:id="rId6"/>
            </p:custDataLst>
          </p:nvPr>
        </p:nvPicPr>
        <p:blipFill>
          <a:blip r:embed="rId25" cstate="email">
            <a:extLst>
              <a:ext uri="{28A0092B-C50C-407E-A947-70E740481C1C}">
                <a14:useLocalDpi xmlns:a14="http://schemas.microsoft.com/office/drawing/2010/main"/>
              </a:ext>
            </a:extLst>
          </a:blip>
          <a:srcRect/>
          <a:stretch>
            <a:fillRect/>
          </a:stretch>
        </p:blipFill>
        <p:spPr bwMode="auto">
          <a:xfrm>
            <a:off x="3238519" y="3004071"/>
            <a:ext cx="744475" cy="526386"/>
          </a:xfrm>
          <a:prstGeom prst="rect">
            <a:avLst/>
          </a:prstGeom>
          <a:ln>
            <a:noFill/>
          </a:ln>
          <a:effectLst>
            <a:outerShdw blurRad="88900" dist="76200" dir="2700000" algn="tl" rotWithShape="0">
              <a:prstClr val="black">
                <a:alpha val="40000"/>
              </a:prstClr>
            </a:outerShdw>
          </a:effectLst>
        </p:spPr>
      </p:pic>
      <p:pic>
        <p:nvPicPr>
          <p:cNvPr id="271" name="Picture 2" descr="\\usrepfil01\u576023$\Pictures\Biotech Site Beijing-2.JP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268139" y="3024294"/>
            <a:ext cx="773161" cy="514152"/>
          </a:xfrm>
          <a:prstGeom prst="rect">
            <a:avLst/>
          </a:prstGeom>
          <a:noFill/>
          <a:effectLst>
            <a:outerShdw blurRad="88900" dist="76200" dir="2700000" algn="tl" rotWithShape="0">
              <a:prstClr val="black">
                <a:alpha val="40000"/>
              </a:prstClr>
            </a:outerShdw>
          </a:effectLst>
        </p:spPr>
      </p:pic>
      <p:sp>
        <p:nvSpPr>
          <p:cNvPr id="282" name="Freeform 166"/>
          <p:cNvSpPr>
            <a:spLocks/>
          </p:cNvSpPr>
          <p:nvPr/>
        </p:nvSpPr>
        <p:spPr bwMode="auto">
          <a:xfrm>
            <a:off x="4936555" y="3274564"/>
            <a:ext cx="81555" cy="67605"/>
          </a:xfrm>
          <a:custGeom>
            <a:avLst/>
            <a:gdLst>
              <a:gd name="T0" fmla="*/ 246 w 247"/>
              <a:gd name="T1" fmla="*/ 32 h 197"/>
              <a:gd name="T2" fmla="*/ 226 w 247"/>
              <a:gd name="T3" fmla="*/ 27 h 197"/>
              <a:gd name="T4" fmla="*/ 222 w 247"/>
              <a:gd name="T5" fmla="*/ 5 h 197"/>
              <a:gd name="T6" fmla="*/ 189 w 247"/>
              <a:gd name="T7" fmla="*/ 9 h 197"/>
              <a:gd name="T8" fmla="*/ 171 w 247"/>
              <a:gd name="T9" fmla="*/ 0 h 197"/>
              <a:gd name="T10" fmla="*/ 142 w 247"/>
              <a:gd name="T11" fmla="*/ 5 h 197"/>
              <a:gd name="T12" fmla="*/ 127 w 247"/>
              <a:gd name="T13" fmla="*/ 27 h 197"/>
              <a:gd name="T14" fmla="*/ 112 w 247"/>
              <a:gd name="T15" fmla="*/ 35 h 197"/>
              <a:gd name="T16" fmla="*/ 94 w 247"/>
              <a:gd name="T17" fmla="*/ 33 h 197"/>
              <a:gd name="T18" fmla="*/ 61 w 247"/>
              <a:gd name="T19" fmla="*/ 104 h 197"/>
              <a:gd name="T20" fmla="*/ 76 w 247"/>
              <a:gd name="T21" fmla="*/ 116 h 197"/>
              <a:gd name="T22" fmla="*/ 60 w 247"/>
              <a:gd name="T23" fmla="*/ 131 h 197"/>
              <a:gd name="T24" fmla="*/ 58 w 247"/>
              <a:gd name="T25" fmla="*/ 147 h 197"/>
              <a:gd name="T26" fmla="*/ 46 w 247"/>
              <a:gd name="T27" fmla="*/ 159 h 197"/>
              <a:gd name="T28" fmla="*/ 28 w 247"/>
              <a:gd name="T29" fmla="*/ 152 h 197"/>
              <a:gd name="T30" fmla="*/ 0 w 247"/>
              <a:gd name="T31" fmla="*/ 147 h 197"/>
              <a:gd name="T32" fmla="*/ 13 w 247"/>
              <a:gd name="T33" fmla="*/ 170 h 197"/>
              <a:gd name="T34" fmla="*/ 42 w 247"/>
              <a:gd name="T35" fmla="*/ 189 h 197"/>
              <a:gd name="T36" fmla="*/ 73 w 247"/>
              <a:gd name="T37" fmla="*/ 180 h 197"/>
              <a:gd name="T38" fmla="*/ 100 w 247"/>
              <a:gd name="T39" fmla="*/ 176 h 197"/>
              <a:gd name="T40" fmla="*/ 111 w 247"/>
              <a:gd name="T41" fmla="*/ 194 h 197"/>
              <a:gd name="T42" fmla="*/ 127 w 247"/>
              <a:gd name="T43" fmla="*/ 197 h 197"/>
              <a:gd name="T44" fmla="*/ 150 w 247"/>
              <a:gd name="T45" fmla="*/ 153 h 197"/>
              <a:gd name="T46" fmla="*/ 153 w 247"/>
              <a:gd name="T47" fmla="*/ 125 h 197"/>
              <a:gd name="T48" fmla="*/ 196 w 247"/>
              <a:gd name="T49" fmla="*/ 132 h 197"/>
              <a:gd name="T50" fmla="*/ 229 w 247"/>
              <a:gd name="T51" fmla="*/ 102 h 197"/>
              <a:gd name="T52" fmla="*/ 220 w 247"/>
              <a:gd name="T53" fmla="*/ 86 h 197"/>
              <a:gd name="T54" fmla="*/ 243 w 247"/>
              <a:gd name="T55" fmla="*/ 75 h 197"/>
              <a:gd name="T56" fmla="*/ 247 w 247"/>
              <a:gd name="T57" fmla="*/ 45 h 197"/>
              <a:gd name="T58" fmla="*/ 246 w 247"/>
              <a:gd name="T59"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197">
                <a:moveTo>
                  <a:pt x="246" y="32"/>
                </a:moveTo>
                <a:lnTo>
                  <a:pt x="226" y="27"/>
                </a:lnTo>
                <a:lnTo>
                  <a:pt x="222" y="5"/>
                </a:lnTo>
                <a:lnTo>
                  <a:pt x="189" y="9"/>
                </a:lnTo>
                <a:lnTo>
                  <a:pt x="171" y="0"/>
                </a:lnTo>
                <a:lnTo>
                  <a:pt x="142" y="5"/>
                </a:lnTo>
                <a:lnTo>
                  <a:pt x="127" y="27"/>
                </a:lnTo>
                <a:lnTo>
                  <a:pt x="112" y="35"/>
                </a:lnTo>
                <a:lnTo>
                  <a:pt x="94" y="33"/>
                </a:lnTo>
                <a:lnTo>
                  <a:pt x="61" y="104"/>
                </a:lnTo>
                <a:lnTo>
                  <a:pt x="76" y="116"/>
                </a:lnTo>
                <a:lnTo>
                  <a:pt x="60" y="131"/>
                </a:lnTo>
                <a:lnTo>
                  <a:pt x="58" y="147"/>
                </a:lnTo>
                <a:lnTo>
                  <a:pt x="46" y="159"/>
                </a:lnTo>
                <a:lnTo>
                  <a:pt x="28" y="152"/>
                </a:lnTo>
                <a:lnTo>
                  <a:pt x="0" y="147"/>
                </a:lnTo>
                <a:lnTo>
                  <a:pt x="13" y="170"/>
                </a:lnTo>
                <a:lnTo>
                  <a:pt x="42" y="189"/>
                </a:lnTo>
                <a:lnTo>
                  <a:pt x="73" y="180"/>
                </a:lnTo>
                <a:lnTo>
                  <a:pt x="100" y="176"/>
                </a:lnTo>
                <a:lnTo>
                  <a:pt x="111" y="194"/>
                </a:lnTo>
                <a:lnTo>
                  <a:pt x="127" y="197"/>
                </a:lnTo>
                <a:lnTo>
                  <a:pt x="150" y="153"/>
                </a:lnTo>
                <a:lnTo>
                  <a:pt x="153" y="125"/>
                </a:lnTo>
                <a:lnTo>
                  <a:pt x="196" y="132"/>
                </a:lnTo>
                <a:lnTo>
                  <a:pt x="229" y="102"/>
                </a:lnTo>
                <a:lnTo>
                  <a:pt x="220" y="86"/>
                </a:lnTo>
                <a:lnTo>
                  <a:pt x="243" y="75"/>
                </a:lnTo>
                <a:lnTo>
                  <a:pt x="247" y="45"/>
                </a:lnTo>
                <a:lnTo>
                  <a:pt x="246" y="32"/>
                </a:lnTo>
                <a:close/>
              </a:path>
            </a:pathLst>
          </a:custGeom>
          <a:solidFill>
            <a:schemeClr val="bg2">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83" name="Freeform 166"/>
          <p:cNvSpPr>
            <a:spLocks/>
          </p:cNvSpPr>
          <p:nvPr/>
        </p:nvSpPr>
        <p:spPr bwMode="auto">
          <a:xfrm>
            <a:off x="4936555" y="3270731"/>
            <a:ext cx="81555" cy="67605"/>
          </a:xfrm>
          <a:custGeom>
            <a:avLst/>
            <a:gdLst>
              <a:gd name="T0" fmla="*/ 246 w 247"/>
              <a:gd name="T1" fmla="*/ 32 h 197"/>
              <a:gd name="T2" fmla="*/ 226 w 247"/>
              <a:gd name="T3" fmla="*/ 27 h 197"/>
              <a:gd name="T4" fmla="*/ 222 w 247"/>
              <a:gd name="T5" fmla="*/ 5 h 197"/>
              <a:gd name="T6" fmla="*/ 189 w 247"/>
              <a:gd name="T7" fmla="*/ 9 h 197"/>
              <a:gd name="T8" fmla="*/ 171 w 247"/>
              <a:gd name="T9" fmla="*/ 0 h 197"/>
              <a:gd name="T10" fmla="*/ 142 w 247"/>
              <a:gd name="T11" fmla="*/ 5 h 197"/>
              <a:gd name="T12" fmla="*/ 127 w 247"/>
              <a:gd name="T13" fmla="*/ 27 h 197"/>
              <a:gd name="T14" fmla="*/ 112 w 247"/>
              <a:gd name="T15" fmla="*/ 35 h 197"/>
              <a:gd name="T16" fmla="*/ 94 w 247"/>
              <a:gd name="T17" fmla="*/ 33 h 197"/>
              <a:gd name="T18" fmla="*/ 61 w 247"/>
              <a:gd name="T19" fmla="*/ 104 h 197"/>
              <a:gd name="T20" fmla="*/ 76 w 247"/>
              <a:gd name="T21" fmla="*/ 116 h 197"/>
              <a:gd name="T22" fmla="*/ 60 w 247"/>
              <a:gd name="T23" fmla="*/ 131 h 197"/>
              <a:gd name="T24" fmla="*/ 58 w 247"/>
              <a:gd name="T25" fmla="*/ 147 h 197"/>
              <a:gd name="T26" fmla="*/ 46 w 247"/>
              <a:gd name="T27" fmla="*/ 159 h 197"/>
              <a:gd name="T28" fmla="*/ 28 w 247"/>
              <a:gd name="T29" fmla="*/ 152 h 197"/>
              <a:gd name="T30" fmla="*/ 0 w 247"/>
              <a:gd name="T31" fmla="*/ 147 h 197"/>
              <a:gd name="T32" fmla="*/ 13 w 247"/>
              <a:gd name="T33" fmla="*/ 170 h 197"/>
              <a:gd name="T34" fmla="*/ 42 w 247"/>
              <a:gd name="T35" fmla="*/ 189 h 197"/>
              <a:gd name="T36" fmla="*/ 73 w 247"/>
              <a:gd name="T37" fmla="*/ 180 h 197"/>
              <a:gd name="T38" fmla="*/ 100 w 247"/>
              <a:gd name="T39" fmla="*/ 176 h 197"/>
              <a:gd name="T40" fmla="*/ 111 w 247"/>
              <a:gd name="T41" fmla="*/ 194 h 197"/>
              <a:gd name="T42" fmla="*/ 127 w 247"/>
              <a:gd name="T43" fmla="*/ 197 h 197"/>
              <a:gd name="T44" fmla="*/ 150 w 247"/>
              <a:gd name="T45" fmla="*/ 153 h 197"/>
              <a:gd name="T46" fmla="*/ 153 w 247"/>
              <a:gd name="T47" fmla="*/ 125 h 197"/>
              <a:gd name="T48" fmla="*/ 196 w 247"/>
              <a:gd name="T49" fmla="*/ 132 h 197"/>
              <a:gd name="T50" fmla="*/ 229 w 247"/>
              <a:gd name="T51" fmla="*/ 102 h 197"/>
              <a:gd name="T52" fmla="*/ 220 w 247"/>
              <a:gd name="T53" fmla="*/ 86 h 197"/>
              <a:gd name="T54" fmla="*/ 243 w 247"/>
              <a:gd name="T55" fmla="*/ 75 h 197"/>
              <a:gd name="T56" fmla="*/ 247 w 247"/>
              <a:gd name="T57" fmla="*/ 45 h 197"/>
              <a:gd name="T58" fmla="*/ 246 w 247"/>
              <a:gd name="T59"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197">
                <a:moveTo>
                  <a:pt x="246" y="32"/>
                </a:moveTo>
                <a:lnTo>
                  <a:pt x="226" y="27"/>
                </a:lnTo>
                <a:lnTo>
                  <a:pt x="222" y="5"/>
                </a:lnTo>
                <a:lnTo>
                  <a:pt x="189" y="9"/>
                </a:lnTo>
                <a:lnTo>
                  <a:pt x="171" y="0"/>
                </a:lnTo>
                <a:lnTo>
                  <a:pt x="142" y="5"/>
                </a:lnTo>
                <a:lnTo>
                  <a:pt x="127" y="27"/>
                </a:lnTo>
                <a:lnTo>
                  <a:pt x="112" y="35"/>
                </a:lnTo>
                <a:lnTo>
                  <a:pt x="94" y="33"/>
                </a:lnTo>
                <a:lnTo>
                  <a:pt x="61" y="104"/>
                </a:lnTo>
                <a:lnTo>
                  <a:pt x="76" y="116"/>
                </a:lnTo>
                <a:lnTo>
                  <a:pt x="60" y="131"/>
                </a:lnTo>
                <a:lnTo>
                  <a:pt x="58" y="147"/>
                </a:lnTo>
                <a:lnTo>
                  <a:pt x="46" y="159"/>
                </a:lnTo>
                <a:lnTo>
                  <a:pt x="28" y="152"/>
                </a:lnTo>
                <a:lnTo>
                  <a:pt x="0" y="147"/>
                </a:lnTo>
                <a:lnTo>
                  <a:pt x="13" y="170"/>
                </a:lnTo>
                <a:lnTo>
                  <a:pt x="42" y="189"/>
                </a:lnTo>
                <a:lnTo>
                  <a:pt x="73" y="180"/>
                </a:lnTo>
                <a:lnTo>
                  <a:pt x="100" y="176"/>
                </a:lnTo>
                <a:lnTo>
                  <a:pt x="111" y="194"/>
                </a:lnTo>
                <a:lnTo>
                  <a:pt x="127" y="197"/>
                </a:lnTo>
                <a:lnTo>
                  <a:pt x="150" y="153"/>
                </a:lnTo>
                <a:lnTo>
                  <a:pt x="153" y="125"/>
                </a:lnTo>
                <a:lnTo>
                  <a:pt x="196" y="132"/>
                </a:lnTo>
                <a:lnTo>
                  <a:pt x="229" y="102"/>
                </a:lnTo>
                <a:lnTo>
                  <a:pt x="220" y="86"/>
                </a:lnTo>
                <a:lnTo>
                  <a:pt x="243" y="75"/>
                </a:lnTo>
                <a:lnTo>
                  <a:pt x="247" y="45"/>
                </a:lnTo>
                <a:lnTo>
                  <a:pt x="246" y="32"/>
                </a:lnTo>
                <a:close/>
              </a:path>
            </a:pathLst>
          </a:custGeom>
          <a:solidFill>
            <a:schemeClr val="bg2">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84" name="Freeform 166"/>
          <p:cNvSpPr>
            <a:spLocks/>
          </p:cNvSpPr>
          <p:nvPr/>
        </p:nvSpPr>
        <p:spPr bwMode="auto">
          <a:xfrm>
            <a:off x="4979503" y="3270731"/>
            <a:ext cx="81555" cy="67605"/>
          </a:xfrm>
          <a:custGeom>
            <a:avLst/>
            <a:gdLst>
              <a:gd name="T0" fmla="*/ 246 w 247"/>
              <a:gd name="T1" fmla="*/ 32 h 197"/>
              <a:gd name="T2" fmla="*/ 226 w 247"/>
              <a:gd name="T3" fmla="*/ 27 h 197"/>
              <a:gd name="T4" fmla="*/ 222 w 247"/>
              <a:gd name="T5" fmla="*/ 5 h 197"/>
              <a:gd name="T6" fmla="*/ 189 w 247"/>
              <a:gd name="T7" fmla="*/ 9 h 197"/>
              <a:gd name="T8" fmla="*/ 171 w 247"/>
              <a:gd name="T9" fmla="*/ 0 h 197"/>
              <a:gd name="T10" fmla="*/ 142 w 247"/>
              <a:gd name="T11" fmla="*/ 5 h 197"/>
              <a:gd name="T12" fmla="*/ 127 w 247"/>
              <a:gd name="T13" fmla="*/ 27 h 197"/>
              <a:gd name="T14" fmla="*/ 112 w 247"/>
              <a:gd name="T15" fmla="*/ 35 h 197"/>
              <a:gd name="T16" fmla="*/ 94 w 247"/>
              <a:gd name="T17" fmla="*/ 33 h 197"/>
              <a:gd name="T18" fmla="*/ 61 w 247"/>
              <a:gd name="T19" fmla="*/ 104 h 197"/>
              <a:gd name="T20" fmla="*/ 76 w 247"/>
              <a:gd name="T21" fmla="*/ 116 h 197"/>
              <a:gd name="T22" fmla="*/ 60 w 247"/>
              <a:gd name="T23" fmla="*/ 131 h 197"/>
              <a:gd name="T24" fmla="*/ 58 w 247"/>
              <a:gd name="T25" fmla="*/ 147 h 197"/>
              <a:gd name="T26" fmla="*/ 46 w 247"/>
              <a:gd name="T27" fmla="*/ 159 h 197"/>
              <a:gd name="T28" fmla="*/ 28 w 247"/>
              <a:gd name="T29" fmla="*/ 152 h 197"/>
              <a:gd name="T30" fmla="*/ 0 w 247"/>
              <a:gd name="T31" fmla="*/ 147 h 197"/>
              <a:gd name="T32" fmla="*/ 13 w 247"/>
              <a:gd name="T33" fmla="*/ 170 h 197"/>
              <a:gd name="T34" fmla="*/ 42 w 247"/>
              <a:gd name="T35" fmla="*/ 189 h 197"/>
              <a:gd name="T36" fmla="*/ 73 w 247"/>
              <a:gd name="T37" fmla="*/ 180 h 197"/>
              <a:gd name="T38" fmla="*/ 100 w 247"/>
              <a:gd name="T39" fmla="*/ 176 h 197"/>
              <a:gd name="T40" fmla="*/ 111 w 247"/>
              <a:gd name="T41" fmla="*/ 194 h 197"/>
              <a:gd name="T42" fmla="*/ 127 w 247"/>
              <a:gd name="T43" fmla="*/ 197 h 197"/>
              <a:gd name="T44" fmla="*/ 150 w 247"/>
              <a:gd name="T45" fmla="*/ 153 h 197"/>
              <a:gd name="T46" fmla="*/ 153 w 247"/>
              <a:gd name="T47" fmla="*/ 125 h 197"/>
              <a:gd name="T48" fmla="*/ 196 w 247"/>
              <a:gd name="T49" fmla="*/ 132 h 197"/>
              <a:gd name="T50" fmla="*/ 229 w 247"/>
              <a:gd name="T51" fmla="*/ 102 h 197"/>
              <a:gd name="T52" fmla="*/ 220 w 247"/>
              <a:gd name="T53" fmla="*/ 86 h 197"/>
              <a:gd name="T54" fmla="*/ 243 w 247"/>
              <a:gd name="T55" fmla="*/ 75 h 197"/>
              <a:gd name="T56" fmla="*/ 247 w 247"/>
              <a:gd name="T57" fmla="*/ 45 h 197"/>
              <a:gd name="T58" fmla="*/ 246 w 247"/>
              <a:gd name="T59"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197">
                <a:moveTo>
                  <a:pt x="246" y="32"/>
                </a:moveTo>
                <a:lnTo>
                  <a:pt x="226" y="27"/>
                </a:lnTo>
                <a:lnTo>
                  <a:pt x="222" y="5"/>
                </a:lnTo>
                <a:lnTo>
                  <a:pt x="189" y="9"/>
                </a:lnTo>
                <a:lnTo>
                  <a:pt x="171" y="0"/>
                </a:lnTo>
                <a:lnTo>
                  <a:pt x="142" y="5"/>
                </a:lnTo>
                <a:lnTo>
                  <a:pt x="127" y="27"/>
                </a:lnTo>
                <a:lnTo>
                  <a:pt x="112" y="35"/>
                </a:lnTo>
                <a:lnTo>
                  <a:pt x="94" y="33"/>
                </a:lnTo>
                <a:lnTo>
                  <a:pt x="61" y="104"/>
                </a:lnTo>
                <a:lnTo>
                  <a:pt x="76" y="116"/>
                </a:lnTo>
                <a:lnTo>
                  <a:pt x="60" y="131"/>
                </a:lnTo>
                <a:lnTo>
                  <a:pt x="58" y="147"/>
                </a:lnTo>
                <a:lnTo>
                  <a:pt x="46" y="159"/>
                </a:lnTo>
                <a:lnTo>
                  <a:pt x="28" y="152"/>
                </a:lnTo>
                <a:lnTo>
                  <a:pt x="0" y="147"/>
                </a:lnTo>
                <a:lnTo>
                  <a:pt x="13" y="170"/>
                </a:lnTo>
                <a:lnTo>
                  <a:pt x="42" y="189"/>
                </a:lnTo>
                <a:lnTo>
                  <a:pt x="73" y="180"/>
                </a:lnTo>
                <a:lnTo>
                  <a:pt x="100" y="176"/>
                </a:lnTo>
                <a:lnTo>
                  <a:pt x="111" y="194"/>
                </a:lnTo>
                <a:lnTo>
                  <a:pt x="127" y="197"/>
                </a:lnTo>
                <a:lnTo>
                  <a:pt x="150" y="153"/>
                </a:lnTo>
                <a:lnTo>
                  <a:pt x="153" y="125"/>
                </a:lnTo>
                <a:lnTo>
                  <a:pt x="196" y="132"/>
                </a:lnTo>
                <a:lnTo>
                  <a:pt x="229" y="102"/>
                </a:lnTo>
                <a:lnTo>
                  <a:pt x="220" y="86"/>
                </a:lnTo>
                <a:lnTo>
                  <a:pt x="243" y="75"/>
                </a:lnTo>
                <a:lnTo>
                  <a:pt x="247" y="45"/>
                </a:lnTo>
                <a:lnTo>
                  <a:pt x="246" y="32"/>
                </a:lnTo>
                <a:close/>
              </a:path>
            </a:pathLst>
          </a:custGeom>
          <a:solidFill>
            <a:schemeClr val="bg2">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85" name="Freeform 166"/>
          <p:cNvSpPr>
            <a:spLocks/>
          </p:cNvSpPr>
          <p:nvPr/>
        </p:nvSpPr>
        <p:spPr bwMode="auto">
          <a:xfrm>
            <a:off x="4936555" y="3413607"/>
            <a:ext cx="81555" cy="67605"/>
          </a:xfrm>
          <a:custGeom>
            <a:avLst/>
            <a:gdLst>
              <a:gd name="T0" fmla="*/ 246 w 247"/>
              <a:gd name="T1" fmla="*/ 32 h 197"/>
              <a:gd name="T2" fmla="*/ 226 w 247"/>
              <a:gd name="T3" fmla="*/ 27 h 197"/>
              <a:gd name="T4" fmla="*/ 222 w 247"/>
              <a:gd name="T5" fmla="*/ 5 h 197"/>
              <a:gd name="T6" fmla="*/ 189 w 247"/>
              <a:gd name="T7" fmla="*/ 9 h 197"/>
              <a:gd name="T8" fmla="*/ 171 w 247"/>
              <a:gd name="T9" fmla="*/ 0 h 197"/>
              <a:gd name="T10" fmla="*/ 142 w 247"/>
              <a:gd name="T11" fmla="*/ 5 h 197"/>
              <a:gd name="T12" fmla="*/ 127 w 247"/>
              <a:gd name="T13" fmla="*/ 27 h 197"/>
              <a:gd name="T14" fmla="*/ 112 w 247"/>
              <a:gd name="T15" fmla="*/ 35 h 197"/>
              <a:gd name="T16" fmla="*/ 94 w 247"/>
              <a:gd name="T17" fmla="*/ 33 h 197"/>
              <a:gd name="T18" fmla="*/ 61 w 247"/>
              <a:gd name="T19" fmla="*/ 104 h 197"/>
              <a:gd name="T20" fmla="*/ 76 w 247"/>
              <a:gd name="T21" fmla="*/ 116 h 197"/>
              <a:gd name="T22" fmla="*/ 60 w 247"/>
              <a:gd name="T23" fmla="*/ 131 h 197"/>
              <a:gd name="T24" fmla="*/ 58 w 247"/>
              <a:gd name="T25" fmla="*/ 147 h 197"/>
              <a:gd name="T26" fmla="*/ 46 w 247"/>
              <a:gd name="T27" fmla="*/ 159 h 197"/>
              <a:gd name="T28" fmla="*/ 28 w 247"/>
              <a:gd name="T29" fmla="*/ 152 h 197"/>
              <a:gd name="T30" fmla="*/ 0 w 247"/>
              <a:gd name="T31" fmla="*/ 147 h 197"/>
              <a:gd name="T32" fmla="*/ 13 w 247"/>
              <a:gd name="T33" fmla="*/ 170 h 197"/>
              <a:gd name="T34" fmla="*/ 42 w 247"/>
              <a:gd name="T35" fmla="*/ 189 h 197"/>
              <a:gd name="T36" fmla="*/ 73 w 247"/>
              <a:gd name="T37" fmla="*/ 180 h 197"/>
              <a:gd name="T38" fmla="*/ 100 w 247"/>
              <a:gd name="T39" fmla="*/ 176 h 197"/>
              <a:gd name="T40" fmla="*/ 111 w 247"/>
              <a:gd name="T41" fmla="*/ 194 h 197"/>
              <a:gd name="T42" fmla="*/ 127 w 247"/>
              <a:gd name="T43" fmla="*/ 197 h 197"/>
              <a:gd name="T44" fmla="*/ 150 w 247"/>
              <a:gd name="T45" fmla="*/ 153 h 197"/>
              <a:gd name="T46" fmla="*/ 153 w 247"/>
              <a:gd name="T47" fmla="*/ 125 h 197"/>
              <a:gd name="T48" fmla="*/ 196 w 247"/>
              <a:gd name="T49" fmla="*/ 132 h 197"/>
              <a:gd name="T50" fmla="*/ 229 w 247"/>
              <a:gd name="T51" fmla="*/ 102 h 197"/>
              <a:gd name="T52" fmla="*/ 220 w 247"/>
              <a:gd name="T53" fmla="*/ 86 h 197"/>
              <a:gd name="T54" fmla="*/ 243 w 247"/>
              <a:gd name="T55" fmla="*/ 75 h 197"/>
              <a:gd name="T56" fmla="*/ 247 w 247"/>
              <a:gd name="T57" fmla="*/ 45 h 197"/>
              <a:gd name="T58" fmla="*/ 246 w 247"/>
              <a:gd name="T59" fmla="*/ 3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197">
                <a:moveTo>
                  <a:pt x="246" y="32"/>
                </a:moveTo>
                <a:lnTo>
                  <a:pt x="226" y="27"/>
                </a:lnTo>
                <a:lnTo>
                  <a:pt x="222" y="5"/>
                </a:lnTo>
                <a:lnTo>
                  <a:pt x="189" y="9"/>
                </a:lnTo>
                <a:lnTo>
                  <a:pt x="171" y="0"/>
                </a:lnTo>
                <a:lnTo>
                  <a:pt x="142" y="5"/>
                </a:lnTo>
                <a:lnTo>
                  <a:pt x="127" y="27"/>
                </a:lnTo>
                <a:lnTo>
                  <a:pt x="112" y="35"/>
                </a:lnTo>
                <a:lnTo>
                  <a:pt x="94" y="33"/>
                </a:lnTo>
                <a:lnTo>
                  <a:pt x="61" y="104"/>
                </a:lnTo>
                <a:lnTo>
                  <a:pt x="76" y="116"/>
                </a:lnTo>
                <a:lnTo>
                  <a:pt x="60" y="131"/>
                </a:lnTo>
                <a:lnTo>
                  <a:pt x="58" y="147"/>
                </a:lnTo>
                <a:lnTo>
                  <a:pt x="46" y="159"/>
                </a:lnTo>
                <a:lnTo>
                  <a:pt x="28" y="152"/>
                </a:lnTo>
                <a:lnTo>
                  <a:pt x="0" y="147"/>
                </a:lnTo>
                <a:lnTo>
                  <a:pt x="13" y="170"/>
                </a:lnTo>
                <a:lnTo>
                  <a:pt x="42" y="189"/>
                </a:lnTo>
                <a:lnTo>
                  <a:pt x="73" y="180"/>
                </a:lnTo>
                <a:lnTo>
                  <a:pt x="100" y="176"/>
                </a:lnTo>
                <a:lnTo>
                  <a:pt x="111" y="194"/>
                </a:lnTo>
                <a:lnTo>
                  <a:pt x="127" y="197"/>
                </a:lnTo>
                <a:lnTo>
                  <a:pt x="150" y="153"/>
                </a:lnTo>
                <a:lnTo>
                  <a:pt x="153" y="125"/>
                </a:lnTo>
                <a:lnTo>
                  <a:pt x="196" y="132"/>
                </a:lnTo>
                <a:lnTo>
                  <a:pt x="229" y="102"/>
                </a:lnTo>
                <a:lnTo>
                  <a:pt x="220" y="86"/>
                </a:lnTo>
                <a:lnTo>
                  <a:pt x="243" y="75"/>
                </a:lnTo>
                <a:lnTo>
                  <a:pt x="247" y="45"/>
                </a:lnTo>
                <a:lnTo>
                  <a:pt x="246" y="32"/>
                </a:lnTo>
                <a:close/>
              </a:path>
            </a:pathLst>
          </a:custGeom>
          <a:solidFill>
            <a:schemeClr val="bg2">
              <a:lumMod val="40000"/>
              <a:lumOff val="60000"/>
            </a:schemeClr>
          </a:solidFill>
          <a:ln w="9525"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87" name="Oval 286"/>
          <p:cNvSpPr/>
          <p:nvPr/>
        </p:nvSpPr>
        <p:spPr bwMode="auto">
          <a:xfrm>
            <a:off x="4699804" y="3143038"/>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288" name="Oval 287"/>
          <p:cNvSpPr/>
          <p:nvPr/>
        </p:nvSpPr>
        <p:spPr bwMode="auto">
          <a:xfrm>
            <a:off x="4617678" y="3199499"/>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pic>
        <p:nvPicPr>
          <p:cNvPr id="4098" name="Picture 2" descr="http://mysyngenta/News/FRSS/Documents/en/SaintSauveur_1.JP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3661323" y="3860137"/>
            <a:ext cx="702429" cy="505750"/>
          </a:xfrm>
          <a:prstGeom prst="rect">
            <a:avLst/>
          </a:prstGeom>
          <a:noFill/>
          <a:effectLst>
            <a:outerShdw blurRad="50800" dist="38100" dir="2700000" algn="tl" rotWithShape="0">
              <a:prstClr val="black">
                <a:alpha val="40000"/>
              </a:prstClr>
            </a:outerShdw>
          </a:effectLst>
        </p:spPr>
      </p:pic>
      <p:sp>
        <p:nvSpPr>
          <p:cNvPr id="290" name="Rectangle 128"/>
          <p:cNvSpPr>
            <a:spLocks noChangeArrowheads="1"/>
          </p:cNvSpPr>
          <p:nvPr>
            <p:custDataLst>
              <p:tags r:id="rId7"/>
            </p:custDataLst>
          </p:nvPr>
        </p:nvSpPr>
        <p:spPr bwMode="auto">
          <a:xfrm>
            <a:off x="3634560" y="4375634"/>
            <a:ext cx="801501"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Saint Sauveur </a:t>
            </a:r>
            <a:br>
              <a:rPr lang="en-GB" sz="900" b="1" dirty="0" smtClean="0"/>
            </a:br>
            <a:r>
              <a:rPr lang="en-GB" sz="900" dirty="0" smtClean="0"/>
              <a:t>France</a:t>
            </a:r>
            <a:endParaRPr lang="en-GB" sz="900" dirty="0"/>
          </a:p>
        </p:txBody>
      </p:sp>
      <p:pic>
        <p:nvPicPr>
          <p:cNvPr id="1026" name="Picture 2"/>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3698239" y="5166543"/>
            <a:ext cx="776189" cy="56461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100" name="Picture 4" descr="http://mysyngenta/SiteCollectionDocuments/News/Images_Special/Syngenta%20Locations/Landskrona_1.jp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6128339" y="1506594"/>
            <a:ext cx="700469" cy="448301"/>
          </a:xfrm>
          <a:prstGeom prst="rect">
            <a:avLst/>
          </a:prstGeom>
          <a:noFill/>
          <a:effectLst>
            <a:outerShdw blurRad="50800" dist="38100" dir="2700000" algn="tl" rotWithShape="0">
              <a:prstClr val="black">
                <a:alpha val="40000"/>
              </a:prstClr>
            </a:outerShdw>
          </a:effectLst>
        </p:spPr>
      </p:pic>
      <p:sp>
        <p:nvSpPr>
          <p:cNvPr id="297" name="Rectangle 128"/>
          <p:cNvSpPr>
            <a:spLocks noChangeArrowheads="1"/>
          </p:cNvSpPr>
          <p:nvPr>
            <p:custDataLst>
              <p:tags r:id="rId8"/>
            </p:custDataLst>
          </p:nvPr>
        </p:nvSpPr>
        <p:spPr bwMode="auto">
          <a:xfrm>
            <a:off x="6168398" y="1987149"/>
            <a:ext cx="654025"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Landskrona</a:t>
            </a:r>
            <a:r>
              <a:rPr lang="en-GB" sz="900" dirty="0" smtClean="0"/>
              <a:t/>
            </a:r>
            <a:br>
              <a:rPr lang="en-GB" sz="900" dirty="0" smtClean="0"/>
            </a:br>
            <a:r>
              <a:rPr lang="en-GB" sz="900" dirty="0" smtClean="0"/>
              <a:t>Sweden</a:t>
            </a:r>
            <a:endParaRPr lang="en-GB" sz="900" dirty="0"/>
          </a:p>
        </p:txBody>
      </p:sp>
      <p:sp>
        <p:nvSpPr>
          <p:cNvPr id="293" name="Rectangle 7"/>
          <p:cNvSpPr txBox="1">
            <a:spLocks noChangeArrowheads="1"/>
          </p:cNvSpPr>
          <p:nvPr/>
        </p:nvSpPr>
        <p:spPr bwMode="auto">
          <a:xfrm>
            <a:off x="372840" y="327025"/>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defTabSz="957263">
              <a:lnSpc>
                <a:spcPct val="90000"/>
              </a:lnSpc>
            </a:pPr>
            <a:r>
              <a:rPr lang="en-GB" sz="2200" b="1" kern="0" smtClean="0">
                <a:solidFill>
                  <a:srgbClr val="5F7800"/>
                </a:solidFill>
                <a:latin typeface="Arial"/>
                <a:ea typeface="+mj-ea"/>
                <a:cs typeface="+mj-cs"/>
              </a:rPr>
              <a:t>Key R&amp;D centers across the world</a:t>
            </a:r>
            <a:br>
              <a:rPr lang="en-GB" sz="2200" b="1" kern="0" smtClean="0">
                <a:solidFill>
                  <a:srgbClr val="5F7800"/>
                </a:solidFill>
                <a:latin typeface="Arial"/>
                <a:ea typeface="+mj-ea"/>
                <a:cs typeface="+mj-cs"/>
              </a:rPr>
            </a:br>
            <a:r>
              <a:rPr lang="en-GB" sz="1800" kern="0" smtClean="0">
                <a:solidFill>
                  <a:srgbClr val="5F7800"/>
                </a:solidFill>
                <a:latin typeface="Arial"/>
                <a:ea typeface="+mj-ea"/>
                <a:cs typeface="+mj-cs"/>
              </a:rPr>
              <a:t>Unrivalled g</a:t>
            </a:r>
            <a:r>
              <a:rPr lang="en-GB" sz="1800" kern="0" smtClean="0">
                <a:solidFill>
                  <a:srgbClr val="5F7800"/>
                </a:solidFill>
                <a:latin typeface="Arial"/>
              </a:rPr>
              <a:t>lobal breadth</a:t>
            </a:r>
            <a:r>
              <a:rPr lang="en-GB" sz="2200" b="1" kern="0" smtClean="0">
                <a:solidFill>
                  <a:srgbClr val="5F7800"/>
                </a:solidFill>
                <a:latin typeface="Arial"/>
                <a:ea typeface="+mj-ea"/>
                <a:cs typeface="+mj-cs"/>
              </a:rPr>
              <a:t/>
            </a:r>
            <a:br>
              <a:rPr lang="en-GB" sz="2200" b="1" kern="0" smtClean="0">
                <a:solidFill>
                  <a:srgbClr val="5F7800"/>
                </a:solidFill>
                <a:latin typeface="Arial"/>
                <a:ea typeface="+mj-ea"/>
                <a:cs typeface="+mj-cs"/>
              </a:rPr>
            </a:br>
            <a:endParaRPr kumimoji="0" lang="en-US" sz="1800" b="0" i="0" u="none" strike="noStrike" kern="0" cap="none" spc="0" normalizeH="0" baseline="0" noProof="0" dirty="0" smtClean="0">
              <a:ln>
                <a:noFill/>
              </a:ln>
              <a:solidFill>
                <a:schemeClr val="tx2"/>
              </a:solidFill>
              <a:effectLst/>
              <a:uLnTx/>
              <a:uFillTx/>
              <a:latin typeface="+mj-lt"/>
              <a:ea typeface="+mj-ea"/>
              <a:cs typeface="+mj-cs"/>
            </a:endParaRPr>
          </a:p>
        </p:txBody>
      </p:sp>
      <p:pic>
        <p:nvPicPr>
          <p:cNvPr id="2050" name="Picture 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030735" y="2320822"/>
            <a:ext cx="666943" cy="495767"/>
          </a:xfrm>
          <a:prstGeom prst="rect">
            <a:avLst/>
          </a:prstGeom>
          <a:ln>
            <a:noFill/>
          </a:ln>
          <a:effectLst>
            <a:outerShdw blurRad="889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 name="Oval 295"/>
          <p:cNvSpPr/>
          <p:nvPr/>
        </p:nvSpPr>
        <p:spPr bwMode="auto">
          <a:xfrm>
            <a:off x="4722658" y="3023328"/>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298" name="Oval 297"/>
          <p:cNvSpPr/>
          <p:nvPr/>
        </p:nvSpPr>
        <p:spPr bwMode="auto">
          <a:xfrm>
            <a:off x="4503418" y="3166030"/>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299" name="Oval 298"/>
          <p:cNvSpPr/>
          <p:nvPr/>
        </p:nvSpPr>
        <p:spPr bwMode="auto">
          <a:xfrm>
            <a:off x="4464915" y="2984768"/>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pic>
        <p:nvPicPr>
          <p:cNvPr id="304" name="Picture 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672765" y="1015907"/>
            <a:ext cx="763448" cy="49889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150896" y="4687317"/>
            <a:ext cx="780257" cy="5214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6" name="Rectangle 128"/>
          <p:cNvSpPr>
            <a:spLocks noChangeArrowheads="1"/>
          </p:cNvSpPr>
          <p:nvPr>
            <p:custDataLst>
              <p:tags r:id="rId9"/>
            </p:custDataLst>
          </p:nvPr>
        </p:nvSpPr>
        <p:spPr bwMode="auto">
          <a:xfrm>
            <a:off x="2337837" y="5222866"/>
            <a:ext cx="448841"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Alachua</a:t>
            </a:r>
          </a:p>
          <a:p>
            <a:pPr algn="ctr" defTabSz="977900">
              <a:lnSpc>
                <a:spcPct val="85000"/>
              </a:lnSpc>
            </a:pPr>
            <a:r>
              <a:rPr lang="en-GB" sz="900" dirty="0" smtClean="0"/>
              <a:t>US</a:t>
            </a:r>
            <a:endParaRPr lang="en-GB" sz="900" dirty="0"/>
          </a:p>
        </p:txBody>
      </p:sp>
      <p:pic>
        <p:nvPicPr>
          <p:cNvPr id="2051"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21169" y="3786510"/>
            <a:ext cx="686722" cy="4707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220608" y="1610076"/>
            <a:ext cx="761999" cy="452437"/>
          </a:xfrm>
          <a:prstGeom prst="rect">
            <a:avLst/>
          </a:prstGeom>
          <a:noFill/>
          <a:ln w="12700">
            <a:noFill/>
            <a:miter lim="800000"/>
            <a:headEnd type="none" w="sm" len="sm"/>
            <a:tailEnd type="none" w="sm" len="sm"/>
          </a:ln>
          <a:effectLst>
            <a:outerShdw blurRad="889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0" name="Rectangle 128"/>
          <p:cNvSpPr>
            <a:spLocks noChangeArrowheads="1"/>
          </p:cNvSpPr>
          <p:nvPr>
            <p:custDataLst>
              <p:tags r:id="rId10"/>
            </p:custDataLst>
          </p:nvPr>
        </p:nvSpPr>
        <p:spPr bwMode="auto">
          <a:xfrm>
            <a:off x="2415652" y="2105876"/>
            <a:ext cx="397546"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Clinton</a:t>
            </a:r>
          </a:p>
          <a:p>
            <a:pPr algn="ctr" defTabSz="977900">
              <a:lnSpc>
                <a:spcPct val="85000"/>
              </a:lnSpc>
            </a:pPr>
            <a:r>
              <a:rPr lang="en-GB" sz="900" dirty="0" smtClean="0"/>
              <a:t>US</a:t>
            </a:r>
            <a:endParaRPr lang="en-GB" sz="900" dirty="0"/>
          </a:p>
        </p:txBody>
      </p:sp>
      <p:pic>
        <p:nvPicPr>
          <p:cNvPr id="2054" name="Picture 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34957" y="2440663"/>
            <a:ext cx="694013" cy="516172"/>
          </a:xfrm>
          <a:prstGeom prst="rect">
            <a:avLst/>
          </a:prstGeom>
          <a:noFill/>
          <a:ln w="12700">
            <a:noFill/>
            <a:miter lim="800000"/>
            <a:headEnd type="none" w="sm" len="sm"/>
            <a:tailEnd type="none" w="sm" len="sm"/>
          </a:ln>
          <a:effectLst>
            <a:outerShdw blurRad="889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2" name="Rectangle 128"/>
          <p:cNvSpPr>
            <a:spLocks noChangeArrowheads="1"/>
          </p:cNvSpPr>
          <p:nvPr>
            <p:custDataLst>
              <p:tags r:id="rId11"/>
            </p:custDataLst>
          </p:nvPr>
        </p:nvSpPr>
        <p:spPr bwMode="auto">
          <a:xfrm>
            <a:off x="1025302" y="3000621"/>
            <a:ext cx="320602"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Slater</a:t>
            </a:r>
          </a:p>
          <a:p>
            <a:pPr algn="ctr" defTabSz="977900">
              <a:lnSpc>
                <a:spcPct val="85000"/>
              </a:lnSpc>
            </a:pPr>
            <a:r>
              <a:rPr lang="en-GB" sz="900" dirty="0" smtClean="0"/>
              <a:t>US</a:t>
            </a:r>
            <a:endParaRPr lang="en-GB" sz="900" dirty="0"/>
          </a:p>
        </p:txBody>
      </p:sp>
      <p:pic>
        <p:nvPicPr>
          <p:cNvPr id="2055" name="Picture 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06553" y="1756588"/>
            <a:ext cx="729306" cy="468367"/>
          </a:xfrm>
          <a:prstGeom prst="rect">
            <a:avLst/>
          </a:prstGeom>
          <a:noFill/>
          <a:ln w="12700">
            <a:noFill/>
            <a:miter lim="800000"/>
            <a:headEnd type="none" w="sm" len="sm"/>
            <a:tailEnd type="none" w="sm" len="sm"/>
          </a:ln>
          <a:effectLst>
            <a:outerShdw blurRad="889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4" name="Rectangle 128"/>
          <p:cNvSpPr>
            <a:spLocks noChangeArrowheads="1"/>
          </p:cNvSpPr>
          <p:nvPr>
            <p:custDataLst>
              <p:tags r:id="rId12"/>
            </p:custDataLst>
          </p:nvPr>
        </p:nvSpPr>
        <p:spPr bwMode="auto">
          <a:xfrm>
            <a:off x="1450679" y="2261915"/>
            <a:ext cx="429606"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Stanton</a:t>
            </a:r>
          </a:p>
          <a:p>
            <a:pPr algn="ctr" defTabSz="977900">
              <a:lnSpc>
                <a:spcPct val="85000"/>
              </a:lnSpc>
            </a:pPr>
            <a:r>
              <a:rPr lang="en-GB" sz="900" dirty="0" smtClean="0"/>
              <a:t>US</a:t>
            </a:r>
            <a:endParaRPr lang="en-GB" sz="900" dirty="0"/>
          </a:p>
        </p:txBody>
      </p:sp>
      <p:cxnSp>
        <p:nvCxnSpPr>
          <p:cNvPr id="315" name="Straight Connector 314"/>
          <p:cNvCxnSpPr>
            <a:stCxn id="261" idx="6"/>
            <a:endCxn id="271" idx="1"/>
          </p:cNvCxnSpPr>
          <p:nvPr/>
        </p:nvCxnSpPr>
        <p:spPr bwMode="auto">
          <a:xfrm flipV="1">
            <a:off x="6766765" y="3281370"/>
            <a:ext cx="501374" cy="102250"/>
          </a:xfrm>
          <a:prstGeom prst="line">
            <a:avLst/>
          </a:prstGeom>
          <a:solidFill>
            <a:schemeClr val="accent2"/>
          </a:solidFill>
          <a:ln w="12700" cap="flat" cmpd="sng" algn="ctr">
            <a:solidFill>
              <a:schemeClr val="accent2"/>
            </a:solidFill>
            <a:prstDash val="solid"/>
            <a:round/>
            <a:headEnd type="none" w="sm" len="sm"/>
            <a:tailEnd type="none" w="sm" len="sm"/>
          </a:ln>
          <a:effectLst/>
        </p:spPr>
      </p:cxnSp>
      <p:sp>
        <p:nvSpPr>
          <p:cNvPr id="318" name="Rectangle 128"/>
          <p:cNvSpPr>
            <a:spLocks noChangeArrowheads="1"/>
          </p:cNvSpPr>
          <p:nvPr>
            <p:custDataLst>
              <p:tags r:id="rId13"/>
            </p:custDataLst>
          </p:nvPr>
        </p:nvSpPr>
        <p:spPr bwMode="auto">
          <a:xfrm>
            <a:off x="4734987" y="4305304"/>
            <a:ext cx="493726"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Sarrians </a:t>
            </a:r>
            <a:br>
              <a:rPr lang="en-GB" sz="900" b="1" dirty="0" smtClean="0"/>
            </a:br>
            <a:r>
              <a:rPr lang="en-GB" sz="900" dirty="0" smtClean="0"/>
              <a:t>France</a:t>
            </a:r>
            <a:endParaRPr lang="en-GB" sz="900" dirty="0"/>
          </a:p>
        </p:txBody>
      </p:sp>
      <p:sp>
        <p:nvSpPr>
          <p:cNvPr id="319" name="Rectangle 128"/>
          <p:cNvSpPr>
            <a:spLocks noChangeArrowheads="1"/>
          </p:cNvSpPr>
          <p:nvPr>
            <p:custDataLst>
              <p:tags r:id="rId14"/>
            </p:custDataLst>
          </p:nvPr>
        </p:nvSpPr>
        <p:spPr bwMode="auto">
          <a:xfrm>
            <a:off x="5997012" y="2861465"/>
            <a:ext cx="788677"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Bad Salzuflen </a:t>
            </a:r>
            <a:br>
              <a:rPr lang="en-GB" sz="900" b="1" dirty="0" smtClean="0"/>
            </a:br>
            <a:r>
              <a:rPr lang="en-GB" sz="900" dirty="0" smtClean="0"/>
              <a:t>Germany</a:t>
            </a:r>
            <a:endParaRPr lang="en-GB" sz="900" dirty="0"/>
          </a:p>
        </p:txBody>
      </p:sp>
      <p:sp>
        <p:nvSpPr>
          <p:cNvPr id="320" name="Rectangle 128"/>
          <p:cNvSpPr>
            <a:spLocks noChangeArrowheads="1"/>
          </p:cNvSpPr>
          <p:nvPr>
            <p:custDataLst>
              <p:tags r:id="rId15"/>
            </p:custDataLst>
          </p:nvPr>
        </p:nvSpPr>
        <p:spPr bwMode="auto">
          <a:xfrm>
            <a:off x="4854142" y="1516031"/>
            <a:ext cx="416781"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Ghent </a:t>
            </a:r>
            <a:br>
              <a:rPr lang="en-GB" sz="900" b="1" dirty="0" smtClean="0"/>
            </a:br>
            <a:r>
              <a:rPr lang="en-GB" sz="900" dirty="0" smtClean="0"/>
              <a:t>Belgium</a:t>
            </a:r>
          </a:p>
        </p:txBody>
      </p:sp>
      <p:pic>
        <p:nvPicPr>
          <p:cNvPr id="2056" name="Picture 8"/>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265846" y="3372710"/>
            <a:ext cx="702630" cy="512036"/>
          </a:xfrm>
          <a:prstGeom prst="rect">
            <a:avLst/>
          </a:prstGeom>
          <a:noFill/>
          <a:ln w="12700">
            <a:noFill/>
            <a:miter lim="800000"/>
            <a:headEnd type="none" w="sm" len="sm"/>
            <a:tailEnd type="none" w="sm" len="sm"/>
          </a:ln>
          <a:effectLst>
            <a:outerShdw blurRad="889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2" name="Rectangle 128"/>
          <p:cNvSpPr>
            <a:spLocks noChangeArrowheads="1"/>
          </p:cNvSpPr>
          <p:nvPr>
            <p:custDataLst>
              <p:tags r:id="rId16"/>
            </p:custDataLst>
          </p:nvPr>
        </p:nvSpPr>
        <p:spPr bwMode="auto">
          <a:xfrm>
            <a:off x="1345904" y="3928072"/>
            <a:ext cx="589905" cy="235449"/>
          </a:xfrm>
          <a:prstGeom prst="rect">
            <a:avLst/>
          </a:prstGeom>
          <a:noFill/>
          <a:ln w="9525">
            <a:noFill/>
            <a:miter lim="800000"/>
            <a:headEnd/>
            <a:tailEnd/>
          </a:ln>
        </p:spPr>
        <p:txBody>
          <a:bodyPr wrap="none" lIns="0" tIns="0" rIns="0" bIns="0">
            <a:spAutoFit/>
          </a:bodyPr>
          <a:lstStyle/>
          <a:p>
            <a:pPr algn="ctr" defTabSz="977900">
              <a:lnSpc>
                <a:spcPct val="85000"/>
              </a:lnSpc>
            </a:pPr>
            <a:r>
              <a:rPr lang="en-GB" sz="900" b="1" dirty="0" smtClean="0"/>
              <a:t>Woodland</a:t>
            </a:r>
            <a:r>
              <a:rPr lang="en-GB" sz="900" dirty="0" smtClean="0"/>
              <a:t> </a:t>
            </a:r>
            <a:br>
              <a:rPr lang="en-GB" sz="900" dirty="0" smtClean="0"/>
            </a:br>
            <a:r>
              <a:rPr lang="en-GB" sz="900" dirty="0" smtClean="0"/>
              <a:t>US</a:t>
            </a:r>
            <a:endParaRPr lang="en-GB" sz="900" dirty="0"/>
          </a:p>
        </p:txBody>
      </p:sp>
      <p:sp>
        <p:nvSpPr>
          <p:cNvPr id="323" name="Oval 322"/>
          <p:cNvSpPr/>
          <p:nvPr/>
        </p:nvSpPr>
        <p:spPr bwMode="auto">
          <a:xfrm>
            <a:off x="2975000" y="3640334"/>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324" name="Oval 323"/>
          <p:cNvSpPr/>
          <p:nvPr/>
        </p:nvSpPr>
        <p:spPr bwMode="auto">
          <a:xfrm>
            <a:off x="2869685" y="3642341"/>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325" name="Oval 324"/>
          <p:cNvSpPr/>
          <p:nvPr/>
        </p:nvSpPr>
        <p:spPr bwMode="auto">
          <a:xfrm>
            <a:off x="2742056" y="3566362"/>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326" name="Oval 325"/>
          <p:cNvSpPr/>
          <p:nvPr/>
        </p:nvSpPr>
        <p:spPr bwMode="auto">
          <a:xfrm>
            <a:off x="2652653" y="3507316"/>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sp>
        <p:nvSpPr>
          <p:cNvPr id="328" name="Oval 327"/>
          <p:cNvSpPr/>
          <p:nvPr/>
        </p:nvSpPr>
        <p:spPr bwMode="auto">
          <a:xfrm>
            <a:off x="2655775" y="3406613"/>
            <a:ext cx="112922" cy="112922"/>
          </a:xfrm>
          <a:prstGeom prst="ellipse">
            <a:avLst/>
          </a:prstGeom>
          <a:solidFill>
            <a:schemeClr val="accent2"/>
          </a:solidFill>
          <a:ln w="6350" cap="flat"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tx1"/>
              </a:solidFill>
              <a:effectLst/>
              <a:latin typeface="Arial" charset="0"/>
            </a:endParaRPr>
          </a:p>
        </p:txBody>
      </p:sp>
      <p:cxnSp>
        <p:nvCxnSpPr>
          <p:cNvPr id="329" name="Straight Connector 328"/>
          <p:cNvCxnSpPr/>
          <p:nvPr/>
        </p:nvCxnSpPr>
        <p:spPr bwMode="auto">
          <a:xfrm flipH="1" flipV="1">
            <a:off x="5920520" y="4050611"/>
            <a:ext cx="267164" cy="230691"/>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30" name="Straight Connector 329"/>
          <p:cNvCxnSpPr/>
          <p:nvPr/>
        </p:nvCxnSpPr>
        <p:spPr bwMode="auto">
          <a:xfrm flipH="1" flipV="1">
            <a:off x="4370446" y="1836294"/>
            <a:ext cx="151791" cy="1185892"/>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31" name="Straight Connector 330"/>
          <p:cNvCxnSpPr/>
          <p:nvPr/>
        </p:nvCxnSpPr>
        <p:spPr bwMode="auto">
          <a:xfrm flipV="1">
            <a:off x="4598432" y="1516031"/>
            <a:ext cx="118943" cy="1573146"/>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32" name="Straight Connector 331"/>
          <p:cNvCxnSpPr/>
          <p:nvPr/>
        </p:nvCxnSpPr>
        <p:spPr bwMode="auto">
          <a:xfrm flipV="1">
            <a:off x="4674672" y="2180049"/>
            <a:ext cx="205152" cy="832524"/>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33" name="Straight Connector 332"/>
          <p:cNvCxnSpPr>
            <a:endCxn id="297" idx="1"/>
          </p:cNvCxnSpPr>
          <p:nvPr/>
        </p:nvCxnSpPr>
        <p:spPr bwMode="auto">
          <a:xfrm flipV="1">
            <a:off x="4789482" y="2104874"/>
            <a:ext cx="1378916" cy="792946"/>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34" name="Straight Connector 333"/>
          <p:cNvCxnSpPr/>
          <p:nvPr/>
        </p:nvCxnSpPr>
        <p:spPr bwMode="auto">
          <a:xfrm flipV="1">
            <a:off x="9167800" y="2142076"/>
            <a:ext cx="1069" cy="523950"/>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35" name="Straight Connector 334"/>
          <p:cNvCxnSpPr>
            <a:endCxn id="2050" idx="1"/>
          </p:cNvCxnSpPr>
          <p:nvPr/>
        </p:nvCxnSpPr>
        <p:spPr bwMode="auto">
          <a:xfrm flipV="1">
            <a:off x="4827001" y="2568706"/>
            <a:ext cx="1203734" cy="520133"/>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36" name="Straight Connector 335"/>
          <p:cNvCxnSpPr>
            <a:stCxn id="279" idx="1"/>
          </p:cNvCxnSpPr>
          <p:nvPr/>
        </p:nvCxnSpPr>
        <p:spPr bwMode="auto">
          <a:xfrm flipH="1" flipV="1">
            <a:off x="4771398" y="3231313"/>
            <a:ext cx="469265" cy="53477"/>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37" name="Straight Connector 336"/>
          <p:cNvCxnSpPr/>
          <p:nvPr/>
        </p:nvCxnSpPr>
        <p:spPr bwMode="auto">
          <a:xfrm flipH="1" flipV="1">
            <a:off x="1753490" y="2460483"/>
            <a:ext cx="959305" cy="980705"/>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38" name="Straight Connector 337"/>
          <p:cNvCxnSpPr>
            <a:endCxn id="312" idx="3"/>
          </p:cNvCxnSpPr>
          <p:nvPr/>
        </p:nvCxnSpPr>
        <p:spPr bwMode="auto">
          <a:xfrm flipH="1" flipV="1">
            <a:off x="1345904" y="3118346"/>
            <a:ext cx="1366645" cy="418177"/>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53" name="Straight Connector 352"/>
          <p:cNvCxnSpPr>
            <a:stCxn id="2051" idx="0"/>
          </p:cNvCxnSpPr>
          <p:nvPr/>
        </p:nvCxnSpPr>
        <p:spPr bwMode="auto">
          <a:xfrm flipH="1" flipV="1">
            <a:off x="4684394" y="3259262"/>
            <a:ext cx="280136" cy="527248"/>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54" name="Straight Connector 353"/>
          <p:cNvCxnSpPr/>
          <p:nvPr/>
        </p:nvCxnSpPr>
        <p:spPr bwMode="auto">
          <a:xfrm flipV="1">
            <a:off x="4218467" y="3231313"/>
            <a:ext cx="360439" cy="608609"/>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55" name="Straight Connector 354"/>
          <p:cNvCxnSpPr/>
          <p:nvPr/>
        </p:nvCxnSpPr>
        <p:spPr bwMode="auto">
          <a:xfrm flipV="1">
            <a:off x="2742056" y="3888352"/>
            <a:ext cx="200524" cy="778937"/>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59" name="Straight Connector 358"/>
          <p:cNvCxnSpPr/>
          <p:nvPr/>
        </p:nvCxnSpPr>
        <p:spPr bwMode="auto">
          <a:xfrm flipH="1" flipV="1">
            <a:off x="3604490" y="4864234"/>
            <a:ext cx="192661" cy="310035"/>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60" name="Straight Connector 359"/>
          <p:cNvCxnSpPr>
            <a:endCxn id="247" idx="1"/>
          </p:cNvCxnSpPr>
          <p:nvPr/>
        </p:nvCxnSpPr>
        <p:spPr bwMode="auto">
          <a:xfrm flipV="1">
            <a:off x="3077551" y="3267264"/>
            <a:ext cx="160968" cy="431538"/>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61" name="Straight Connector 360"/>
          <p:cNvCxnSpPr/>
          <p:nvPr/>
        </p:nvCxnSpPr>
        <p:spPr bwMode="auto">
          <a:xfrm flipV="1">
            <a:off x="2940976" y="2643395"/>
            <a:ext cx="90485" cy="1074358"/>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62" name="Straight Connector 361"/>
          <p:cNvCxnSpPr>
            <a:endCxn id="310" idx="2"/>
          </p:cNvCxnSpPr>
          <p:nvPr/>
        </p:nvCxnSpPr>
        <p:spPr bwMode="auto">
          <a:xfrm flipH="1" flipV="1">
            <a:off x="2614425" y="2341325"/>
            <a:ext cx="212209" cy="1232719"/>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71" name="Straight Connector 370"/>
          <p:cNvCxnSpPr/>
          <p:nvPr/>
        </p:nvCxnSpPr>
        <p:spPr bwMode="auto">
          <a:xfrm flipV="1">
            <a:off x="1747593" y="3789183"/>
            <a:ext cx="590245" cy="485106"/>
          </a:xfrm>
          <a:prstGeom prst="line">
            <a:avLst/>
          </a:prstGeom>
          <a:solidFill>
            <a:schemeClr val="accent2"/>
          </a:solidFill>
          <a:ln w="12700" cap="flat" cmpd="sng" algn="ctr">
            <a:solidFill>
              <a:schemeClr val="accent2"/>
            </a:solidFill>
            <a:prstDash val="solid"/>
            <a:round/>
            <a:headEnd type="none" w="sm" len="sm"/>
            <a:tailEnd type="none" w="sm" len="sm"/>
          </a:ln>
          <a:effectLst/>
        </p:spPr>
      </p:cxnSp>
      <p:cxnSp>
        <p:nvCxnSpPr>
          <p:cNvPr id="372" name="Straight Connector 371"/>
          <p:cNvCxnSpPr>
            <a:endCxn id="2056" idx="3"/>
          </p:cNvCxnSpPr>
          <p:nvPr/>
        </p:nvCxnSpPr>
        <p:spPr bwMode="auto">
          <a:xfrm flipH="1" flipV="1">
            <a:off x="1968476" y="3628728"/>
            <a:ext cx="303636" cy="21098"/>
          </a:xfrm>
          <a:prstGeom prst="line">
            <a:avLst/>
          </a:prstGeom>
          <a:solidFill>
            <a:schemeClr val="accent2"/>
          </a:solidFill>
          <a:ln w="12700" cap="flat" cmpd="sng" algn="ctr">
            <a:solidFill>
              <a:schemeClr val="accent2"/>
            </a:solidFill>
            <a:prstDash val="solid"/>
            <a:round/>
            <a:headEnd type="none" w="sm" len="sm"/>
            <a:tailEnd type="none" w="sm" len="sm"/>
          </a:ln>
          <a:effectLst/>
        </p:spPr>
      </p:cxnSp>
      <p:sp>
        <p:nvSpPr>
          <p:cNvPr id="11" name="TextBox 10"/>
          <p:cNvSpPr txBox="1"/>
          <p:nvPr/>
        </p:nvSpPr>
        <p:spPr>
          <a:xfrm>
            <a:off x="7101899" y="930275"/>
            <a:ext cx="1870651" cy="1024620"/>
          </a:xfrm>
          <a:prstGeom prst="rect">
            <a:avLst/>
          </a:prstGeom>
          <a:noFill/>
          <a:ln w="9525">
            <a:solidFill>
              <a:schemeClr val="tx1">
                <a:lumMod val="75000"/>
              </a:schemeClr>
            </a:solidFill>
          </a:ln>
        </p:spPr>
        <p:txBody>
          <a:bodyPr wrap="square" rtlCol="0">
            <a:normAutofit fontScale="40000" lnSpcReduction="20000"/>
          </a:bodyPr>
          <a:lstStyle/>
          <a:p>
            <a:pPr lvl="0">
              <a:lnSpc>
                <a:spcPct val="120000"/>
              </a:lnSpc>
              <a:spcBef>
                <a:spcPts val="0"/>
              </a:spcBef>
              <a:spcAft>
                <a:spcPts val="600"/>
              </a:spcAft>
            </a:pPr>
            <a:r>
              <a:rPr lang="en-US" sz="3500" b="1" smtClean="0">
                <a:solidFill>
                  <a:schemeClr val="tx1">
                    <a:lumMod val="75000"/>
                  </a:schemeClr>
                </a:solidFill>
              </a:rPr>
              <a:t>Over </a:t>
            </a:r>
            <a:r>
              <a:rPr lang="en-US" sz="3500" b="1">
                <a:solidFill>
                  <a:schemeClr val="tx1">
                    <a:lumMod val="75000"/>
                  </a:schemeClr>
                </a:solidFill>
              </a:rPr>
              <a:t>150 R&amp;D sites around the world</a:t>
            </a:r>
            <a:br>
              <a:rPr lang="en-US" sz="3500" b="1">
                <a:solidFill>
                  <a:schemeClr val="tx1">
                    <a:lumMod val="75000"/>
                  </a:schemeClr>
                </a:solidFill>
              </a:rPr>
            </a:br>
            <a:r>
              <a:rPr lang="en-US" sz="3500" b="1">
                <a:solidFill>
                  <a:schemeClr val="tx1">
                    <a:lumMod val="75000"/>
                  </a:schemeClr>
                </a:solidFill>
              </a:rPr>
              <a:t>supported by many field locations</a:t>
            </a:r>
            <a:endParaRPr lang="en-GB" sz="3500" b="1">
              <a:solidFill>
                <a:schemeClr val="tx1">
                  <a:lumMod val="75000"/>
                </a:schemeClr>
              </a:solidFill>
            </a:endParaRPr>
          </a:p>
          <a:p>
            <a:pPr>
              <a:spcBef>
                <a:spcPts val="0"/>
              </a:spcBef>
              <a:spcAft>
                <a:spcPts val="600"/>
              </a:spcAft>
            </a:pPr>
            <a:endParaRPr lang="en-US" sz="2000" dirty="0" err="1" smtClean="0"/>
          </a:p>
        </p:txBody>
      </p:sp>
    </p:spTree>
    <p:extLst>
      <p:ext uri="{BB962C8B-B14F-4D97-AF65-F5344CB8AC3E}">
        <p14:creationId xmlns:p14="http://schemas.microsoft.com/office/powerpoint/2010/main" val="965045585"/>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3505200" y="1994520"/>
            <a:ext cx="4495800" cy="2514600"/>
          </a:xfrm>
          <a:prstGeom prst="roundRect">
            <a:avLst/>
          </a:prstGeom>
          <a:solidFill>
            <a:schemeClr val="accent1">
              <a:lumMod val="60000"/>
              <a:lumOff val="40000"/>
            </a:schemeClr>
          </a:solidFill>
          <a:ln w="6350" cap="flat" cmpd="sng" algn="ctr">
            <a:solidFill>
              <a:schemeClr val="folHlink"/>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ts val="600"/>
              </a:spcAft>
              <a:buClrTx/>
              <a:buSzTx/>
              <a:buFontTx/>
              <a:buNone/>
              <a:tabLst/>
            </a:pPr>
            <a:r>
              <a:rPr kumimoji="0" lang="en-GB" sz="1800" b="0" i="0" u="none" strike="noStrike" cap="none" normalizeH="0" baseline="0" dirty="0" smtClean="0">
                <a:ln>
                  <a:noFill/>
                </a:ln>
                <a:solidFill>
                  <a:schemeClr val="bg1"/>
                </a:solidFill>
                <a:effectLst/>
                <a:latin typeface="Arial" charset="0"/>
              </a:rPr>
              <a:t>Manufacturing &amp; Supply</a:t>
            </a:r>
          </a:p>
        </p:txBody>
      </p:sp>
      <p:sp>
        <p:nvSpPr>
          <p:cNvPr id="2" name="Title 1"/>
          <p:cNvSpPr>
            <a:spLocks noGrp="1"/>
          </p:cNvSpPr>
          <p:nvPr>
            <p:ph type="title"/>
          </p:nvPr>
        </p:nvSpPr>
        <p:spPr/>
        <p:txBody>
          <a:bodyPr/>
          <a:lstStyle/>
          <a:p>
            <a:r>
              <a:rPr lang="en-GB" dirty="0" smtClean="0"/>
              <a:t>Global scientific &amp; engineering functions</a:t>
            </a:r>
            <a:endParaRPr lang="en-GB" dirty="0"/>
          </a:p>
        </p:txBody>
      </p:sp>
      <p:sp>
        <p:nvSpPr>
          <p:cNvPr id="3" name="Footer Placeholder 2"/>
          <p:cNvSpPr>
            <a:spLocks noGrp="1"/>
          </p:cNvSpPr>
          <p:nvPr>
            <p:ph type="ftr" sz="quarter" idx="10"/>
          </p:nvPr>
        </p:nvSpPr>
        <p:spPr/>
        <p:txBody>
          <a:bodyPr/>
          <a:lstStyle/>
          <a:p>
            <a:pPr>
              <a:defRPr/>
            </a:pPr>
            <a:r>
              <a:rPr lang="en-US" smtClean="0"/>
              <a:t>Classification: PUBLIC         Draft</a:t>
            </a:r>
            <a:endParaRPr lang="en-US" dirty="0"/>
          </a:p>
        </p:txBody>
      </p:sp>
      <p:sp>
        <p:nvSpPr>
          <p:cNvPr id="4" name="Rounded Rectangle 3"/>
          <p:cNvSpPr/>
          <p:nvPr/>
        </p:nvSpPr>
        <p:spPr bwMode="auto">
          <a:xfrm>
            <a:off x="971600" y="1219200"/>
            <a:ext cx="2514600" cy="3276600"/>
          </a:xfrm>
          <a:prstGeom prst="roundRect">
            <a:avLst/>
          </a:prstGeom>
          <a:solidFill>
            <a:schemeClr val="accent2"/>
          </a:solidFill>
          <a:ln w="6350" cap="flat" cmpd="sng" algn="ctr">
            <a:solidFill>
              <a:schemeClr val="folHlink"/>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GB" sz="1800" b="0" i="0" u="none" strike="noStrike" cap="none" normalizeH="0" baseline="0" dirty="0" smtClean="0">
                <a:ln>
                  <a:noFill/>
                </a:ln>
                <a:solidFill>
                  <a:schemeClr val="bg1"/>
                </a:solidFill>
                <a:effectLst/>
                <a:latin typeface="Arial" charset="0"/>
              </a:rPr>
              <a:t>Research</a:t>
            </a:r>
            <a:r>
              <a:rPr kumimoji="0" lang="en-GB" sz="1800" b="0" i="0" u="none" strike="noStrike" cap="none" normalizeH="0" dirty="0" smtClean="0">
                <a:ln>
                  <a:noFill/>
                </a:ln>
                <a:solidFill>
                  <a:schemeClr val="bg1"/>
                </a:solidFill>
                <a:effectLst/>
                <a:latin typeface="Arial" charset="0"/>
              </a:rPr>
              <a:t> &amp; Development</a:t>
            </a:r>
          </a:p>
          <a:p>
            <a:pPr marL="0" marR="0" indent="0" algn="ctr" defTabSz="914400" rtl="0" eaLnBrk="0" fontAlgn="base" latinLnBrk="0" hangingPunct="0">
              <a:lnSpc>
                <a:spcPct val="100000"/>
              </a:lnSpc>
              <a:spcBef>
                <a:spcPct val="0"/>
              </a:spcBef>
              <a:spcAft>
                <a:spcPts val="600"/>
              </a:spcAft>
              <a:buClrTx/>
              <a:buSzTx/>
              <a:buFontTx/>
              <a:buNone/>
              <a:tabLst/>
            </a:pPr>
            <a:r>
              <a:rPr lang="en-GB" sz="1800" baseline="0" dirty="0" smtClean="0">
                <a:solidFill>
                  <a:schemeClr val="bg1"/>
                </a:solidFill>
              </a:rPr>
              <a:t>(R&amp;D)</a:t>
            </a:r>
            <a:endParaRPr kumimoji="0" lang="en-GB" sz="1800" b="0" i="0" u="none" strike="noStrike" cap="none" normalizeH="0" baseline="0" dirty="0" smtClean="0">
              <a:ln>
                <a:noFill/>
              </a:ln>
              <a:solidFill>
                <a:schemeClr val="bg1"/>
              </a:solidFill>
              <a:effectLst/>
              <a:latin typeface="Arial" charset="0"/>
            </a:endParaRPr>
          </a:p>
        </p:txBody>
      </p:sp>
      <p:sp>
        <p:nvSpPr>
          <p:cNvPr id="5" name="Rounded Rectangle 4"/>
          <p:cNvSpPr/>
          <p:nvPr/>
        </p:nvSpPr>
        <p:spPr bwMode="auto">
          <a:xfrm>
            <a:off x="3505200" y="1994520"/>
            <a:ext cx="1752600" cy="2514600"/>
          </a:xfrm>
          <a:prstGeom prst="roundRect">
            <a:avLst/>
          </a:prstGeom>
          <a:solidFill>
            <a:schemeClr val="accent1"/>
          </a:solidFill>
          <a:ln w="6350" cap="flat" cmpd="sng" algn="ctr">
            <a:solidFill>
              <a:schemeClr val="folHlink"/>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GB" sz="1800" b="0" i="0" u="none" strike="noStrike" cap="none" normalizeH="0" baseline="0" dirty="0" smtClean="0">
                <a:ln>
                  <a:noFill/>
                </a:ln>
                <a:solidFill>
                  <a:schemeClr val="bg1"/>
                </a:solidFill>
                <a:effectLst/>
                <a:latin typeface="Arial" charset="0"/>
              </a:rPr>
              <a:t>Technology &amp; Engineering (T&amp;E)</a:t>
            </a:r>
          </a:p>
        </p:txBody>
      </p:sp>
      <p:sp>
        <p:nvSpPr>
          <p:cNvPr id="7" name="Rounded Rectangle 6"/>
          <p:cNvSpPr/>
          <p:nvPr/>
        </p:nvSpPr>
        <p:spPr bwMode="auto">
          <a:xfrm>
            <a:off x="971600" y="4509120"/>
            <a:ext cx="4286200" cy="1152128"/>
          </a:xfrm>
          <a:prstGeom prst="roundRect">
            <a:avLst/>
          </a:prstGeom>
          <a:solidFill>
            <a:schemeClr val="bg2"/>
          </a:solidFill>
          <a:ln w="6350" cap="flat" cmpd="sng" algn="ctr">
            <a:solidFill>
              <a:schemeClr val="folHlink"/>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GB" sz="1800" b="0" i="0" u="none" strike="noStrike" cap="none" normalizeH="0" baseline="0" dirty="0" smtClean="0">
                <a:ln>
                  <a:noFill/>
                </a:ln>
                <a:solidFill>
                  <a:schemeClr val="bg1"/>
                </a:solidFill>
                <a:effectLst/>
                <a:latin typeface="Arial" charset="0"/>
              </a:rPr>
              <a:t>Research</a:t>
            </a:r>
            <a:r>
              <a:rPr kumimoji="0" lang="en-GB" sz="1800" b="0" i="0" u="none" strike="noStrike" cap="none" normalizeH="0" dirty="0" smtClean="0">
                <a:ln>
                  <a:noFill/>
                </a:ln>
                <a:solidFill>
                  <a:schemeClr val="bg1"/>
                </a:solidFill>
                <a:effectLst/>
                <a:latin typeface="Arial" charset="0"/>
              </a:rPr>
              <a:t> &amp; Development</a:t>
            </a:r>
          </a:p>
          <a:p>
            <a:pPr marL="0" marR="0" indent="0" algn="ctr" defTabSz="914400" rtl="0" eaLnBrk="0" fontAlgn="base" latinLnBrk="0" hangingPunct="0">
              <a:lnSpc>
                <a:spcPct val="100000"/>
              </a:lnSpc>
              <a:spcBef>
                <a:spcPct val="0"/>
              </a:spcBef>
              <a:spcAft>
                <a:spcPts val="600"/>
              </a:spcAft>
              <a:buClrTx/>
              <a:buSzTx/>
              <a:buFontTx/>
              <a:buNone/>
              <a:tabLst/>
            </a:pPr>
            <a:r>
              <a:rPr lang="en-GB" dirty="0" smtClean="0">
                <a:solidFill>
                  <a:schemeClr val="bg1"/>
                </a:solidFill>
              </a:rPr>
              <a:t>Information Systems (R&amp;DIS)</a:t>
            </a:r>
            <a:endParaRPr kumimoji="0" lang="en-GB"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286676331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Line 172"/>
          <p:cNvSpPr>
            <a:spLocks noChangeShapeType="1"/>
          </p:cNvSpPr>
          <p:nvPr/>
        </p:nvSpPr>
        <p:spPr bwMode="auto">
          <a:xfrm>
            <a:off x="-169333" y="3842238"/>
            <a:ext cx="2116" cy="0"/>
          </a:xfrm>
          <a:prstGeom prst="line">
            <a:avLst/>
          </a:prstGeom>
          <a:noFill/>
          <a:ln w="9525">
            <a:noFill/>
            <a:round/>
            <a:headEnd/>
            <a:tailEnd/>
          </a:ln>
        </p:spPr>
        <p:txBody>
          <a:bodyPr/>
          <a:lstStyle/>
          <a:p>
            <a:endParaRPr lang="en-GB" dirty="0"/>
          </a:p>
        </p:txBody>
      </p:sp>
      <p:sp>
        <p:nvSpPr>
          <p:cNvPr id="1029" name="Line 173"/>
          <p:cNvSpPr>
            <a:spLocks noChangeShapeType="1"/>
          </p:cNvSpPr>
          <p:nvPr/>
        </p:nvSpPr>
        <p:spPr bwMode="auto">
          <a:xfrm>
            <a:off x="-169333" y="3842238"/>
            <a:ext cx="2116" cy="0"/>
          </a:xfrm>
          <a:prstGeom prst="line">
            <a:avLst/>
          </a:prstGeom>
          <a:noFill/>
          <a:ln w="9525">
            <a:noFill/>
            <a:round/>
            <a:headEnd/>
            <a:tailEnd/>
          </a:ln>
        </p:spPr>
        <p:txBody>
          <a:bodyPr/>
          <a:lstStyle/>
          <a:p>
            <a:endParaRPr lang="en-GB" dirty="0"/>
          </a:p>
        </p:txBody>
      </p:sp>
      <p:graphicFrame>
        <p:nvGraphicFramePr>
          <p:cNvPr id="47" name="Diagram 46"/>
          <p:cNvGraphicFramePr/>
          <p:nvPr/>
        </p:nvGraphicFramePr>
        <p:xfrm>
          <a:off x="1682750" y="1951166"/>
          <a:ext cx="5689600" cy="2500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6" name="Rectangle 200"/>
          <p:cNvSpPr txBox="1">
            <a:spLocks noChangeArrowheads="1"/>
          </p:cNvSpPr>
          <p:nvPr/>
        </p:nvSpPr>
        <p:spPr bwMode="auto">
          <a:xfrm rot="241840">
            <a:off x="2185402" y="5250936"/>
            <a:ext cx="3506866" cy="770411"/>
          </a:xfrm>
          <a:prstGeom prst="rect">
            <a:avLst/>
          </a:prstGeom>
          <a:noFill/>
          <a:ln w="9525">
            <a:noFill/>
            <a:miter lim="800000"/>
            <a:headEnd/>
            <a:tailEnd/>
          </a:ln>
        </p:spPr>
        <p:txBody>
          <a:bodyPr vert="horz" wrap="square" lIns="88919" tIns="44460" rIns="88919" bIns="44460" numCol="1" anchor="ctr" anchorCtr="0" compatLnSpc="1">
            <a:prstTxWarp prst="textNoShape">
              <a:avLst/>
            </a:prstTxWarp>
          </a:bodyPr>
          <a:lstStyle/>
          <a:p>
            <a:pPr marL="0" marR="0" lvl="0" indent="0" algn="ctr" defTabSz="889000" rtl="0" eaLnBrk="0" fontAlgn="base" latinLnBrk="0" hangingPunct="0">
              <a:lnSpc>
                <a:spcPct val="90000"/>
              </a:lnSpc>
              <a:spcBef>
                <a:spcPct val="0"/>
              </a:spcBef>
              <a:spcAft>
                <a:spcPct val="0"/>
              </a:spcAft>
              <a:buClrTx/>
              <a:buSzTx/>
              <a:buFontTx/>
              <a:buNone/>
              <a:tabLst/>
              <a:defRPr/>
            </a:pPr>
            <a:r>
              <a:rPr lang="en-GB" sz="1600" b="1" kern="0" dirty="0" smtClean="0">
                <a:solidFill>
                  <a:schemeClr val="accent2">
                    <a:lumMod val="75000"/>
                  </a:schemeClr>
                </a:solidFill>
                <a:latin typeface="+mj-lt"/>
                <a:ea typeface="+mj-ea"/>
                <a:cs typeface="+mj-cs"/>
              </a:rPr>
              <a:t>Identifying cross-business </a:t>
            </a:r>
          </a:p>
          <a:p>
            <a:pPr marL="0" marR="0" lvl="0" indent="0" algn="ctr" defTabSz="889000" rtl="0" eaLnBrk="0" fontAlgn="base" latinLnBrk="0" hangingPunct="0">
              <a:lnSpc>
                <a:spcPct val="90000"/>
              </a:lnSpc>
              <a:spcBef>
                <a:spcPct val="0"/>
              </a:spcBef>
              <a:spcAft>
                <a:spcPct val="0"/>
              </a:spcAft>
              <a:buClrTx/>
              <a:buSzTx/>
              <a:buFontTx/>
              <a:buNone/>
              <a:tabLst/>
              <a:defRPr/>
            </a:pPr>
            <a:r>
              <a:rPr lang="en-GB" sz="1600" b="1" kern="0" dirty="0" smtClean="0">
                <a:solidFill>
                  <a:schemeClr val="accent2">
                    <a:lumMod val="75000"/>
                  </a:schemeClr>
                </a:solidFill>
                <a:latin typeface="+mj-lt"/>
                <a:ea typeface="+mj-ea"/>
                <a:cs typeface="+mj-cs"/>
              </a:rPr>
              <a:t>modelling opportunities</a:t>
            </a:r>
          </a:p>
        </p:txBody>
      </p:sp>
      <p:sp>
        <p:nvSpPr>
          <p:cNvPr id="77" name="Rectangle 200"/>
          <p:cNvSpPr txBox="1">
            <a:spLocks noChangeArrowheads="1"/>
          </p:cNvSpPr>
          <p:nvPr/>
        </p:nvSpPr>
        <p:spPr bwMode="auto">
          <a:xfrm rot="774176">
            <a:off x="4685718" y="1394069"/>
            <a:ext cx="3357375" cy="751186"/>
          </a:xfrm>
          <a:prstGeom prst="rect">
            <a:avLst/>
          </a:prstGeom>
          <a:noFill/>
          <a:ln w="9525">
            <a:noFill/>
            <a:miter lim="800000"/>
            <a:headEnd/>
            <a:tailEnd/>
          </a:ln>
        </p:spPr>
        <p:txBody>
          <a:bodyPr vert="horz" wrap="square" lIns="88919" tIns="44460" rIns="88919" bIns="44460" numCol="1" anchor="ctr" anchorCtr="0" compatLnSpc="1">
            <a:prstTxWarp prst="textNoShape">
              <a:avLst/>
            </a:prstTxWarp>
          </a:bodyPr>
          <a:lstStyle/>
          <a:p>
            <a:pPr marL="0" marR="0" lvl="0" indent="0" algn="ctr" defTabSz="889000" rtl="0" eaLnBrk="0" fontAlgn="base" latinLnBrk="0" hangingPunct="0">
              <a:lnSpc>
                <a:spcPct val="90000"/>
              </a:lnSpc>
              <a:spcBef>
                <a:spcPct val="0"/>
              </a:spcBef>
              <a:spcAft>
                <a:spcPct val="0"/>
              </a:spcAft>
              <a:buClrTx/>
              <a:buSzTx/>
              <a:buFontTx/>
              <a:buNone/>
              <a:tabLst/>
              <a:defRPr/>
            </a:pPr>
            <a:r>
              <a:rPr lang="en-GB" sz="1600" b="1" kern="0" dirty="0" smtClean="0">
                <a:solidFill>
                  <a:schemeClr val="accent2">
                    <a:lumMod val="75000"/>
                  </a:schemeClr>
                </a:solidFill>
                <a:latin typeface="+mj-lt"/>
                <a:ea typeface="+mj-ea"/>
                <a:cs typeface="+mj-cs"/>
              </a:rPr>
              <a:t>Linking together the scattered </a:t>
            </a:r>
          </a:p>
          <a:p>
            <a:pPr marL="0" marR="0" lvl="0" indent="0" algn="ctr" defTabSz="889000" rtl="0" eaLnBrk="0" fontAlgn="base" latinLnBrk="0" hangingPunct="0">
              <a:lnSpc>
                <a:spcPct val="90000"/>
              </a:lnSpc>
              <a:spcBef>
                <a:spcPct val="0"/>
              </a:spcBef>
              <a:spcAft>
                <a:spcPct val="0"/>
              </a:spcAft>
              <a:buClrTx/>
              <a:buSzTx/>
              <a:buFontTx/>
              <a:buNone/>
              <a:tabLst/>
              <a:defRPr/>
            </a:pPr>
            <a:r>
              <a:rPr lang="en-GB" sz="1600" b="1" kern="0" dirty="0" smtClean="0">
                <a:solidFill>
                  <a:schemeClr val="accent2">
                    <a:lumMod val="75000"/>
                  </a:schemeClr>
                </a:solidFill>
                <a:latin typeface="+mj-lt"/>
                <a:ea typeface="+mj-ea"/>
                <a:cs typeface="+mj-cs"/>
              </a:rPr>
              <a:t>Syngenta modelling community</a:t>
            </a:r>
          </a:p>
        </p:txBody>
      </p:sp>
      <p:sp>
        <p:nvSpPr>
          <p:cNvPr id="39" name="Rectangle 38"/>
          <p:cNvSpPr/>
          <p:nvPr/>
        </p:nvSpPr>
        <p:spPr bwMode="auto">
          <a:xfrm>
            <a:off x="7283450" y="50800"/>
            <a:ext cx="1511300" cy="355600"/>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marL="119063" marR="0" indent="-119063" algn="l" defTabSz="889000" rtl="0" eaLnBrk="1" fontAlgn="base" latinLnBrk="0" hangingPunct="1">
              <a:lnSpc>
                <a:spcPct val="85000"/>
              </a:lnSpc>
              <a:spcBef>
                <a:spcPct val="0"/>
              </a:spcBef>
              <a:spcAft>
                <a:spcPct val="0"/>
              </a:spcAft>
              <a:buClr>
                <a:schemeClr val="bg2"/>
              </a:buClr>
              <a:buSzTx/>
              <a:buFont typeface="Wingdings" pitchFamily="2" charset="2"/>
              <a:buNone/>
              <a:tabLst/>
            </a:pPr>
            <a:endParaRPr kumimoji="0" lang="en-GB" sz="800" b="0" i="0" u="none" strike="noStrike" cap="none" normalizeH="0" baseline="0" smtClean="0">
              <a:ln>
                <a:noFill/>
              </a:ln>
              <a:solidFill>
                <a:schemeClr val="tx1"/>
              </a:solidFill>
              <a:effectLst/>
              <a:latin typeface="Arial" charset="0"/>
            </a:endParaRPr>
          </a:p>
        </p:txBody>
      </p:sp>
      <p:sp>
        <p:nvSpPr>
          <p:cNvPr id="40" name="Rectangle 200"/>
          <p:cNvSpPr txBox="1">
            <a:spLocks noChangeArrowheads="1"/>
          </p:cNvSpPr>
          <p:nvPr/>
        </p:nvSpPr>
        <p:spPr bwMode="auto">
          <a:xfrm rot="20044323">
            <a:off x="-633995" y="2952502"/>
            <a:ext cx="4070639" cy="713165"/>
          </a:xfrm>
          <a:prstGeom prst="rect">
            <a:avLst/>
          </a:prstGeom>
          <a:noFill/>
          <a:ln w="9525">
            <a:noFill/>
            <a:miter lim="800000"/>
            <a:headEnd/>
            <a:tailEnd/>
          </a:ln>
        </p:spPr>
        <p:txBody>
          <a:bodyPr vert="horz" wrap="square" lIns="88919" tIns="44460" rIns="88919" bIns="44460" numCol="1" anchor="ctr" anchorCtr="0" compatLnSpc="1">
            <a:prstTxWarp prst="textNoShape">
              <a:avLst/>
            </a:prstTxWarp>
          </a:bodyPr>
          <a:lstStyle/>
          <a:p>
            <a:pPr marL="0" marR="0" lvl="0" indent="0" algn="ctr" defTabSz="889000" rtl="0" eaLnBrk="0" fontAlgn="base" latinLnBrk="0" hangingPunct="0">
              <a:lnSpc>
                <a:spcPct val="90000"/>
              </a:lnSpc>
              <a:spcBef>
                <a:spcPct val="0"/>
              </a:spcBef>
              <a:spcAft>
                <a:spcPct val="0"/>
              </a:spcAft>
              <a:buClrTx/>
              <a:buSzTx/>
              <a:buFontTx/>
              <a:buNone/>
              <a:tabLst/>
              <a:defRPr/>
            </a:pPr>
            <a:r>
              <a:rPr lang="en-GB" sz="1600" b="1" kern="0" dirty="0" smtClean="0">
                <a:solidFill>
                  <a:schemeClr val="accent2">
                    <a:lumMod val="75000"/>
                  </a:schemeClr>
                </a:solidFill>
                <a:latin typeface="+mj-lt"/>
                <a:ea typeface="+mj-ea"/>
                <a:cs typeface="+mj-cs"/>
              </a:rPr>
              <a:t>Sharing skills and experience</a:t>
            </a:r>
            <a:endParaRPr lang="en-GB" sz="1200" b="1" kern="0" dirty="0" smtClean="0">
              <a:solidFill>
                <a:schemeClr val="accent2">
                  <a:lumMod val="75000"/>
                </a:schemeClr>
              </a:solidFill>
              <a:latin typeface="+mj-lt"/>
              <a:ea typeface="+mj-ea"/>
              <a:cs typeface="+mj-cs"/>
            </a:endParaRPr>
          </a:p>
        </p:txBody>
      </p:sp>
      <p:pic>
        <p:nvPicPr>
          <p:cNvPr id="41" name="Picture 40" descr="logo inc text.jpg"/>
          <p:cNvPicPr>
            <a:picLocks noChangeAspect="1"/>
          </p:cNvPicPr>
          <p:nvPr/>
        </p:nvPicPr>
        <p:blipFill>
          <a:blip r:embed="rId7" cstate="print"/>
          <a:stretch>
            <a:fillRect/>
          </a:stretch>
        </p:blipFill>
        <p:spPr>
          <a:xfrm>
            <a:off x="2224532" y="50800"/>
            <a:ext cx="4925568" cy="1042416"/>
          </a:xfrm>
          <a:prstGeom prst="rect">
            <a:avLst/>
          </a:prstGeom>
        </p:spPr>
      </p:pic>
      <p:sp>
        <p:nvSpPr>
          <p:cNvPr id="45" name="Explosion 1 44"/>
          <p:cNvSpPr/>
          <p:nvPr/>
        </p:nvSpPr>
        <p:spPr bwMode="auto">
          <a:xfrm>
            <a:off x="5994400" y="2495550"/>
            <a:ext cx="3115733" cy="881682"/>
          </a:xfrm>
          <a:prstGeom prst="irregularSeal1">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119063" marR="0" indent="-119063" algn="ctr" defTabSz="889000" rtl="0" eaLnBrk="1" fontAlgn="base" latinLnBrk="0" hangingPunct="1">
              <a:lnSpc>
                <a:spcPct val="85000"/>
              </a:lnSpc>
              <a:spcBef>
                <a:spcPct val="0"/>
              </a:spcBef>
              <a:spcAft>
                <a:spcPct val="0"/>
              </a:spcAft>
              <a:buClr>
                <a:schemeClr val="bg2"/>
              </a:buClr>
              <a:buSzTx/>
              <a:buFont typeface="Wingdings" pitchFamily="2" charset="2"/>
              <a:buNone/>
              <a:tabLst/>
            </a:pPr>
            <a:r>
              <a:rPr lang="en-GB" sz="2400" i="1" dirty="0" smtClean="0">
                <a:latin typeface="+mj-lt"/>
              </a:rPr>
              <a:t>Fore</a:t>
            </a:r>
            <a:r>
              <a:rPr kumimoji="0" lang="en-GB" sz="2400" b="0" i="1" u="none" strike="noStrike" cap="none" normalizeH="0" baseline="0" dirty="0" smtClean="0">
                <a:ln>
                  <a:noFill/>
                </a:ln>
                <a:solidFill>
                  <a:schemeClr val="tx1"/>
                </a:solidFill>
                <a:effectLst/>
                <a:latin typeface="+mj-lt"/>
              </a:rPr>
              <a:t>sight</a:t>
            </a:r>
          </a:p>
        </p:txBody>
      </p:sp>
      <p:sp>
        <p:nvSpPr>
          <p:cNvPr id="74" name="Explosion 1 73"/>
          <p:cNvSpPr/>
          <p:nvPr/>
        </p:nvSpPr>
        <p:spPr bwMode="auto">
          <a:xfrm>
            <a:off x="38100" y="1524968"/>
            <a:ext cx="2667000" cy="881682"/>
          </a:xfrm>
          <a:prstGeom prst="irregularSeal1">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119063" marR="0" indent="-119063" algn="ctr" defTabSz="889000" rtl="0" eaLnBrk="1" fontAlgn="base" latinLnBrk="0" hangingPunct="1">
              <a:lnSpc>
                <a:spcPct val="85000"/>
              </a:lnSpc>
              <a:spcBef>
                <a:spcPct val="0"/>
              </a:spcBef>
              <a:spcAft>
                <a:spcPct val="0"/>
              </a:spcAft>
              <a:buClr>
                <a:schemeClr val="bg2"/>
              </a:buClr>
              <a:buSzTx/>
              <a:buFont typeface="Wingdings" pitchFamily="2" charset="2"/>
              <a:buNone/>
              <a:tabLst/>
            </a:pPr>
            <a:r>
              <a:rPr kumimoji="0" lang="en-GB" sz="2400" b="0" i="1" u="none" strike="noStrike" cap="none" normalizeH="0" baseline="0" dirty="0" smtClean="0">
                <a:ln>
                  <a:noFill/>
                </a:ln>
                <a:solidFill>
                  <a:schemeClr val="tx1"/>
                </a:solidFill>
                <a:effectLst/>
                <a:latin typeface="+mj-lt"/>
              </a:rPr>
              <a:t>Insight</a:t>
            </a:r>
          </a:p>
        </p:txBody>
      </p:sp>
      <p:sp>
        <p:nvSpPr>
          <p:cNvPr id="78" name="Rectangle 200"/>
          <p:cNvSpPr txBox="1">
            <a:spLocks noChangeArrowheads="1"/>
          </p:cNvSpPr>
          <p:nvPr/>
        </p:nvSpPr>
        <p:spPr bwMode="auto">
          <a:xfrm rot="21226168">
            <a:off x="6174665" y="3674459"/>
            <a:ext cx="3017030" cy="736004"/>
          </a:xfrm>
          <a:prstGeom prst="rect">
            <a:avLst/>
          </a:prstGeom>
          <a:noFill/>
          <a:ln w="9525">
            <a:noFill/>
            <a:miter lim="800000"/>
            <a:headEnd/>
            <a:tailEnd/>
          </a:ln>
        </p:spPr>
        <p:txBody>
          <a:bodyPr vert="horz" wrap="square" lIns="88919" tIns="44460" rIns="88919" bIns="44460" numCol="1" anchor="ctr" anchorCtr="0" compatLnSpc="1">
            <a:prstTxWarp prst="textNoShape">
              <a:avLst/>
            </a:prstTxWarp>
          </a:bodyPr>
          <a:lstStyle/>
          <a:p>
            <a:pPr marL="0" marR="0" lvl="0" indent="0" algn="ctr" defTabSz="889000" rtl="0" eaLnBrk="0" fontAlgn="base" latinLnBrk="0" hangingPunct="0">
              <a:lnSpc>
                <a:spcPct val="90000"/>
              </a:lnSpc>
              <a:spcBef>
                <a:spcPct val="0"/>
              </a:spcBef>
              <a:spcAft>
                <a:spcPct val="0"/>
              </a:spcAft>
              <a:buClrTx/>
              <a:buSzTx/>
              <a:buFontTx/>
              <a:buNone/>
              <a:tabLst/>
              <a:defRPr/>
            </a:pPr>
            <a:r>
              <a:rPr lang="en-GB" sz="1600" b="1" kern="0" dirty="0" smtClean="0">
                <a:solidFill>
                  <a:schemeClr val="accent2">
                    <a:lumMod val="75000"/>
                  </a:schemeClr>
                </a:solidFill>
                <a:latin typeface="+mj-lt"/>
                <a:ea typeface="+mj-ea"/>
                <a:cs typeface="+mj-cs"/>
              </a:rPr>
              <a:t>Help build Syngenta capability</a:t>
            </a:r>
          </a:p>
        </p:txBody>
      </p:sp>
      <p:pic>
        <p:nvPicPr>
          <p:cNvPr id="18" name="Picture 17"/>
          <p:cNvPicPr/>
          <p:nvPr/>
        </p:nvPicPr>
        <p:blipFill>
          <a:blip r:embed="rId8" cstate="print"/>
          <a:srcRect/>
          <a:stretch>
            <a:fillRect/>
          </a:stretch>
        </p:blipFill>
        <p:spPr bwMode="auto">
          <a:xfrm>
            <a:off x="5500694" y="4714884"/>
            <a:ext cx="3008631" cy="1490681"/>
          </a:xfrm>
          <a:prstGeom prst="rect">
            <a:avLst/>
          </a:prstGeom>
          <a:noFill/>
          <a:ln w="9525">
            <a:noFill/>
            <a:miter lim="800000"/>
            <a:headEnd/>
            <a:tailEnd/>
          </a:ln>
        </p:spPr>
      </p:pic>
      <p:pic>
        <p:nvPicPr>
          <p:cNvPr id="1026" name="Picture 2"/>
          <p:cNvPicPr>
            <a:picLocks noChangeAspect="1" noChangeArrowheads="1"/>
          </p:cNvPicPr>
          <p:nvPr/>
        </p:nvPicPr>
        <p:blipFill>
          <a:blip r:embed="rId9" cstate="print"/>
          <a:srcRect/>
          <a:stretch>
            <a:fillRect/>
          </a:stretch>
        </p:blipFill>
        <p:spPr bwMode="auto">
          <a:xfrm>
            <a:off x="71406" y="4286256"/>
            <a:ext cx="2286016" cy="1830750"/>
          </a:xfrm>
          <a:prstGeom prst="rect">
            <a:avLst/>
          </a:prstGeom>
          <a:noFill/>
          <a:ln w="9525">
            <a:noFill/>
            <a:miter lim="800000"/>
            <a:headEnd/>
            <a:tailEnd/>
          </a:ln>
        </p:spPr>
      </p:pic>
      <p:pic>
        <p:nvPicPr>
          <p:cNvPr id="1027" name="Picture 3"/>
          <p:cNvPicPr>
            <a:picLocks noChangeAspect="1" noChangeArrowheads="1"/>
          </p:cNvPicPr>
          <p:nvPr/>
        </p:nvPicPr>
        <p:blipFill>
          <a:blip r:embed="rId10" cstate="print"/>
          <a:srcRect/>
          <a:stretch>
            <a:fillRect/>
          </a:stretch>
        </p:blipFill>
        <p:spPr bwMode="auto">
          <a:xfrm>
            <a:off x="3017003" y="1195389"/>
            <a:ext cx="697741" cy="1947860"/>
          </a:xfrm>
          <a:prstGeom prst="rect">
            <a:avLst/>
          </a:prstGeom>
          <a:noFill/>
          <a:ln w="9525">
            <a:noFill/>
            <a:miter lim="800000"/>
            <a:headEnd/>
            <a:tailEnd/>
          </a:ln>
        </p:spPr>
      </p:pic>
    </p:spTree>
    <p:extLst>
      <p:ext uri="{BB962C8B-B14F-4D97-AF65-F5344CB8AC3E}">
        <p14:creationId xmlns:p14="http://schemas.microsoft.com/office/powerpoint/2010/main" val="344744600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406" y="88900"/>
            <a:ext cx="8929717" cy="812800"/>
          </a:xfrm>
        </p:spPr>
        <p:txBody>
          <a:bodyPr/>
          <a:lstStyle/>
          <a:p>
            <a:r>
              <a:rPr lang="en-GB" dirty="0" smtClean="0"/>
              <a:t>The Syngenta challenge – integration, scale-up, taming complexity</a:t>
            </a:r>
            <a:endParaRPr lang="en-GB" dirty="0"/>
          </a:p>
        </p:txBody>
      </p:sp>
      <p:pic>
        <p:nvPicPr>
          <p:cNvPr id="8" name="Picture 7" descr="Purine_Metabolism.gif"/>
          <p:cNvPicPr>
            <a:picLocks noChangeAspect="1"/>
          </p:cNvPicPr>
          <p:nvPr/>
        </p:nvPicPr>
        <p:blipFill>
          <a:blip r:embed="rId2" cstate="print"/>
          <a:stretch>
            <a:fillRect/>
          </a:stretch>
        </p:blipFill>
        <p:spPr>
          <a:xfrm>
            <a:off x="2315602" y="3287242"/>
            <a:ext cx="3756596" cy="2198796"/>
          </a:xfrm>
          <a:prstGeom prst="rect">
            <a:avLst/>
          </a:prstGeom>
        </p:spPr>
      </p:pic>
      <p:pic>
        <p:nvPicPr>
          <p:cNvPr id="9" name="Picture 8" descr="complexity.jpg"/>
          <p:cNvPicPr>
            <a:picLocks noChangeAspect="1"/>
          </p:cNvPicPr>
          <p:nvPr/>
        </p:nvPicPr>
        <p:blipFill>
          <a:blip r:embed="rId3" cstate="print"/>
          <a:stretch>
            <a:fillRect/>
          </a:stretch>
        </p:blipFill>
        <p:spPr>
          <a:xfrm>
            <a:off x="3214677" y="928670"/>
            <a:ext cx="2091983" cy="2266315"/>
          </a:xfrm>
          <a:prstGeom prst="rect">
            <a:avLst/>
          </a:prstGeom>
        </p:spPr>
      </p:pic>
      <p:pic>
        <p:nvPicPr>
          <p:cNvPr id="10" name="Picture 4" descr="hppda_0050"/>
          <p:cNvPicPr>
            <a:picLocks noChangeAspect="1" noChangeArrowheads="1"/>
          </p:cNvPicPr>
          <p:nvPr/>
        </p:nvPicPr>
        <p:blipFill>
          <a:blip r:embed="rId4" cstate="print">
            <a:lum bright="12000"/>
          </a:blip>
          <a:srcRect l="23000" t="2812" r="19000" b="2708"/>
          <a:stretch>
            <a:fillRect/>
          </a:stretch>
        </p:blipFill>
        <p:spPr bwMode="auto">
          <a:xfrm>
            <a:off x="243975" y="2357430"/>
            <a:ext cx="1113315" cy="1571636"/>
          </a:xfrm>
          <a:prstGeom prst="rect">
            <a:avLst/>
          </a:prstGeom>
          <a:noFill/>
        </p:spPr>
      </p:pic>
      <p:sp>
        <p:nvSpPr>
          <p:cNvPr id="11" name="Double Bracket 10"/>
          <p:cNvSpPr/>
          <p:nvPr/>
        </p:nvSpPr>
        <p:spPr bwMode="auto">
          <a:xfrm>
            <a:off x="71438" y="2143116"/>
            <a:ext cx="1500166" cy="2071702"/>
          </a:xfrm>
          <a:prstGeom prst="bracketPair">
            <a:avLst/>
          </a:prstGeom>
          <a:noFill/>
          <a:ln w="28575"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1571604" y="2143116"/>
            <a:ext cx="914400" cy="914400"/>
          </a:xfrm>
          <a:prstGeom prst="rect">
            <a:avLst/>
          </a:prstGeom>
          <a:noFill/>
          <a:ln>
            <a:noFill/>
          </a:ln>
        </p:spPr>
        <p:txBody>
          <a:bodyPr wrap="none" rtlCol="0">
            <a:normAutofit/>
          </a:bodyPr>
          <a:lstStyle/>
          <a:p>
            <a:pPr>
              <a:spcBef>
                <a:spcPts val="0"/>
              </a:spcBef>
              <a:spcAft>
                <a:spcPts val="600"/>
              </a:spcAft>
            </a:pPr>
            <a:r>
              <a:rPr lang="en-GB" sz="2000" dirty="0" smtClean="0">
                <a:solidFill>
                  <a:srgbClr val="002060"/>
                </a:solidFill>
              </a:rPr>
              <a:t>n</a:t>
            </a:r>
          </a:p>
        </p:txBody>
      </p:sp>
      <p:sp>
        <p:nvSpPr>
          <p:cNvPr id="13" name="Right Arrow 12"/>
          <p:cNvSpPr/>
          <p:nvPr/>
        </p:nvSpPr>
        <p:spPr bwMode="auto">
          <a:xfrm>
            <a:off x="1785918" y="2928934"/>
            <a:ext cx="543143" cy="500066"/>
          </a:xfrm>
          <a:prstGeom prst="rightArrow">
            <a:avLst/>
          </a:prstGeom>
          <a:solidFill>
            <a:schemeClr val="tx2">
              <a:lumMod val="60000"/>
              <a:lumOff val="40000"/>
            </a:schemeClr>
          </a:solidFill>
          <a:ln w="25400" cap="flat" cmpd="sng" algn="ctr">
            <a:solidFill>
              <a:schemeClr val="tx2">
                <a:lumMod val="60000"/>
                <a:lumOff val="40000"/>
              </a:schemeClr>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pic>
        <p:nvPicPr>
          <p:cNvPr id="14" name="Picture 13" descr="Arabidopsis.jpg"/>
          <p:cNvPicPr>
            <a:picLocks noChangeAspect="1"/>
          </p:cNvPicPr>
          <p:nvPr/>
        </p:nvPicPr>
        <p:blipFill>
          <a:blip r:embed="rId5" cstate="print"/>
          <a:stretch>
            <a:fillRect/>
          </a:stretch>
        </p:blipFill>
        <p:spPr>
          <a:xfrm>
            <a:off x="7215206" y="2632573"/>
            <a:ext cx="982631" cy="1367931"/>
          </a:xfrm>
          <a:prstGeom prst="rect">
            <a:avLst/>
          </a:prstGeom>
        </p:spPr>
      </p:pic>
      <p:sp>
        <p:nvSpPr>
          <p:cNvPr id="15" name="Right Arrow 14"/>
          <p:cNvSpPr/>
          <p:nvPr/>
        </p:nvSpPr>
        <p:spPr bwMode="auto">
          <a:xfrm>
            <a:off x="6457749" y="2928934"/>
            <a:ext cx="543143" cy="500066"/>
          </a:xfrm>
          <a:prstGeom prst="rightArrow">
            <a:avLst/>
          </a:prstGeom>
          <a:solidFill>
            <a:schemeClr val="tx2">
              <a:lumMod val="60000"/>
              <a:lumOff val="40000"/>
            </a:schemeClr>
          </a:solidFill>
          <a:ln w="25400" cap="flat" cmpd="sng" algn="ctr">
            <a:solidFill>
              <a:schemeClr val="tx2">
                <a:lumMod val="60000"/>
                <a:lumOff val="40000"/>
              </a:schemeClr>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14955939"/>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56" y="88900"/>
            <a:ext cx="8969344" cy="812800"/>
          </a:xfrm>
        </p:spPr>
        <p:txBody>
          <a:bodyPr/>
          <a:lstStyle/>
          <a:p>
            <a:r>
              <a:rPr lang="en-GB" dirty="0" smtClean="0"/>
              <a:t>The Syngenta challenge – integration, scale-up, taming complexity</a:t>
            </a:r>
            <a:endParaRPr lang="en-GB" dirty="0"/>
          </a:p>
        </p:txBody>
      </p:sp>
      <p:pic>
        <p:nvPicPr>
          <p:cNvPr id="18" name="Picture 17" descr="aglandscape.jpg"/>
          <p:cNvPicPr>
            <a:picLocks noChangeAspect="1"/>
          </p:cNvPicPr>
          <p:nvPr/>
        </p:nvPicPr>
        <p:blipFill>
          <a:blip r:embed="rId2" cstate="print"/>
          <a:stretch>
            <a:fillRect/>
          </a:stretch>
        </p:blipFill>
        <p:spPr>
          <a:xfrm>
            <a:off x="6143636" y="2357430"/>
            <a:ext cx="3003411" cy="2004777"/>
          </a:xfrm>
          <a:prstGeom prst="rect">
            <a:avLst/>
          </a:prstGeom>
        </p:spPr>
      </p:pic>
      <p:pic>
        <p:nvPicPr>
          <p:cNvPr id="19" name="Picture 18" descr="cornfield.jpg"/>
          <p:cNvPicPr>
            <a:picLocks noChangeAspect="1"/>
          </p:cNvPicPr>
          <p:nvPr/>
        </p:nvPicPr>
        <p:blipFill>
          <a:blip r:embed="rId3" cstate="print"/>
          <a:stretch>
            <a:fillRect/>
          </a:stretch>
        </p:blipFill>
        <p:spPr>
          <a:xfrm>
            <a:off x="4000496" y="928670"/>
            <a:ext cx="2619375" cy="1743075"/>
          </a:xfrm>
          <a:prstGeom prst="rect">
            <a:avLst/>
          </a:prstGeom>
        </p:spPr>
      </p:pic>
      <p:pic>
        <p:nvPicPr>
          <p:cNvPr id="20" name="Picture 19" descr="Mississippi_TMO_2008050_lrg.jpg"/>
          <p:cNvPicPr>
            <a:picLocks noChangeAspect="1"/>
          </p:cNvPicPr>
          <p:nvPr/>
        </p:nvPicPr>
        <p:blipFill>
          <a:blip r:embed="rId4" cstate="print"/>
          <a:stretch>
            <a:fillRect/>
          </a:stretch>
        </p:blipFill>
        <p:spPr>
          <a:xfrm>
            <a:off x="3071802" y="3929066"/>
            <a:ext cx="3000396" cy="2876735"/>
          </a:xfrm>
          <a:prstGeom prst="rect">
            <a:avLst/>
          </a:prstGeom>
        </p:spPr>
      </p:pic>
      <p:pic>
        <p:nvPicPr>
          <p:cNvPr id="22" name="Picture 21" descr="Arabidopsis.jpg"/>
          <p:cNvPicPr>
            <a:picLocks noChangeAspect="1"/>
          </p:cNvPicPr>
          <p:nvPr/>
        </p:nvPicPr>
        <p:blipFill>
          <a:blip r:embed="rId5" cstate="print"/>
          <a:stretch>
            <a:fillRect/>
          </a:stretch>
        </p:blipFill>
        <p:spPr>
          <a:xfrm>
            <a:off x="17469" y="2214554"/>
            <a:ext cx="982631" cy="1367931"/>
          </a:xfrm>
          <a:prstGeom prst="rect">
            <a:avLst/>
          </a:prstGeom>
        </p:spPr>
      </p:pic>
      <p:sp>
        <p:nvSpPr>
          <p:cNvPr id="23" name="Right Arrow 22"/>
          <p:cNvSpPr/>
          <p:nvPr/>
        </p:nvSpPr>
        <p:spPr bwMode="auto">
          <a:xfrm rot="20095317">
            <a:off x="2301952" y="2346640"/>
            <a:ext cx="1071570" cy="500066"/>
          </a:xfrm>
          <a:prstGeom prst="rightArrow">
            <a:avLst/>
          </a:prstGeom>
          <a:solidFill>
            <a:schemeClr val="tx2">
              <a:lumMod val="60000"/>
              <a:lumOff val="40000"/>
            </a:schemeClr>
          </a:solidFill>
          <a:ln w="25400" cap="flat" cmpd="sng" algn="ctr">
            <a:solidFill>
              <a:schemeClr val="tx2">
                <a:lumMod val="60000"/>
                <a:lumOff val="40000"/>
              </a:schemeClr>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24" name="Right Arrow 23"/>
          <p:cNvSpPr/>
          <p:nvPr/>
        </p:nvSpPr>
        <p:spPr bwMode="auto">
          <a:xfrm rot="455971">
            <a:off x="2289559" y="2711843"/>
            <a:ext cx="1071570" cy="500066"/>
          </a:xfrm>
          <a:prstGeom prst="rightArrow">
            <a:avLst/>
          </a:prstGeom>
          <a:solidFill>
            <a:schemeClr val="tx2">
              <a:lumMod val="60000"/>
              <a:lumOff val="40000"/>
            </a:schemeClr>
          </a:solidFill>
          <a:ln w="25400" cap="flat" cmpd="sng" algn="ctr">
            <a:solidFill>
              <a:schemeClr val="tx2">
                <a:lumMod val="60000"/>
                <a:lumOff val="40000"/>
              </a:schemeClr>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25" name="Right Arrow 24"/>
          <p:cNvSpPr/>
          <p:nvPr/>
        </p:nvSpPr>
        <p:spPr bwMode="auto">
          <a:xfrm rot="2759934">
            <a:off x="2119872" y="3119937"/>
            <a:ext cx="1071570" cy="500066"/>
          </a:xfrm>
          <a:prstGeom prst="rightArrow">
            <a:avLst/>
          </a:prstGeom>
          <a:solidFill>
            <a:schemeClr val="tx2">
              <a:lumMod val="60000"/>
              <a:lumOff val="40000"/>
            </a:schemeClr>
          </a:solidFill>
          <a:ln w="25400" cap="flat" cmpd="sng" algn="ctr">
            <a:solidFill>
              <a:schemeClr val="tx2">
                <a:lumMod val="60000"/>
                <a:lumOff val="40000"/>
              </a:schemeClr>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
        <p:nvSpPr>
          <p:cNvPr id="13" name="Rectangle 12"/>
          <p:cNvSpPr/>
          <p:nvPr/>
        </p:nvSpPr>
        <p:spPr>
          <a:xfrm rot="1081365">
            <a:off x="3171616" y="1124976"/>
            <a:ext cx="28007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FF0000"/>
                </a:solidFill>
                <a:effectLst>
                  <a:outerShdw blurRad="50800" dist="39000" dir="5460000" algn="tl">
                    <a:srgbClr val="000000">
                      <a:alpha val="38000"/>
                    </a:srgbClr>
                  </a:outerShdw>
                </a:effectLst>
              </a:rPr>
              <a:t>Disease</a:t>
            </a:r>
            <a:endParaRPr lang="en-US" sz="5400" b="1" cap="none" spc="0" dirty="0">
              <a:ln w="11430"/>
              <a:solidFill>
                <a:srgbClr val="FF0000"/>
              </a:solidFill>
              <a:effectLst>
                <a:outerShdw blurRad="50800" dist="39000" dir="5460000" algn="tl">
                  <a:srgbClr val="000000">
                    <a:alpha val="38000"/>
                  </a:srgbClr>
                </a:outerShdw>
              </a:effectLst>
            </a:endParaRPr>
          </a:p>
        </p:txBody>
      </p:sp>
      <p:sp>
        <p:nvSpPr>
          <p:cNvPr id="14" name="Rectangle 13"/>
          <p:cNvSpPr/>
          <p:nvPr/>
        </p:nvSpPr>
        <p:spPr>
          <a:xfrm rot="19507713">
            <a:off x="6049389" y="3318820"/>
            <a:ext cx="240354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2">
                    <a:lumMod val="60000"/>
                    <a:lumOff val="40000"/>
                  </a:schemeClr>
                </a:solidFill>
                <a:effectLst>
                  <a:outerShdw blurRad="50800" dist="39000" dir="5460000" algn="tl">
                    <a:srgbClr val="000000">
                      <a:alpha val="38000"/>
                    </a:srgbClr>
                  </a:outerShdw>
                </a:effectLst>
              </a:rPr>
              <a:t>Weeds</a:t>
            </a:r>
            <a:endParaRPr lang="en-US" sz="54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5" name="Rectangle 14"/>
          <p:cNvSpPr/>
          <p:nvPr/>
        </p:nvSpPr>
        <p:spPr>
          <a:xfrm rot="212987">
            <a:off x="1440946" y="4697668"/>
            <a:ext cx="266130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7030A0"/>
                </a:solidFill>
                <a:effectLst>
                  <a:outerShdw blurRad="50800" dist="39000" dir="5460000" algn="tl">
                    <a:srgbClr val="000000">
                      <a:alpha val="38000"/>
                    </a:srgbClr>
                  </a:outerShdw>
                </a:effectLst>
              </a:rPr>
              <a:t>N</a:t>
            </a:r>
            <a:r>
              <a:rPr lang="en-US" sz="4400" b="1" cap="none" spc="0" dirty="0" smtClean="0">
                <a:ln w="11430"/>
                <a:solidFill>
                  <a:srgbClr val="7030A0"/>
                </a:solidFill>
                <a:effectLst>
                  <a:outerShdw blurRad="50800" dist="39000" dir="5460000" algn="tl">
                    <a:srgbClr val="000000">
                      <a:alpha val="38000"/>
                    </a:srgbClr>
                  </a:outerShdw>
                </a:effectLst>
              </a:rPr>
              <a:t>utrients</a:t>
            </a:r>
            <a:endParaRPr lang="en-US" sz="4400" b="1" cap="none" spc="0" dirty="0">
              <a:ln w="11430"/>
              <a:solidFill>
                <a:srgbClr val="7030A0"/>
              </a:solidFill>
              <a:effectLst>
                <a:outerShdw blurRad="50800" dist="39000" dir="5460000" algn="tl">
                  <a:srgbClr val="000000">
                    <a:alpha val="38000"/>
                  </a:srgbClr>
                </a:outerShdw>
              </a:effectLst>
            </a:endParaRPr>
          </a:p>
        </p:txBody>
      </p:sp>
      <p:sp>
        <p:nvSpPr>
          <p:cNvPr id="16" name="Rectangle 15"/>
          <p:cNvSpPr/>
          <p:nvPr/>
        </p:nvSpPr>
        <p:spPr>
          <a:xfrm rot="20717317">
            <a:off x="3364743" y="3147051"/>
            <a:ext cx="296221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accent3">
                    <a:lumMod val="75000"/>
                  </a:schemeClr>
                </a:solidFill>
                <a:effectLst>
                  <a:outerShdw blurRad="50800" dist="39000" dir="5460000" algn="tl">
                    <a:srgbClr val="000000">
                      <a:alpha val="38000"/>
                    </a:srgbClr>
                  </a:outerShdw>
                </a:effectLst>
              </a:rPr>
              <a:t>Drought</a:t>
            </a:r>
            <a:endParaRPr lang="en-US" sz="5400" b="1" cap="none" spc="0" dirty="0">
              <a:ln w="11430"/>
              <a:solidFill>
                <a:schemeClr val="accent3">
                  <a:lumMod val="75000"/>
                </a:schemeClr>
              </a:solidFill>
              <a:effectLst>
                <a:outerShdw blurRad="50800" dist="39000" dir="5460000" algn="tl">
                  <a:srgbClr val="000000">
                    <a:alpha val="38000"/>
                  </a:srgbClr>
                </a:outerShdw>
              </a:effectLst>
            </a:endParaRPr>
          </a:p>
        </p:txBody>
      </p:sp>
      <p:sp>
        <p:nvSpPr>
          <p:cNvPr id="17" name="Rectangle 16"/>
          <p:cNvSpPr/>
          <p:nvPr/>
        </p:nvSpPr>
        <p:spPr>
          <a:xfrm rot="2338969">
            <a:off x="4625273" y="4725097"/>
            <a:ext cx="297870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effectLst>
                  <a:outerShdw blurRad="50800" dist="39000" dir="5460000" algn="tl">
                    <a:srgbClr val="000000">
                      <a:alpha val="38000"/>
                    </a:srgbClr>
                  </a:outerShdw>
                </a:effectLst>
              </a:rPr>
              <a:t>Pesticide</a:t>
            </a:r>
            <a:r>
              <a:rPr lang="en-US" sz="4400" b="1" cap="none" spc="0" dirty="0" smtClean="0">
                <a:ln w="11430"/>
                <a:solidFill>
                  <a:srgbClr val="C00000"/>
                </a:solidFill>
                <a:effectLst>
                  <a:outerShdw blurRad="50800" dist="39000" dir="5460000" algn="tl">
                    <a:srgbClr val="000000">
                      <a:alpha val="38000"/>
                    </a:srgbClr>
                  </a:outerShdw>
                </a:effectLst>
              </a:rPr>
              <a:t>s</a:t>
            </a:r>
            <a:endParaRPr lang="en-US" sz="4400" b="1" cap="none" spc="0" dirty="0">
              <a:ln w="11430"/>
              <a:solidFill>
                <a:srgbClr val="C00000"/>
              </a:solidFill>
              <a:effectLst>
                <a:outerShdw blurRad="50800" dist="39000" dir="5460000" algn="tl">
                  <a:srgbClr val="000000">
                    <a:alpha val="38000"/>
                  </a:srgbClr>
                </a:outerShdw>
              </a:effectLst>
            </a:endParaRPr>
          </a:p>
        </p:txBody>
      </p:sp>
      <p:sp>
        <p:nvSpPr>
          <p:cNvPr id="21" name="Rectangle 20"/>
          <p:cNvSpPr/>
          <p:nvPr/>
        </p:nvSpPr>
        <p:spPr>
          <a:xfrm rot="21370987">
            <a:off x="6584161" y="1196413"/>
            <a:ext cx="203132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accent6">
                    <a:lumMod val="50000"/>
                  </a:schemeClr>
                </a:solidFill>
                <a:effectLst>
                  <a:outerShdw blurRad="50800" dist="39000" dir="5460000" algn="tl">
                    <a:srgbClr val="000000">
                      <a:alpha val="38000"/>
                    </a:srgbClr>
                  </a:outerShdw>
                </a:effectLst>
              </a:rPr>
              <a:t>Pests</a:t>
            </a:r>
            <a:endParaRPr lang="en-US" sz="5400" b="1" cap="none" spc="0" dirty="0">
              <a:ln w="11430"/>
              <a:solidFill>
                <a:schemeClr val="accent6">
                  <a:lumMod val="50000"/>
                </a:schemeClr>
              </a:solidFill>
              <a:effectLst>
                <a:outerShdw blurRad="50800" dist="39000" dir="5460000" algn="tl">
                  <a:srgbClr val="000000">
                    <a:alpha val="38000"/>
                  </a:srgbClr>
                </a:outerShdw>
              </a:effectLst>
            </a:endParaRPr>
          </a:p>
        </p:txBody>
      </p:sp>
      <p:sp>
        <p:nvSpPr>
          <p:cNvPr id="29" name="Rectangle 28"/>
          <p:cNvSpPr/>
          <p:nvPr/>
        </p:nvSpPr>
        <p:spPr>
          <a:xfrm>
            <a:off x="2790802" y="1714488"/>
            <a:ext cx="6210354" cy="3139321"/>
          </a:xfrm>
          <a:prstGeom prst="rect">
            <a:avLst/>
          </a:prstGeom>
          <a:noFill/>
        </p:spPr>
        <p:txBody>
          <a:bodyPr wrap="none" lIns="91440" tIns="45720" rIns="91440" bIns="45720">
            <a:spAutoFit/>
          </a:bodyPr>
          <a:lstStyle/>
          <a:p>
            <a:pPr algn="ctr"/>
            <a:r>
              <a:rPr lang="en-US"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Human and </a:t>
            </a:r>
          </a:p>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a:t>
            </a:r>
            <a:r>
              <a:rPr lang="en-US"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nvironmental </a:t>
            </a:r>
          </a:p>
          <a:p>
            <a:pPr algn="ctr"/>
            <a:r>
              <a:rPr lang="en-US"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protection</a:t>
            </a:r>
            <a:endParaRPr lang="en-US"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6" name="Picture 25" descr="corn plant.jpg"/>
          <p:cNvPicPr>
            <a:picLocks noChangeAspect="1"/>
          </p:cNvPicPr>
          <p:nvPr/>
        </p:nvPicPr>
        <p:blipFill>
          <a:blip r:embed="rId6" cstate="print"/>
          <a:stretch>
            <a:fillRect/>
          </a:stretch>
        </p:blipFill>
        <p:spPr>
          <a:xfrm>
            <a:off x="1648975" y="2176465"/>
            <a:ext cx="708447" cy="1466849"/>
          </a:xfrm>
          <a:prstGeom prst="rect">
            <a:avLst/>
          </a:prstGeom>
        </p:spPr>
      </p:pic>
      <p:sp>
        <p:nvSpPr>
          <p:cNvPr id="27" name="Right Arrow 26"/>
          <p:cNvSpPr/>
          <p:nvPr/>
        </p:nvSpPr>
        <p:spPr bwMode="auto">
          <a:xfrm>
            <a:off x="1071538" y="2714620"/>
            <a:ext cx="543143" cy="500066"/>
          </a:xfrm>
          <a:prstGeom prst="rightArrow">
            <a:avLst/>
          </a:prstGeom>
          <a:solidFill>
            <a:schemeClr val="tx2">
              <a:lumMod val="60000"/>
              <a:lumOff val="40000"/>
            </a:schemeClr>
          </a:solidFill>
          <a:ln w="25400" cap="flat" cmpd="sng" algn="ctr">
            <a:solidFill>
              <a:schemeClr val="tx2">
                <a:lumMod val="60000"/>
                <a:lumOff val="40000"/>
              </a:schemeClr>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53117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dissolve">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13" grpId="0"/>
      <p:bldP spid="14" grpId="0"/>
      <p:bldP spid="15" grpId="0"/>
      <p:bldP spid="16" grpId="0"/>
      <p:bldP spid="17" grpId="0"/>
      <p:bldP spid="21"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10.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11.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12.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13.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14.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15.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16.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2.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3.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4.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5.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6.xml><?xml version="1.0" encoding="utf-8"?>
<p:tagLst xmlns:a="http://schemas.openxmlformats.org/drawingml/2006/main" xmlns:r="http://schemas.openxmlformats.org/officeDocument/2006/relationships" xmlns:p="http://schemas.openxmlformats.org/presentationml/2006/main">
  <p:tag name="SKIP" val="SKIP"/>
  <p:tag name="RNROPT" val="Object 139"/>
</p:tagLst>
</file>

<file path=ppt/tags/tag7.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8.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ags/tag9.xml><?xml version="1.0" encoding="utf-8"?>
<p:tagLst xmlns:a="http://schemas.openxmlformats.org/drawingml/2006/main" xmlns:r="http://schemas.openxmlformats.org/officeDocument/2006/relationships" xmlns:p="http://schemas.openxmlformats.org/presentationml/2006/main">
  <p:tag name="LTOP" val=" 100.375"/>
  <p:tag name="LLEFT" val=" 9.75"/>
</p:tagLst>
</file>

<file path=ppt/theme/theme1.xml><?xml version="1.0" encoding="utf-8"?>
<a:theme xmlns:a="http://schemas.openxmlformats.org/drawingml/2006/main" name="Theme1">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xml><?xml version="1.0" encoding="utf-8"?>
<a:theme xmlns:a="http://schemas.openxmlformats.org/drawingml/2006/main" name="Syngenta: For external use only">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6350" cap="flat" cmpd="sng" algn="ctr">
          <a:solidFill>
            <a:schemeClr val="accent2"/>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2"/>
        </a:solidFill>
        <a:ln w="6350" cap="flat" cmpd="sng" algn="ctr">
          <a:solidFill>
            <a:schemeClr val="accent2"/>
          </a:solidFill>
          <a:prstDash val="solid"/>
          <a:round/>
          <a:headEnd type="none" w="sm" len="sm"/>
          <a:tailEnd type="none" w="sm" len="sm"/>
        </a:ln>
        <a:effectLst/>
      </a:spPr>
      <a:bodyPr/>
      <a:lstStyle/>
    </a:lnDef>
    <a:txDef>
      <a:spPr>
        <a:noFill/>
      </a:spPr>
      <a:bodyPr wrap="square" rtlCol="0">
        <a:normAutofit/>
      </a:bodyPr>
      <a:lstStyle>
        <a:defPPr>
          <a:spcBef>
            <a:spcPts val="600"/>
          </a:spcBef>
          <a:defRPr sz="2000" dirty="0" err="1" smtClean="0"/>
        </a:defPPr>
      </a:lstStyle>
    </a:txDef>
  </a:objectDefaults>
  <a:extraClrSchemeLst/>
</a:theme>
</file>

<file path=ppt/theme/theme3.xml><?xml version="1.0" encoding="utf-8"?>
<a:theme xmlns:a="http://schemas.openxmlformats.org/drawingml/2006/main" name="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4.xml><?xml version="1.0" encoding="utf-8"?>
<a:theme xmlns:a="http://schemas.openxmlformats.org/drawingml/2006/main" name="1_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3654A11B6DF34898AD7F3339B460A8" ma:contentTypeVersion="0" ma:contentTypeDescription="Create a new document." ma:contentTypeScope="" ma:versionID="195afdb91a6466d8a83f3e6772ac3e6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2B3480-0872-4020-9974-7BA6DCAC6464}">
  <ds:schemaRefs>
    <ds:schemaRef ds:uri="http://schemas.microsoft.com/sharepoint/v3/contenttype/forms"/>
  </ds:schemaRefs>
</ds:datastoreItem>
</file>

<file path=customXml/itemProps2.xml><?xml version="1.0" encoding="utf-8"?>
<ds:datastoreItem xmlns:ds="http://schemas.openxmlformats.org/officeDocument/2006/customXml" ds:itemID="{C3523A69-FEBE-4961-9BD3-AC00FAD606C1}">
  <ds:schemaRefs>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0ABFC7B-FDAE-4855-96CE-9A0DACAA9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Theme1</Template>
  <TotalTime>12193</TotalTime>
  <Words>1294</Words>
  <Application>Microsoft Office PowerPoint</Application>
  <PresentationFormat>On-screen Show (4:3)</PresentationFormat>
  <Paragraphs>235</Paragraphs>
  <Slides>17</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Symbol</vt:lpstr>
      <vt:lpstr>Times New Roman</vt:lpstr>
      <vt:lpstr>Wingdings</vt:lpstr>
      <vt:lpstr>Theme1</vt:lpstr>
      <vt:lpstr>Syngenta: For external use only</vt:lpstr>
      <vt:lpstr>Landscape_Template</vt:lpstr>
      <vt:lpstr>1_Landscape_Template</vt:lpstr>
      <vt:lpstr>Introduction to Syngenta</vt:lpstr>
      <vt:lpstr>Syngenta</vt:lpstr>
      <vt:lpstr>Helping small and large farms meet the challenges of global food security</vt:lpstr>
      <vt:lpstr>The Good Growth Plan</vt:lpstr>
      <vt:lpstr>PowerPoint Presentation</vt:lpstr>
      <vt:lpstr>Global scientific &amp; engineering functions</vt:lpstr>
      <vt:lpstr>PowerPoint Presentation</vt:lpstr>
      <vt:lpstr>The Syngenta challenge – integration, scale-up, taming complexity</vt:lpstr>
      <vt:lpstr>The Syngenta challenge – integration, scale-up, taming complexity</vt:lpstr>
      <vt:lpstr>Degradation of chemicals in soil</vt:lpstr>
      <vt:lpstr>Ranking new chemicals based on heterogeneous data</vt:lpstr>
      <vt:lpstr>Ranking new chemicals based on heterogeneous data</vt:lpstr>
      <vt:lpstr>Ranking new chemicals based on heterogeneous data</vt:lpstr>
      <vt:lpstr>Ranking new chemicals based on heterogeneous data</vt:lpstr>
      <vt:lpstr>PowerPoint Presentation</vt:lpstr>
      <vt:lpstr>Formulation toxicity</vt:lpstr>
      <vt:lpstr>Scheduling seed production</vt:lpstr>
    </vt:vector>
  </TitlesOfParts>
  <Company>Syngenta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JMP uses in Syngenta</dc:title>
  <dc:creator>Stephen Pearson</dc:creator>
  <cp:lastModifiedBy>Kim Travis</cp:lastModifiedBy>
  <cp:revision>523</cp:revision>
  <cp:lastPrinted>2015-10-15T14:00:22Z</cp:lastPrinted>
  <dcterms:created xsi:type="dcterms:W3CDTF">2012-03-20T10:53:23Z</dcterms:created>
  <dcterms:modified xsi:type="dcterms:W3CDTF">2016-10-18T19:58:35Z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0x010100E63654A11B6DF34898AD7F3339B460A8</vt:lpwstr>
  </property>
</Properties>
</file>